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7" r:id="rId3"/>
    <p:sldId id="321" r:id="rId4"/>
    <p:sldId id="257" r:id="rId5"/>
    <p:sldId id="259" r:id="rId6"/>
    <p:sldId id="264" r:id="rId7"/>
    <p:sldId id="322" r:id="rId8"/>
    <p:sldId id="296" r:id="rId9"/>
    <p:sldId id="272" r:id="rId10"/>
    <p:sldId id="285" r:id="rId11"/>
    <p:sldId id="284" r:id="rId12"/>
    <p:sldId id="273" r:id="rId13"/>
    <p:sldId id="274" r:id="rId14"/>
    <p:sldId id="308" r:id="rId15"/>
    <p:sldId id="275" r:id="rId16"/>
    <p:sldId id="313" r:id="rId17"/>
    <p:sldId id="314" r:id="rId18"/>
    <p:sldId id="315" r:id="rId19"/>
    <p:sldId id="280" r:id="rId20"/>
    <p:sldId id="317" r:id="rId21"/>
    <p:sldId id="271" r:id="rId22"/>
    <p:sldId id="320" r:id="rId23"/>
    <p:sldId id="310" r:id="rId24"/>
    <p:sldId id="292" r:id="rId25"/>
    <p:sldId id="297" r:id="rId26"/>
    <p:sldId id="293" r:id="rId27"/>
    <p:sldId id="294" r:id="rId28"/>
    <p:sldId id="312" r:id="rId29"/>
    <p:sldId id="295" r:id="rId30"/>
    <p:sldId id="289" r:id="rId31"/>
    <p:sldId id="299" r:id="rId32"/>
    <p:sldId id="311" r:id="rId33"/>
    <p:sldId id="288" r:id="rId34"/>
    <p:sldId id="323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1"/>
    <p:restoredTop sz="94622"/>
  </p:normalViewPr>
  <p:slideViewPr>
    <p:cSldViewPr snapToGrid="0" snapToObjects="1">
      <p:cViewPr>
        <p:scale>
          <a:sx n="92" d="100"/>
          <a:sy n="92" d="100"/>
        </p:scale>
        <p:origin x="52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8412893700787"/>
          <c:y val="0.03921093508791"/>
          <c:w val="0.927783710629921"/>
          <c:h val="0.750623538962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Cohérence 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2"/>
                <c:pt idx="0">
                  <c:v>Conn. +</c:v>
                </c:pt>
                <c:pt idx="1">
                  <c:v>Conn. -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2.2</c:v>
                </c:pt>
                <c:pt idx="1">
                  <c:v>3.25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Cohérence _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2"/>
                <c:pt idx="0">
                  <c:v>Conn. +</c:v>
                </c:pt>
                <c:pt idx="1">
                  <c:v>Conn. -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4.3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1672800"/>
        <c:axId val="-2051687152"/>
      </c:barChart>
      <c:catAx>
        <c:axId val="-2051672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51687152"/>
        <c:crosses val="autoZero"/>
        <c:auto val="1"/>
        <c:lblAlgn val="ctr"/>
        <c:lblOffset val="100"/>
        <c:noMultiLvlLbl val="0"/>
      </c:catAx>
      <c:valAx>
        <c:axId val="-205168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5167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4654773622047"/>
          <c:y val="0.30281894052541"/>
          <c:w val="0.278190329724409"/>
          <c:h val="0.390149828361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51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09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1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73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60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08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7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6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3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74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43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C4B59-A73D-D34C-863B-003631E4558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57339-3282-5A4A-A3D4-482B19FFF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27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gestes pédagogiques de la compréhension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6000" dirty="0" smtClean="0">
                <a:solidFill>
                  <a:schemeClr val="accent1">
                    <a:lumMod val="75000"/>
                  </a:schemeClr>
                </a:solidFill>
              </a:rPr>
              <a:t>Joëlle Proust</a:t>
            </a:r>
          </a:p>
          <a:p>
            <a:r>
              <a:rPr lang="fr-FR" sz="6000" dirty="0" smtClean="0">
                <a:solidFill>
                  <a:schemeClr val="accent1">
                    <a:lumMod val="75000"/>
                  </a:schemeClr>
                </a:solidFill>
              </a:rPr>
              <a:t>GT5 du CSEN</a:t>
            </a:r>
            <a:endParaRPr lang="fr-FR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2. Recherches sur le niveau optimal de cohérence à privilégier selon les connaissances d'arrière-plan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Danielle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McNamara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, Walter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Kintsch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et al. (1996)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ym typeface="Wingdings"/>
              </a:rPr>
              <a:t> </a:t>
            </a:r>
            <a:r>
              <a:rPr lang="fr-FR" dirty="0"/>
              <a:t>Si l'on </a:t>
            </a:r>
            <a:r>
              <a:rPr lang="fr-FR" dirty="0" smtClean="0"/>
              <a:t>diminue </a:t>
            </a:r>
            <a:r>
              <a:rPr lang="fr-FR" dirty="0"/>
              <a:t>la cohérence (texte, enseignement oral)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95611"/>
          </a:xfrm>
        </p:spPr>
        <p:txBody>
          <a:bodyPr>
            <a:normAutofit/>
          </a:bodyPr>
          <a:lstStyle/>
          <a:p>
            <a:r>
              <a:rPr lang="fr-FR" sz="3200" dirty="0" smtClean="0"/>
              <a:t>On augmente la difficulté de décodage du texte ou de l'exposé (à distinguer de l'inconsistance logique) </a:t>
            </a:r>
            <a:r>
              <a:rPr lang="fr-FR" sz="3200" dirty="0" smtClean="0">
                <a:sym typeface="Wingdings"/>
              </a:rPr>
              <a:t> </a:t>
            </a:r>
            <a:r>
              <a:rPr lang="fr-FR" sz="3200" dirty="0" smtClean="0"/>
              <a:t>l'élève fait un </a:t>
            </a:r>
            <a:r>
              <a:rPr lang="fr-FR" sz="3200" b="1" dirty="0" smtClean="0"/>
              <a:t>effort d'interprétation active.</a:t>
            </a:r>
            <a:r>
              <a:rPr lang="fr-FR" sz="3200" dirty="0" smtClean="0"/>
              <a:t>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sz="3200" dirty="0" smtClean="0">
                <a:sym typeface="Wingdings"/>
              </a:rPr>
              <a:t> </a:t>
            </a:r>
            <a:r>
              <a:rPr lang="fr-FR" sz="3200" dirty="0" smtClean="0"/>
              <a:t>l'élève comprend mieux</a:t>
            </a:r>
            <a:r>
              <a:rPr lang="fr-FR" sz="3200" b="1" dirty="0" smtClean="0"/>
              <a:t> la situation ou le raisonnement </a:t>
            </a:r>
            <a:r>
              <a:rPr lang="fr-FR" sz="3200" dirty="0" smtClean="0"/>
              <a:t>qui sont exposés dans le texte</a:t>
            </a:r>
          </a:p>
          <a:p>
            <a:pPr marL="0" indent="0">
              <a:buNone/>
            </a:pPr>
            <a:r>
              <a:rPr lang="fr-FR" sz="3200" dirty="0" smtClean="0">
                <a:sym typeface="Wingdings"/>
              </a:rPr>
              <a:t> </a:t>
            </a:r>
            <a:r>
              <a:rPr lang="fr-FR" sz="3200" i="1" dirty="0" smtClean="0"/>
              <a:t>L'élève mémorise moins bien  la lettre du texte ou de l'enseignement</a:t>
            </a:r>
            <a:r>
              <a:rPr lang="fr-FR" sz="3200" dirty="0" smtClean="0"/>
              <a:t>. </a:t>
            </a:r>
            <a:endParaRPr lang="fr-FR" sz="3200" dirty="0"/>
          </a:p>
          <a:p>
            <a:pPr marL="0" indent="0">
              <a:buNone/>
            </a:pP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1010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Rôle de la "</a:t>
            </a:r>
            <a:r>
              <a:rPr lang="fr-FR" b="1" dirty="0" smtClean="0"/>
              <a:t>réparation"</a:t>
            </a:r>
            <a:r>
              <a:rPr lang="fr-FR" dirty="0" smtClean="0"/>
              <a:t> pour activer les connaissances d'arrière-plan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Quand le texte est "incohérent", c'est-à-dire  </a:t>
            </a:r>
            <a:r>
              <a:rPr lang="fr-FR" b="1" dirty="0" smtClean="0"/>
              <a:t>laisse des éléments à interpréter,</a:t>
            </a:r>
            <a:r>
              <a:rPr lang="fr-FR" dirty="0" smtClean="0"/>
              <a:t> le processus dit "de réparation" conduit automatiquement  le lecteur à construire </a:t>
            </a:r>
            <a:r>
              <a:rPr lang="fr-FR" b="1" dirty="0" smtClean="0"/>
              <a:t>un modèle de situation </a:t>
            </a:r>
            <a:r>
              <a:rPr lang="fr-FR" dirty="0" smtClean="0"/>
              <a:t>à l'aide des connaissances préalables qu'il a (il raisonne, sélectionne ce qui est pertinent, etc.). </a:t>
            </a:r>
          </a:p>
          <a:p>
            <a:endParaRPr lang="fr-FR" dirty="0" smtClean="0"/>
          </a:p>
          <a:p>
            <a:r>
              <a:rPr lang="fr-FR" dirty="0" smtClean="0"/>
              <a:t>Sans cet effort de réparation,  l'apprenant peut se contenter d'une compréhension superficielle du texte.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66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Exemple: description d'une maladie congénitale due à la malformation du cœur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"Le sang ne peut pas se débarrasser de suffisamment de dioxyde de carbone par les poumons. </a:t>
            </a:r>
            <a:r>
              <a:rPr lang="fr-FR" i="1" dirty="0" smtClean="0"/>
              <a:t>Par conséquent</a:t>
            </a:r>
            <a:r>
              <a:rPr lang="fr-FR" dirty="0" smtClean="0"/>
              <a:t>, le sang devient violacé".</a:t>
            </a:r>
          </a:p>
          <a:p>
            <a:endParaRPr lang="fr-FR" dirty="0"/>
          </a:p>
          <a:p>
            <a:r>
              <a:rPr lang="fr-FR" dirty="0" smtClean="0"/>
              <a:t>L'élève lit cette phrase </a:t>
            </a:r>
            <a:r>
              <a:rPr lang="fr-FR" i="1" dirty="0" smtClean="0"/>
              <a:t>sans se poser de question </a:t>
            </a:r>
            <a:r>
              <a:rPr lang="fr-FR" dirty="0" smtClean="0"/>
              <a:t>sur le lien causal </a:t>
            </a:r>
            <a:r>
              <a:rPr lang="fr-FR" b="1" dirty="0" smtClean="0"/>
              <a:t>parce que tout est explicité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Si on efface les mots </a:t>
            </a:r>
            <a:r>
              <a:rPr lang="fr-FR" i="1" dirty="0" smtClean="0"/>
              <a:t>"par conséquent", </a:t>
            </a:r>
            <a:r>
              <a:rPr lang="fr-FR" dirty="0" smtClean="0"/>
              <a:t>l'élève peut spontanément s'interroger sur le lien entre les deux phrases, et chercher la réponse dans ce qu'il sait, ou demander de l'aide.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73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3. Cohérence et inégalités scolaires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9982" y="337416"/>
            <a:ext cx="10515600" cy="1325563"/>
          </a:xfrm>
        </p:spPr>
        <p:txBody>
          <a:bodyPr/>
          <a:lstStyle/>
          <a:p>
            <a:r>
              <a:rPr lang="fr-FR" b="1" dirty="0" smtClean="0"/>
              <a:t>Le même texte ne peut pas être optimal pour tout le monde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671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apprenants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peu avertis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bénéficieront d'un texte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totalement cohérent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mais tendront à être passifs dans l'apprentissage.</a:t>
            </a:r>
          </a:p>
          <a:p>
            <a:pPr>
              <a:buFont typeface="Wingdings" charset="2"/>
              <a:buChar char="Ø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le texte explicite tout ce qui forme l'armature de la compréhension: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l'identification des référents anaphoriques, les termes synonymes, les liens de connexion, les informations complémentaires présupposées.</a:t>
            </a:r>
          </a:p>
          <a:p>
            <a:pPr>
              <a:buFont typeface="Wingdings" charset="2"/>
              <a:buChar char="Ø"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/>
              <a:t>les apprenants </a:t>
            </a:r>
            <a:r>
              <a:rPr lang="fr-FR" b="1" dirty="0" smtClean="0"/>
              <a:t>avertis</a:t>
            </a:r>
            <a:r>
              <a:rPr lang="fr-FR" dirty="0" smtClean="0"/>
              <a:t> apprendront mieux avec un texte </a:t>
            </a:r>
            <a:r>
              <a:rPr lang="fr-FR" b="1" dirty="0" smtClean="0"/>
              <a:t>moins cohérent </a:t>
            </a:r>
            <a:r>
              <a:rPr lang="fr-FR" dirty="0" smtClean="0"/>
              <a:t>qui stimule le traitement actif.</a:t>
            </a:r>
          </a:p>
          <a:p>
            <a:pPr>
              <a:buFont typeface="Wingdings" charset="2"/>
              <a:buChar char="Ø"/>
            </a:pPr>
            <a:r>
              <a:rPr lang="fr-FR" dirty="0"/>
              <a:t> </a:t>
            </a:r>
            <a:r>
              <a:rPr lang="fr-FR" b="1" dirty="0" smtClean="0"/>
              <a:t>Laisser l'élève restituer la cohérence sémantique du texte sur la base de ses connaissances d'arrière-plan.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500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4937785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38200" y="-360218"/>
            <a:ext cx="10515600" cy="1503219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Cohérence </a:t>
            </a:r>
            <a:r>
              <a:rPr lang="fr-FR" sz="3600" dirty="0" smtClean="0">
                <a:sym typeface="Wingdings"/>
              </a:rPr>
              <a:t> </a:t>
            </a:r>
            <a:r>
              <a:rPr lang="fr-FR" sz="3600" dirty="0" smtClean="0"/>
              <a:t>compréhension selon les connaissances d'arrière plan (</a:t>
            </a:r>
            <a:r>
              <a:rPr lang="fr-FR" sz="3600" dirty="0" err="1" smtClean="0"/>
              <a:t>McNamara</a:t>
            </a:r>
            <a:r>
              <a:rPr lang="fr-FR" sz="3600" dirty="0" smtClean="0"/>
              <a:t> et al., 1996)</a:t>
            </a:r>
            <a:endParaRPr lang="fr-FR" sz="36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90650" y="1790700"/>
            <a:ext cx="10515600" cy="4347633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3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Métacompréhension</a:t>
            </a:r>
            <a:r>
              <a:rPr lang="fr-FR" dirty="0" smtClean="0"/>
              <a:t> des </a:t>
            </a:r>
            <a:r>
              <a:rPr lang="fr-FR" b="1" dirty="0" smtClean="0"/>
              <a:t>élèves en réussite 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rôle positif des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dysfluences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le progrès du décodage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se fait sans effort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smtClean="0"/>
              <a:t>(par exemple, pour un lecteur averti avec un texte cohérent), </a:t>
            </a:r>
            <a:r>
              <a:rPr lang="fr-FR" b="1" dirty="0" smtClean="0"/>
              <a:t>l'élève peut estimer à tort que ses progrès de compréhension sont satisfaisants et donc ne pas travailler plus dur pour une compréhension plus approfondie. </a:t>
            </a:r>
            <a:endParaRPr lang="fr-FR" dirty="0" smtClean="0"/>
          </a:p>
          <a:p>
            <a:r>
              <a:rPr lang="fr-FR" b="1" dirty="0" smtClean="0"/>
              <a:t>le texte imparfaitement écrit  </a:t>
            </a:r>
            <a:r>
              <a:rPr lang="fr-FR" dirty="0" smtClean="0"/>
              <a:t>empêche une telle auto-illusion et donne lieu à  un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traitement plus profond </a:t>
            </a:r>
            <a:r>
              <a:rPr lang="fr-FR" dirty="0" smtClean="0"/>
              <a:t>qui aboutit à une meilleure </a:t>
            </a:r>
            <a:r>
              <a:rPr lang="fr-FR" dirty="0" err="1" smtClean="0"/>
              <a:t>métacompréhension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Ce traitement plus profond est reflété par </a:t>
            </a:r>
            <a:r>
              <a:rPr lang="fr-FR" b="1" dirty="0" smtClean="0"/>
              <a:t>la qualité supérieure des résumés donnés de textes imparfaitement écrits 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328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Métacompréhension</a:t>
            </a:r>
            <a:r>
              <a:rPr lang="fr-FR" dirty="0" smtClean="0"/>
              <a:t> des </a:t>
            </a:r>
            <a:r>
              <a:rPr lang="fr-FR" b="1" dirty="0" smtClean="0"/>
              <a:t>élèves en difficulté </a:t>
            </a:r>
            <a:r>
              <a:rPr lang="fr-FR" dirty="0" smtClean="0"/>
              <a:t>: partir du fluent pour aller vers le </a:t>
            </a:r>
            <a:r>
              <a:rPr lang="fr-FR" dirty="0" err="1" smtClean="0"/>
              <a:t>disfluent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élèves en difficulté </a:t>
            </a:r>
            <a:r>
              <a:rPr lang="fr-FR" dirty="0" smtClean="0"/>
              <a:t>ne peuvent pas toujours accéder au calcul sémantique  global </a:t>
            </a:r>
          </a:p>
          <a:p>
            <a:r>
              <a:rPr lang="fr-FR" dirty="0" smtClean="0"/>
              <a:t>Deux cas: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ils se rabattent sur la cohérence locale : par exemple ils choisissent de comprendre la consigne sans s'intéresser aux raisons de l'appliquer : ils ont une </a:t>
            </a:r>
            <a:r>
              <a:rPr lang="fr-FR" b="1" dirty="0" err="1" smtClean="0"/>
              <a:t>métacompréhension</a:t>
            </a:r>
            <a:r>
              <a:rPr lang="fr-FR" b="1" dirty="0" smtClean="0"/>
              <a:t> ILLUSOIRE.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Ils pensent que l'activité est sans intérêt et diminuent l'effort d'apprentissage. Leur jugement d'incompréhension est alors REALISTE, mais démotivant.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36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Différencier les méthodes d'apprentissage en fonction du niveau des élèves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b="1" dirty="0" smtClean="0"/>
              <a:t>Augmenter</a:t>
            </a:r>
            <a:r>
              <a:rPr lang="fr-FR" dirty="0" smtClean="0"/>
              <a:t> </a:t>
            </a:r>
            <a:r>
              <a:rPr lang="fr-FR" b="1" dirty="0" smtClean="0"/>
              <a:t>la cohérence d'un texte </a:t>
            </a:r>
          </a:p>
          <a:p>
            <a:pPr lvl="1">
              <a:buFont typeface="Wingdings" charset="2"/>
              <a:buChar char="Ø"/>
            </a:pPr>
            <a:r>
              <a:rPr lang="fr-FR" sz="2800" dirty="0" smtClean="0"/>
              <a:t> peut aboutir chez les élèves en facilité à un niveau de compréhension superficiel qui l'emporte sur une compréhension plus approfondie du texte.</a:t>
            </a:r>
          </a:p>
          <a:p>
            <a:pPr lvl="1"/>
            <a:endParaRPr lang="fr-FR" dirty="0"/>
          </a:p>
          <a:p>
            <a:r>
              <a:rPr lang="fr-FR" b="1" dirty="0" smtClean="0"/>
              <a:t>Ne pas augmenter la cohérence d'un texte</a:t>
            </a:r>
          </a:p>
          <a:p>
            <a:pPr>
              <a:buFont typeface="Wingdings" charset="2"/>
              <a:buChar char="Ø"/>
            </a:pPr>
            <a:r>
              <a:rPr lang="fr-FR" dirty="0"/>
              <a:t> </a:t>
            </a:r>
            <a:r>
              <a:rPr lang="fr-FR" dirty="0" smtClean="0"/>
              <a:t>peut aboutir à un rejet de l'activité par les élèves en difficulté faute d'accéder à la compréhension superficielle.</a:t>
            </a:r>
          </a:p>
        </p:txBody>
      </p:sp>
    </p:spTree>
    <p:extLst>
      <p:ext uri="{BB962C8B-B14F-4D97-AF65-F5344CB8AC3E}">
        <p14:creationId xmlns:p14="http://schemas.microsoft.com/office/powerpoint/2010/main" val="1527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Plan de l'exposé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Qu'est-ce que comprendre ? Du concept superficiel au concept profond.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rôle de la cohérence dans la compréhension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Pourquoi la cohérence des contenus proposés est-elle un facteur potentiel d'inégalité ?  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gestes favorables à la méta-compréhension correcte et motivante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78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C2720C6F-2484-4170-84C4-41E2D3037A6D}"/>
              </a:ext>
            </a:extLst>
          </p:cNvPr>
          <p:cNvSpPr txBox="1"/>
          <p:nvPr/>
        </p:nvSpPr>
        <p:spPr>
          <a:xfrm>
            <a:off x="8611083" y="6420772"/>
            <a:ext cx="35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25</a:t>
            </a:r>
            <a:r>
              <a:rPr lang="fr-FR" b="1" baseline="30000" dirty="0">
                <a:solidFill>
                  <a:schemeClr val="bg1"/>
                </a:solidFill>
              </a:rPr>
              <a:t>ème</a:t>
            </a:r>
            <a:r>
              <a:rPr lang="fr-FR" b="1" dirty="0">
                <a:solidFill>
                  <a:schemeClr val="bg1"/>
                </a:solidFill>
              </a:rPr>
              <a:t> réunion du GT5 – 24/09/2020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70CCDA1B-5F7B-4829-B457-E691A7C5AA15}"/>
              </a:ext>
            </a:extLst>
          </p:cNvPr>
          <p:cNvSpPr txBox="1"/>
          <p:nvPr/>
        </p:nvSpPr>
        <p:spPr>
          <a:xfrm>
            <a:off x="86249" y="537267"/>
            <a:ext cx="2181696" cy="35086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Codage symbolique  de la tâche (lecture, calcul)</a:t>
            </a: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1DB41ED8-BF3E-4B56-9BEF-E3AF247874E9}"/>
              </a:ext>
            </a:extLst>
          </p:cNvPr>
          <p:cNvSpPr txBox="1"/>
          <p:nvPr/>
        </p:nvSpPr>
        <p:spPr>
          <a:xfrm>
            <a:off x="2979633" y="476940"/>
            <a:ext cx="1395556" cy="184665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Ancrage lexical, perceptif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AF75DCD4-4E3F-4696-AD31-12785233DBA7}"/>
              </a:ext>
            </a:extLst>
          </p:cNvPr>
          <p:cNvSpPr txBox="1"/>
          <p:nvPr/>
        </p:nvSpPr>
        <p:spPr>
          <a:xfrm>
            <a:off x="5125774" y="1123599"/>
            <a:ext cx="3242171" cy="1754326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Simulation </a:t>
            </a: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fluente </a:t>
            </a:r>
            <a:r>
              <a:rPr lang="fr-FR" b="1" dirty="0" smtClean="0">
                <a:solidFill>
                  <a:schemeClr val="bg1"/>
                </a:solidFill>
              </a:rPr>
              <a:t> mais non pertinente :</a:t>
            </a:r>
          </a:p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Assocations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fréquentes,</a:t>
            </a:r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Schémas automatisés</a:t>
            </a: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EE68F7E1-4BD7-48F7-9F5C-662C10047B4C}"/>
              </a:ext>
            </a:extLst>
          </p:cNvPr>
          <p:cNvSpPr txBox="1"/>
          <p:nvPr/>
        </p:nvSpPr>
        <p:spPr>
          <a:xfrm>
            <a:off x="9022687" y="951990"/>
            <a:ext cx="2513248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Illusion de compréhension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="" xmlns:a16="http://schemas.microsoft.com/office/drawing/2014/main" id="{F161D5CC-0026-4879-92B4-62611AF0B7F3}"/>
              </a:ext>
            </a:extLst>
          </p:cNvPr>
          <p:cNvCxnSpPr/>
          <p:nvPr/>
        </p:nvCxnSpPr>
        <p:spPr>
          <a:xfrm>
            <a:off x="1717964" y="1516030"/>
            <a:ext cx="1261669" cy="7970"/>
          </a:xfrm>
          <a:prstGeom prst="straightConnector1">
            <a:avLst/>
          </a:prstGeom>
          <a:ln w="666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="" xmlns:a16="http://schemas.microsoft.com/office/drawing/2014/main" id="{3C3A9660-3482-49EB-901A-9AC27A20CFDC}"/>
              </a:ext>
            </a:extLst>
          </p:cNvPr>
          <p:cNvCxnSpPr/>
          <p:nvPr/>
        </p:nvCxnSpPr>
        <p:spPr>
          <a:xfrm flipV="1">
            <a:off x="4114800" y="2877925"/>
            <a:ext cx="931241" cy="971078"/>
          </a:xfrm>
          <a:prstGeom prst="straightConnector1">
            <a:avLst/>
          </a:prstGeom>
          <a:ln w="666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>
            <a:off x="6550663" y="4223054"/>
            <a:ext cx="764368" cy="2"/>
          </a:xfrm>
          <a:prstGeom prst="straightConnector1">
            <a:avLst/>
          </a:prstGeom>
          <a:ln w="666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36421436-3870-4F80-A50D-E73D77C0BED1}"/>
              </a:ext>
            </a:extLst>
          </p:cNvPr>
          <p:cNvSpPr txBox="1"/>
          <p:nvPr/>
        </p:nvSpPr>
        <p:spPr>
          <a:xfrm>
            <a:off x="2379659" y="3293424"/>
            <a:ext cx="1776127" cy="156966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solidFill>
                  <a:schemeClr val="accent1"/>
                </a:solidFill>
              </a:rPr>
              <a:t>"</a:t>
            </a:r>
          </a:p>
          <a:p>
            <a:pPr algn="ctr"/>
            <a:endParaRPr lang="fr-FR" sz="1200" b="1" i="1" dirty="0">
              <a:solidFill>
                <a:schemeClr val="accent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Concept superficiel</a:t>
            </a:r>
          </a:p>
          <a:p>
            <a:pPr algn="ctr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0DB40172-92A7-4B8F-B843-AE57C32FA97F}"/>
              </a:ext>
            </a:extLst>
          </p:cNvPr>
          <p:cNvSpPr txBox="1"/>
          <p:nvPr/>
        </p:nvSpPr>
        <p:spPr>
          <a:xfrm>
            <a:off x="7385759" y="3726226"/>
            <a:ext cx="1424682" cy="116955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>
              <a:solidFill>
                <a:schemeClr val="bg1"/>
              </a:solidFill>
            </a:endParaRPr>
          </a:p>
          <a:p>
            <a:pPr algn="ctr"/>
            <a:endParaRPr lang="fr-FR" sz="1400" b="1" i="1" dirty="0">
              <a:solidFill>
                <a:schemeClr val="bg1"/>
              </a:solidFill>
            </a:endParaRPr>
          </a:p>
          <a:p>
            <a:pPr algn="ctr"/>
            <a:endParaRPr lang="fr-FR" sz="1400" b="1" i="1" dirty="0" smtClean="0">
              <a:solidFill>
                <a:schemeClr val="bg1"/>
              </a:solidFill>
            </a:endParaRPr>
          </a:p>
          <a:p>
            <a:pPr algn="ctr"/>
            <a:endParaRPr lang="fr-FR" sz="1400" b="1" i="1" dirty="0">
              <a:solidFill>
                <a:schemeClr val="bg1"/>
              </a:solidFill>
            </a:endParaRPr>
          </a:p>
          <a:p>
            <a:pPr algn="ctr"/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A2BE5E41-BCFB-4990-B6A4-133BD42231EC}"/>
              </a:ext>
            </a:extLst>
          </p:cNvPr>
          <p:cNvSpPr txBox="1"/>
          <p:nvPr/>
        </p:nvSpPr>
        <p:spPr>
          <a:xfrm>
            <a:off x="146806" y="-1526375"/>
            <a:ext cx="130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COGNITION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E22A06E7-0763-41A4-B61C-FC52E0E0E2C7}"/>
              </a:ext>
            </a:extLst>
          </p:cNvPr>
          <p:cNvSpPr txBox="1"/>
          <p:nvPr/>
        </p:nvSpPr>
        <p:spPr>
          <a:xfrm>
            <a:off x="7075597" y="4898331"/>
            <a:ext cx="2299854" cy="5878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Saut cognitif</a:t>
            </a:r>
            <a:endParaRPr lang="fr-F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="" xmlns:a16="http://schemas.microsoft.com/office/drawing/2014/main" id="{B8951AF8-61D2-4606-A18E-30B0936AA468}"/>
              </a:ext>
            </a:extLst>
          </p:cNvPr>
          <p:cNvSpPr txBox="1"/>
          <p:nvPr/>
        </p:nvSpPr>
        <p:spPr>
          <a:xfrm>
            <a:off x="379141" y="-2451447"/>
            <a:ext cx="5028984" cy="369332"/>
          </a:xfrm>
          <a:prstGeom prst="rect">
            <a:avLst/>
          </a:prstGeom>
          <a:solidFill>
            <a:srgbClr val="FBEFF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Familiarité avec le sujet, avec les mots utilisés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="" xmlns:a16="http://schemas.microsoft.com/office/drawing/2014/main" id="{3C3A9660-3482-49EB-901A-9AC27A20CFDC}"/>
              </a:ext>
            </a:extLst>
          </p:cNvPr>
          <p:cNvCxnSpPr/>
          <p:nvPr/>
        </p:nvCxnSpPr>
        <p:spPr>
          <a:xfrm>
            <a:off x="4191598" y="3861582"/>
            <a:ext cx="1036276" cy="782555"/>
          </a:xfrm>
          <a:prstGeom prst="straightConnector1">
            <a:avLst/>
          </a:prstGeom>
          <a:ln w="603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285649" y="3792212"/>
            <a:ext cx="1683224" cy="92333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Simulation pertinente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dirty="0"/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="" xmlns:a16="http://schemas.microsoft.com/office/drawing/2014/main" id="{3C3A9660-3482-49EB-901A-9AC27A20CFDC}"/>
              </a:ext>
            </a:extLst>
          </p:cNvPr>
          <p:cNvCxnSpPr/>
          <p:nvPr/>
        </p:nvCxnSpPr>
        <p:spPr>
          <a:xfrm flipH="1">
            <a:off x="3577625" y="2106927"/>
            <a:ext cx="11359" cy="1321934"/>
          </a:xfrm>
          <a:prstGeom prst="straightConnector1">
            <a:avLst/>
          </a:prstGeom>
          <a:ln w="730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>
            <a:off x="8258319" y="1727181"/>
            <a:ext cx="764368" cy="2"/>
          </a:xfrm>
          <a:prstGeom prst="straightConnector1">
            <a:avLst/>
          </a:prstGeom>
          <a:ln w="603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courbée vers le haut 43"/>
          <p:cNvSpPr/>
          <p:nvPr/>
        </p:nvSpPr>
        <p:spPr>
          <a:xfrm>
            <a:off x="5938294" y="4788745"/>
            <a:ext cx="3927281" cy="1103606"/>
          </a:xfrm>
          <a:prstGeom prst="curvedUpArrow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>
            <a:off x="8810441" y="4178340"/>
            <a:ext cx="764368" cy="2"/>
          </a:xfrm>
          <a:prstGeom prst="straightConnector1">
            <a:avLst/>
          </a:prstGeom>
          <a:ln w="635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>
            <a:extLst>
              <a:ext uri="{FF2B5EF4-FFF2-40B4-BE49-F238E27FC236}">
                <a16:creationId xmlns="" xmlns:a16="http://schemas.microsoft.com/office/drawing/2014/main" id="{EE68F7E1-4BD7-48F7-9F5C-662C10047B4C}"/>
              </a:ext>
            </a:extLst>
          </p:cNvPr>
          <p:cNvSpPr txBox="1"/>
          <p:nvPr/>
        </p:nvSpPr>
        <p:spPr>
          <a:xfrm>
            <a:off x="9645537" y="3527265"/>
            <a:ext cx="2326425" cy="1477328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Compréhension</a:t>
            </a:r>
          </a:p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du concept profond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421571" y="4197615"/>
            <a:ext cx="143630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chemeClr val="bg1"/>
                </a:solidFill>
              </a:rPr>
              <a:t>D</a:t>
            </a:r>
            <a:r>
              <a:rPr lang="fr-FR" sz="2000" b="1" dirty="0" err="1" smtClean="0">
                <a:solidFill>
                  <a:schemeClr val="bg1"/>
                </a:solidFill>
              </a:rPr>
              <a:t>ysfluence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flipH="1">
            <a:off x="8038066" y="590152"/>
            <a:ext cx="3671315" cy="1137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6987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  <p:bldP spid="29" grpId="0"/>
      <p:bldP spid="38" grpId="0" animBg="1"/>
      <p:bldP spid="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6855" y="323561"/>
            <a:ext cx="10515600" cy="1325563"/>
          </a:xfrm>
        </p:spPr>
        <p:txBody>
          <a:bodyPr/>
          <a:lstStyle/>
          <a:p>
            <a:r>
              <a:rPr lang="fr-FR" b="1" dirty="0" smtClean="0"/>
              <a:t>La logique de la </a:t>
            </a:r>
            <a:r>
              <a:rPr lang="fr-FR" b="1" dirty="0" err="1" smtClean="0"/>
              <a:t>métacompréhension</a:t>
            </a:r>
            <a:r>
              <a:rPr lang="fr-FR" b="1" dirty="0" smtClean="0"/>
              <a:t> est la même que celle de la compréhension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Élèves en facilité d'apprentissage: </a:t>
            </a:r>
            <a:r>
              <a:rPr lang="fr-FR" sz="3200" b="1" dirty="0" smtClean="0"/>
              <a:t>la </a:t>
            </a:r>
            <a:r>
              <a:rPr lang="fr-FR" sz="3200" b="1" dirty="0" err="1" smtClean="0"/>
              <a:t>métacompréhension</a:t>
            </a:r>
            <a:r>
              <a:rPr lang="fr-FR" sz="3200" b="1" dirty="0" smtClean="0"/>
              <a:t> s'effectue au niveau sémantique le plus élevé.</a:t>
            </a:r>
          </a:p>
          <a:p>
            <a:pPr lvl="1"/>
            <a:r>
              <a:rPr lang="fr-FR" sz="2800" dirty="0" smtClean="0"/>
              <a:t>Ils sont sensibles aux incohérences du texte, aux présupposés injustifiés, etc.</a:t>
            </a:r>
          </a:p>
          <a:p>
            <a:pPr lvl="1"/>
            <a:endParaRPr lang="fr-FR" sz="2800" dirty="0"/>
          </a:p>
          <a:p>
            <a:r>
              <a:rPr lang="fr-FR" sz="3200" b="1" dirty="0" smtClean="0"/>
              <a:t>Élèves en difficulté : la </a:t>
            </a:r>
            <a:r>
              <a:rPr lang="fr-FR" sz="3200" b="1" dirty="0" err="1" smtClean="0"/>
              <a:t>métacompréhension</a:t>
            </a:r>
            <a:r>
              <a:rPr lang="fr-FR" sz="3200" b="1" dirty="0" smtClean="0"/>
              <a:t> prend sa source dans le décodage du texte et non dans le raisonnement qu'il permet </a:t>
            </a:r>
            <a:r>
              <a:rPr lang="fr-FR" sz="3200" dirty="0" smtClean="0">
                <a:sym typeface="Wingdings"/>
              </a:rPr>
              <a:t> </a:t>
            </a: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impression fausse de comprendre. </a:t>
            </a:r>
            <a:endParaRPr lang="fr-FR" sz="32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2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C2720C6F-2484-4170-84C4-41E2D3037A6D}"/>
              </a:ext>
            </a:extLst>
          </p:cNvPr>
          <p:cNvSpPr txBox="1"/>
          <p:nvPr/>
        </p:nvSpPr>
        <p:spPr>
          <a:xfrm>
            <a:off x="8611083" y="6420772"/>
            <a:ext cx="35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25</a:t>
            </a:r>
            <a:r>
              <a:rPr lang="fr-FR" b="1" baseline="30000" dirty="0">
                <a:solidFill>
                  <a:schemeClr val="bg1"/>
                </a:solidFill>
              </a:rPr>
              <a:t>ème</a:t>
            </a:r>
            <a:r>
              <a:rPr lang="fr-FR" b="1" dirty="0">
                <a:solidFill>
                  <a:schemeClr val="bg1"/>
                </a:solidFill>
              </a:rPr>
              <a:t> réunion du GT5 – 24/09/2020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70CCDA1B-5F7B-4829-B457-E691A7C5AA15}"/>
              </a:ext>
            </a:extLst>
          </p:cNvPr>
          <p:cNvSpPr txBox="1"/>
          <p:nvPr/>
        </p:nvSpPr>
        <p:spPr>
          <a:xfrm>
            <a:off x="86249" y="537267"/>
            <a:ext cx="2181696" cy="35086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Codage symbolique  de la tâche (lecture, calcul)</a:t>
            </a: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1DB41ED8-BF3E-4B56-9BEF-E3AF247874E9}"/>
              </a:ext>
            </a:extLst>
          </p:cNvPr>
          <p:cNvSpPr txBox="1"/>
          <p:nvPr/>
        </p:nvSpPr>
        <p:spPr>
          <a:xfrm>
            <a:off x="2979633" y="476940"/>
            <a:ext cx="1395556" cy="184665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Ancrage lexical, perceptif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AF75DCD4-4E3F-4696-AD31-12785233DBA7}"/>
              </a:ext>
            </a:extLst>
          </p:cNvPr>
          <p:cNvSpPr txBox="1"/>
          <p:nvPr/>
        </p:nvSpPr>
        <p:spPr>
          <a:xfrm>
            <a:off x="5125774" y="1123599"/>
            <a:ext cx="3242171" cy="1754326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Simulation </a:t>
            </a: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fluente </a:t>
            </a:r>
            <a:r>
              <a:rPr lang="fr-FR" b="1" dirty="0" smtClean="0">
                <a:solidFill>
                  <a:schemeClr val="bg1"/>
                </a:solidFill>
              </a:rPr>
              <a:t> mais non pertinente :</a:t>
            </a:r>
          </a:p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Assocations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fréquentes,</a:t>
            </a:r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Schémas automatisés</a:t>
            </a: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EE68F7E1-4BD7-48F7-9F5C-662C10047B4C}"/>
              </a:ext>
            </a:extLst>
          </p:cNvPr>
          <p:cNvSpPr txBox="1"/>
          <p:nvPr/>
        </p:nvSpPr>
        <p:spPr>
          <a:xfrm>
            <a:off x="9022687" y="1862729"/>
            <a:ext cx="2513248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Illusion de compréhension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="" xmlns:a16="http://schemas.microsoft.com/office/drawing/2014/main" id="{F161D5CC-0026-4879-92B4-62611AF0B7F3}"/>
              </a:ext>
            </a:extLst>
          </p:cNvPr>
          <p:cNvCxnSpPr/>
          <p:nvPr/>
        </p:nvCxnSpPr>
        <p:spPr>
          <a:xfrm>
            <a:off x="1717964" y="1516030"/>
            <a:ext cx="1261669" cy="7970"/>
          </a:xfrm>
          <a:prstGeom prst="straightConnector1">
            <a:avLst/>
          </a:prstGeom>
          <a:ln w="666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="" xmlns:a16="http://schemas.microsoft.com/office/drawing/2014/main" id="{3C3A9660-3482-49EB-901A-9AC27A20CFDC}"/>
              </a:ext>
            </a:extLst>
          </p:cNvPr>
          <p:cNvCxnSpPr/>
          <p:nvPr/>
        </p:nvCxnSpPr>
        <p:spPr>
          <a:xfrm flipV="1">
            <a:off x="4114800" y="2877925"/>
            <a:ext cx="931241" cy="971078"/>
          </a:xfrm>
          <a:prstGeom prst="straightConnector1">
            <a:avLst/>
          </a:prstGeom>
          <a:ln w="666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>
            <a:off x="6695558" y="4252371"/>
            <a:ext cx="764368" cy="2"/>
          </a:xfrm>
          <a:prstGeom prst="straightConnector1">
            <a:avLst/>
          </a:prstGeom>
          <a:ln w="666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36421436-3870-4F80-A50D-E73D77C0BED1}"/>
              </a:ext>
            </a:extLst>
          </p:cNvPr>
          <p:cNvSpPr txBox="1"/>
          <p:nvPr/>
        </p:nvSpPr>
        <p:spPr>
          <a:xfrm>
            <a:off x="2379659" y="3293424"/>
            <a:ext cx="1776127" cy="156966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solidFill>
                  <a:schemeClr val="accent1"/>
                </a:solidFill>
              </a:rPr>
              <a:t>"</a:t>
            </a:r>
          </a:p>
          <a:p>
            <a:pPr algn="ctr"/>
            <a:endParaRPr lang="fr-FR" sz="1200" b="1" i="1" dirty="0">
              <a:solidFill>
                <a:schemeClr val="accent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Concept superficiel</a:t>
            </a:r>
          </a:p>
          <a:p>
            <a:pPr algn="ctr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0DB40172-92A7-4B8F-B843-AE57C32FA97F}"/>
              </a:ext>
            </a:extLst>
          </p:cNvPr>
          <p:cNvSpPr txBox="1"/>
          <p:nvPr/>
        </p:nvSpPr>
        <p:spPr>
          <a:xfrm>
            <a:off x="7385759" y="3726226"/>
            <a:ext cx="1424682" cy="116955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>
              <a:solidFill>
                <a:schemeClr val="bg1"/>
              </a:solidFill>
            </a:endParaRPr>
          </a:p>
          <a:p>
            <a:pPr algn="ctr"/>
            <a:endParaRPr lang="fr-FR" sz="1400" b="1" i="1" dirty="0">
              <a:solidFill>
                <a:schemeClr val="bg1"/>
              </a:solidFill>
            </a:endParaRPr>
          </a:p>
          <a:p>
            <a:pPr algn="ctr"/>
            <a:endParaRPr lang="fr-FR" sz="1400" b="1" i="1" dirty="0" smtClean="0">
              <a:solidFill>
                <a:schemeClr val="bg1"/>
              </a:solidFill>
            </a:endParaRPr>
          </a:p>
          <a:p>
            <a:pPr algn="ctr"/>
            <a:endParaRPr lang="fr-FR" sz="1400" b="1" i="1" dirty="0">
              <a:solidFill>
                <a:schemeClr val="bg1"/>
              </a:solidFill>
            </a:endParaRPr>
          </a:p>
          <a:p>
            <a:pPr algn="ctr"/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A2BE5E41-BCFB-4990-B6A4-133BD42231EC}"/>
              </a:ext>
            </a:extLst>
          </p:cNvPr>
          <p:cNvSpPr txBox="1"/>
          <p:nvPr/>
        </p:nvSpPr>
        <p:spPr>
          <a:xfrm>
            <a:off x="146806" y="-1526375"/>
            <a:ext cx="130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COGNITION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="" xmlns:a16="http://schemas.microsoft.com/office/drawing/2014/main" id="{B8951AF8-61D2-4606-A18E-30B0936AA468}"/>
              </a:ext>
            </a:extLst>
          </p:cNvPr>
          <p:cNvSpPr txBox="1"/>
          <p:nvPr/>
        </p:nvSpPr>
        <p:spPr>
          <a:xfrm>
            <a:off x="379141" y="-2451447"/>
            <a:ext cx="5028984" cy="369332"/>
          </a:xfrm>
          <a:prstGeom prst="rect">
            <a:avLst/>
          </a:prstGeom>
          <a:solidFill>
            <a:srgbClr val="FBEFF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Familiarité avec le sujet, avec les mots utilisés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="" xmlns:a16="http://schemas.microsoft.com/office/drawing/2014/main" id="{3C3A9660-3482-49EB-901A-9AC27A20CFDC}"/>
              </a:ext>
            </a:extLst>
          </p:cNvPr>
          <p:cNvCxnSpPr/>
          <p:nvPr/>
        </p:nvCxnSpPr>
        <p:spPr>
          <a:xfrm>
            <a:off x="4216358" y="3710113"/>
            <a:ext cx="1036276" cy="782555"/>
          </a:xfrm>
          <a:prstGeom prst="straightConnector1">
            <a:avLst/>
          </a:prstGeom>
          <a:ln w="603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285649" y="3792212"/>
            <a:ext cx="1683224" cy="92333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Simulation pertinente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dirty="0"/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="" xmlns:a16="http://schemas.microsoft.com/office/drawing/2014/main" id="{3C3A9660-3482-49EB-901A-9AC27A20CFDC}"/>
              </a:ext>
            </a:extLst>
          </p:cNvPr>
          <p:cNvCxnSpPr/>
          <p:nvPr/>
        </p:nvCxnSpPr>
        <p:spPr>
          <a:xfrm flipH="1">
            <a:off x="3577625" y="2106927"/>
            <a:ext cx="11359" cy="1321934"/>
          </a:xfrm>
          <a:prstGeom prst="straightConnector1">
            <a:avLst/>
          </a:prstGeom>
          <a:ln w="730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>
            <a:off x="8258319" y="2337584"/>
            <a:ext cx="764368" cy="2"/>
          </a:xfrm>
          <a:prstGeom prst="straightConnector1">
            <a:avLst/>
          </a:prstGeom>
          <a:ln w="603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>
            <a:off x="8810441" y="4178340"/>
            <a:ext cx="764368" cy="2"/>
          </a:xfrm>
          <a:prstGeom prst="straightConnector1">
            <a:avLst/>
          </a:prstGeom>
          <a:ln w="635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>
            <a:extLst>
              <a:ext uri="{FF2B5EF4-FFF2-40B4-BE49-F238E27FC236}">
                <a16:creationId xmlns="" xmlns:a16="http://schemas.microsoft.com/office/drawing/2014/main" id="{EE68F7E1-4BD7-48F7-9F5C-662C10047B4C}"/>
              </a:ext>
            </a:extLst>
          </p:cNvPr>
          <p:cNvSpPr txBox="1"/>
          <p:nvPr/>
        </p:nvSpPr>
        <p:spPr>
          <a:xfrm>
            <a:off x="9645537" y="3527265"/>
            <a:ext cx="2326425" cy="1477328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Compréhension</a:t>
            </a:r>
          </a:p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du concept profond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421571" y="4197615"/>
            <a:ext cx="143630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chemeClr val="bg1"/>
                </a:solidFill>
              </a:rPr>
              <a:t>D</a:t>
            </a:r>
            <a:r>
              <a:rPr lang="fr-FR" sz="2000" b="1" dirty="0" err="1" smtClean="0">
                <a:solidFill>
                  <a:schemeClr val="bg1"/>
                </a:solidFill>
              </a:rPr>
              <a:t>ysfluence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flipH="1">
            <a:off x="8038066" y="590152"/>
            <a:ext cx="3671315" cy="1137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FR" dirty="0" smtClean="0"/>
          </a:p>
        </p:txBody>
      </p:sp>
      <p:sp>
        <p:nvSpPr>
          <p:cNvPr id="24" name="Rectangle à coins arrondis 23"/>
          <p:cNvSpPr/>
          <p:nvPr/>
        </p:nvSpPr>
        <p:spPr>
          <a:xfrm>
            <a:off x="8447679" y="72899"/>
            <a:ext cx="3744322" cy="11258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chemeClr val="accent1">
                    <a:lumMod val="75000"/>
                  </a:schemeClr>
                </a:solidFill>
              </a:rPr>
              <a:t>Métacompréhension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incorrecte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028218" y="57773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8857873" y="5439822"/>
            <a:ext cx="2989567" cy="13248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Méta-compréhension correcte</a:t>
            </a:r>
          </a:p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possible</a:t>
            </a: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 flipV="1">
            <a:off x="10474036" y="1292107"/>
            <a:ext cx="0" cy="557556"/>
          </a:xfrm>
          <a:prstGeom prst="straightConnector1">
            <a:avLst/>
          </a:prstGeom>
          <a:ln w="603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="" xmlns:a16="http://schemas.microsoft.com/office/drawing/2014/main" id="{8EE58402-79CF-48DC-A546-59E969446165}"/>
              </a:ext>
            </a:extLst>
          </p:cNvPr>
          <p:cNvCxnSpPr/>
          <p:nvPr/>
        </p:nvCxnSpPr>
        <p:spPr>
          <a:xfrm>
            <a:off x="10101281" y="4788745"/>
            <a:ext cx="11084" cy="697439"/>
          </a:xfrm>
          <a:prstGeom prst="straightConnector1">
            <a:avLst/>
          </a:prstGeom>
          <a:ln w="635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58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  <p:bldP spid="29" grpId="0"/>
      <p:bldP spid="38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4. Trois types de gestes favorables à la </a:t>
            </a:r>
            <a:r>
              <a:rPr lang="fr-FR" dirty="0" err="1" smtClean="0"/>
              <a:t>métacompréhension</a:t>
            </a:r>
            <a:r>
              <a:rPr lang="fr-FR" dirty="0" smtClean="0"/>
              <a:t> correcte et motivante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5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1 : </a:t>
            </a:r>
            <a:r>
              <a:rPr lang="fr-FR" sz="3600" b="1" dirty="0" err="1" smtClean="0">
                <a:solidFill>
                  <a:schemeClr val="accent1">
                    <a:lumMod val="75000"/>
                  </a:schemeClr>
                </a:solidFill>
              </a:rPr>
              <a:t>dysfluence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 contrôlée : Perturber l'apprentissage pour l'approfondir</a:t>
            </a:r>
            <a:endParaRPr lang="fr-F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652655"/>
          </a:xfrm>
        </p:spPr>
        <p:txBody>
          <a:bodyPr/>
          <a:lstStyle/>
          <a:p>
            <a:r>
              <a:rPr lang="fr-FR" sz="3200" dirty="0" smtClean="0"/>
              <a:t>Le  programme optimal de formation introduit </a:t>
            </a:r>
            <a:r>
              <a:rPr lang="fr-FR" sz="3200" b="1" dirty="0" smtClean="0"/>
              <a:t>des difficultés et des obstacles dans le processus d'apprentissage</a:t>
            </a:r>
            <a:r>
              <a:rPr lang="fr-FR" sz="3200" dirty="0" smtClean="0"/>
              <a:t>, de manière </a:t>
            </a:r>
            <a:r>
              <a:rPr lang="fr-FR" sz="3200" b="1" dirty="0" smtClean="0"/>
              <a:t>soigneusement réfléchie et contrôlée. </a:t>
            </a:r>
            <a:endParaRPr lang="fr-FR" sz="3200" dirty="0"/>
          </a:p>
          <a:p>
            <a:r>
              <a:rPr lang="fr-FR" sz="3200" dirty="0" smtClean="0"/>
              <a:t>Demander aux élèves vulnérables de </a:t>
            </a:r>
            <a:r>
              <a:rPr lang="fr-FR" sz="3200" b="1" dirty="0" smtClean="0"/>
              <a:t>s'auto-expliquer</a:t>
            </a:r>
            <a:r>
              <a:rPr lang="fr-FR" sz="3200" dirty="0" smtClean="0"/>
              <a:t> le texte/le document/le schéma, seul ou en binôme avec un autre élève (avec </a:t>
            </a:r>
            <a:r>
              <a:rPr lang="fr-FR" sz="3200" b="1" dirty="0" smtClean="0"/>
              <a:t>alternance</a:t>
            </a:r>
            <a:r>
              <a:rPr lang="fr-FR" sz="3200" dirty="0" smtClean="0"/>
              <a:t> des rôles, questions et objections posées en retour de l'explication par le partenaire) :</a:t>
            </a:r>
          </a:p>
          <a:p>
            <a:pPr lvl="1">
              <a:buFont typeface="Wingdings" charset="2"/>
              <a:buChar char="Ø"/>
            </a:pPr>
            <a:r>
              <a:rPr lang="fr-FR" sz="3200" dirty="0" smtClean="0"/>
              <a:t>Suivi des synonymes, des liens de connexion entre phrases, etc.</a:t>
            </a:r>
          </a:p>
          <a:p>
            <a:pPr lvl="1">
              <a:buFont typeface="Wingdings" charset="2"/>
              <a:buChar char="Ø"/>
            </a:pPr>
            <a:r>
              <a:rPr lang="fr-FR" sz="3200" dirty="0" smtClean="0"/>
              <a:t> </a:t>
            </a:r>
            <a:r>
              <a:rPr lang="fr-FR" sz="3200" b="1" dirty="0" smtClean="0"/>
              <a:t>explicitation des connaissances présupposées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4888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Dysfluence</a:t>
            </a:r>
            <a:r>
              <a:rPr lang="fr-FR" dirty="0" smtClean="0"/>
              <a:t> contrôlée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endParaRPr lang="fr-FR" sz="3200" b="1" dirty="0"/>
          </a:p>
          <a:p>
            <a:pPr lvl="0"/>
            <a:r>
              <a:rPr lang="fr-FR" sz="3600" dirty="0" smtClean="0"/>
              <a:t>Introduire dans le texte d'étude, dans le résumé du cours,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des lacunes à compléter</a:t>
            </a:r>
          </a:p>
          <a:p>
            <a:pPr lvl="0"/>
            <a:endParaRPr lang="fr-FR" sz="3600" dirty="0" smtClean="0"/>
          </a:p>
          <a:p>
            <a:pPr lvl="0"/>
            <a:r>
              <a:rPr lang="fr-FR" sz="3600" b="1" dirty="0" smtClean="0"/>
              <a:t>Faire comparer</a:t>
            </a:r>
            <a:r>
              <a:rPr lang="fr-FR" sz="3600" dirty="0" smtClean="0"/>
              <a:t> par les élèves deux textes de cohérence différente, soit consistants soit inconsistants entre eux.</a:t>
            </a:r>
          </a:p>
          <a:p>
            <a:pPr lvl="0"/>
            <a:r>
              <a:rPr lang="fr-FR" sz="3600" dirty="0" smtClean="0"/>
              <a:t>Repérer en individuel ou en binôme 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s'ils disent ou non la même chose</a:t>
            </a:r>
            <a:r>
              <a:rPr lang="fr-FR" sz="3600" dirty="0" smtClean="0"/>
              <a:t>, et lequel des deux 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se comprend le mieux</a:t>
            </a:r>
          </a:p>
          <a:p>
            <a:pPr lvl="0"/>
            <a:endParaRPr lang="fr-FR" sz="3200" b="1" dirty="0"/>
          </a:p>
          <a:p>
            <a:pPr lvl="0"/>
            <a:endParaRPr lang="fr-FR" sz="3200" b="1" dirty="0" smtClean="0"/>
          </a:p>
          <a:p>
            <a:pPr lvl="0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Théorie de l'intelligence flexible (incrémentale)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Promouvoir la théorie incrémentale de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manière concrète et pratique </a:t>
            </a:r>
          </a:p>
          <a:p>
            <a:r>
              <a:rPr lang="fr-FR" dirty="0" smtClean="0"/>
              <a:t>En veillant à ne proposer aux élèves </a:t>
            </a:r>
            <a:r>
              <a:rPr lang="fr-FR" b="1" dirty="0" smtClean="0"/>
              <a:t>que des exercices qu'ils peuvent réussir </a:t>
            </a:r>
            <a:r>
              <a:rPr lang="fr-FR" dirty="0" smtClean="0"/>
              <a:t>(notion de zone proximale de développement)</a:t>
            </a:r>
          </a:p>
          <a:p>
            <a:r>
              <a:rPr lang="fr-FR" dirty="0" smtClean="0"/>
              <a:t>En soulignant </a:t>
            </a:r>
            <a:r>
              <a:rPr lang="fr-FR" b="1" dirty="0" smtClean="0"/>
              <a:t>le rôle positif de l'erreur </a:t>
            </a:r>
            <a:r>
              <a:rPr lang="fr-FR" dirty="0" smtClean="0"/>
              <a:t>dans tous les apprentissages</a:t>
            </a:r>
            <a:endParaRPr lang="fr-FR" dirty="0"/>
          </a:p>
          <a:p>
            <a:r>
              <a:rPr lang="fr-FR" dirty="0" smtClean="0"/>
              <a:t>En soulignant individuellement et en privé </a:t>
            </a:r>
            <a:r>
              <a:rPr lang="fr-FR" b="1" dirty="0" smtClean="0"/>
              <a:t>les progrès obtenus par les élèves du fait de leurs efforts </a:t>
            </a:r>
          </a:p>
          <a:p>
            <a:r>
              <a:rPr lang="fr-FR" dirty="0" smtClean="0"/>
              <a:t>En </a:t>
            </a:r>
            <a:r>
              <a:rPr lang="fr-FR" b="1" dirty="0" smtClean="0"/>
              <a:t>rappelant régulièrement </a:t>
            </a:r>
            <a:r>
              <a:rPr lang="fr-FR" dirty="0" smtClean="0"/>
              <a:t>à la classe le travail effectué et le chemin parcouru (depuis la rentrée, depuis le début du trimestre), ce qu'ils comprennent maintenant, ce qui paraissait difficile au début, 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4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3. Rendre sensible le gain informationnel (</a:t>
            </a:r>
            <a:r>
              <a:rPr lang="fr-FR" b="1" dirty="0" smtClean="0"/>
              <a:t>intéresser</a:t>
            </a:r>
            <a:r>
              <a:rPr lang="fr-FR" dirty="0" smtClean="0"/>
              <a:t> les élèves en difficulté)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INTRODUIRE </a:t>
            </a:r>
            <a:r>
              <a:rPr lang="fr-FR" b="1" dirty="0" smtClean="0"/>
              <a:t>DANS LA TÂCHE </a:t>
            </a:r>
            <a:r>
              <a:rPr lang="fr-FR" dirty="0" smtClean="0"/>
              <a:t>DES TESTS IMPLICITES DE COMPRÉHENSION</a:t>
            </a:r>
            <a:endParaRPr lang="fr-FR" dirty="0"/>
          </a:p>
          <a:p>
            <a:pPr marL="0" lvl="0" indent="0">
              <a:buNone/>
            </a:pPr>
            <a:r>
              <a:rPr lang="fr-FR" sz="3000" dirty="0" smtClean="0"/>
              <a:t>A une étape clé de l'activité :</a:t>
            </a:r>
          </a:p>
          <a:p>
            <a:pPr lvl="0"/>
            <a:r>
              <a:rPr lang="fr-FR" sz="3000" dirty="0" smtClean="0"/>
              <a:t> demander aux élèves </a:t>
            </a:r>
          </a:p>
          <a:p>
            <a:pPr lvl="1"/>
            <a:r>
              <a:rPr lang="fr-FR" sz="3000" dirty="0" smtClean="0"/>
              <a:t>d'</a:t>
            </a:r>
            <a:r>
              <a:rPr lang="fr-FR" sz="3000" b="1" dirty="0" smtClean="0"/>
              <a:t>expliquer</a:t>
            </a:r>
            <a:r>
              <a:rPr lang="fr-FR" sz="3000" dirty="0" smtClean="0"/>
              <a:t> par écrit dans leurs propres termes le contenu exposé ou lu</a:t>
            </a:r>
          </a:p>
          <a:p>
            <a:pPr lvl="1"/>
            <a:r>
              <a:rPr lang="fr-FR" sz="3000" b="1" dirty="0" smtClean="0"/>
              <a:t>Résumer par une phrase-clé </a:t>
            </a:r>
            <a:r>
              <a:rPr lang="fr-FR" sz="3000" dirty="0" smtClean="0"/>
              <a:t>la séquence de l'activité.</a:t>
            </a:r>
          </a:p>
          <a:p>
            <a:pPr lvl="0"/>
            <a:r>
              <a:rPr lang="fr-FR" sz="3000" dirty="0" smtClean="0"/>
              <a:t>Leur donner un schéma </a:t>
            </a:r>
            <a:r>
              <a:rPr lang="fr-FR" sz="3000" dirty="0"/>
              <a:t>à compléter, une </a:t>
            </a:r>
            <a:r>
              <a:rPr lang="fr-FR" sz="3000" dirty="0" smtClean="0"/>
              <a:t>fiche-résumé </a:t>
            </a:r>
            <a:r>
              <a:rPr lang="fr-FR" sz="3000" dirty="0"/>
              <a:t>à remplir</a:t>
            </a:r>
            <a:r>
              <a:rPr lang="fr-FR" sz="3000" dirty="0" smtClean="0"/>
              <a:t>.</a:t>
            </a:r>
          </a:p>
          <a:p>
            <a:pPr lvl="0"/>
            <a:r>
              <a:rPr lang="fr-FR" sz="3000" dirty="0" smtClean="0"/>
              <a:t>En fin d'activité : leur proposer de dessiner une </a:t>
            </a:r>
            <a:r>
              <a:rPr lang="fr-FR" sz="3000" b="1" dirty="0" smtClean="0"/>
              <a:t>carte conceptuelle.</a:t>
            </a:r>
            <a:endParaRPr lang="fr-FR" sz="30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91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Cartes conceptuelles versus cartes mentales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Les cartes mentales </a:t>
            </a:r>
            <a:r>
              <a:rPr lang="fr-FR" dirty="0" smtClean="0"/>
              <a:t>ont typiquement une forme de marguerite: des pétales autour d'un point central. Elles sont centrées sur la mémorisation.</a:t>
            </a:r>
          </a:p>
          <a:p>
            <a:pPr lvl="1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Leur principe de construction est de faire la liste des mots-clés</a:t>
            </a:r>
          </a:p>
          <a:p>
            <a:pPr lvl="1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Or les mots clés peuvent être repérés sans effort au niveau superficiel du traitement</a:t>
            </a:r>
          </a:p>
          <a:p>
            <a:r>
              <a:rPr lang="fr-FR" dirty="0" smtClean="0"/>
              <a:t> Les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cartes conceptuelles </a:t>
            </a:r>
            <a:r>
              <a:rPr lang="fr-FR" dirty="0" smtClean="0"/>
              <a:t>n'ont pas de forme préétablie, mais se construisent en vertu des relations entre des </a:t>
            </a:r>
            <a:r>
              <a:rPr lang="fr-FR" b="1" dirty="0" smtClean="0"/>
              <a:t>définitions subordonnées ou </a:t>
            </a:r>
            <a:r>
              <a:rPr lang="fr-FR" b="1" dirty="0" err="1" smtClean="0"/>
              <a:t>surordonnées</a:t>
            </a:r>
            <a:r>
              <a:rPr lang="fr-FR" b="1" dirty="0" smtClean="0"/>
              <a:t> </a:t>
            </a:r>
            <a:r>
              <a:rPr lang="fr-FR" dirty="0" smtClean="0"/>
              <a:t>(genre-espèce), des propriétés </a:t>
            </a:r>
            <a:r>
              <a:rPr lang="fr-FR" b="1" dirty="0" smtClean="0"/>
              <a:t>causales, </a:t>
            </a:r>
            <a:r>
              <a:rPr lang="fr-FR" dirty="0" smtClean="0"/>
              <a:t>des considérations génétiques, etc. </a:t>
            </a:r>
            <a:r>
              <a:rPr lang="fr-FR" b="1" dirty="0" smtClean="0"/>
              <a:t>Elles peuvent être correctes ou incorrectes </a:t>
            </a:r>
          </a:p>
          <a:p>
            <a:r>
              <a:rPr lang="fr-FR" b="1" dirty="0" smtClean="0"/>
              <a:t>Une carte conceptuelle a l'objectif de sensibiliser l'élève au niveau conceptuel profond. 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</a:rPr>
              <a:t>Willy </a:t>
            </a:r>
            <a:r>
              <a:rPr lang="fr-FR" sz="2200" b="1" dirty="0" err="1" smtClean="0">
                <a:solidFill>
                  <a:schemeClr val="accent1">
                    <a:lumMod val="75000"/>
                  </a:schemeClr>
                </a:solidFill>
              </a:rPr>
              <a:t>Berthasson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</a:rPr>
              <a:t>, Carte mentale, Canope ("organisation des connaissances")</a:t>
            </a:r>
            <a:endParaRPr lang="fr-FR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Rendre sensible le gain informationnel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NE PAS</a:t>
            </a:r>
          </a:p>
          <a:p>
            <a:r>
              <a:rPr lang="fr-FR" dirty="0" smtClean="0"/>
              <a:t>Résumer les contenus à la place des élèves</a:t>
            </a:r>
          </a:p>
          <a:p>
            <a:r>
              <a:rPr lang="fr-FR" dirty="0" smtClean="0"/>
              <a:t>Leur demander de faire la liste des mots-clés (ne demande pas d'avoir compris le texte)</a:t>
            </a:r>
          </a:p>
          <a:p>
            <a:r>
              <a:rPr lang="fr-FR" dirty="0" smtClean="0"/>
              <a:t>Les inviter systématiquement à mémoriser les textes (</a:t>
            </a:r>
            <a:r>
              <a:rPr lang="fr-FR" b="1" dirty="0" smtClean="0"/>
              <a:t>source de confusion sur le but de l'apprentissage)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Mais: les engager à mémoriser ce qui </a:t>
            </a:r>
            <a:r>
              <a:rPr lang="fr-FR" b="1" dirty="0" smtClean="0"/>
              <a:t>demande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une automatisation: table des multiplications, formules, etc.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9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Qu'est-ce que la </a:t>
            </a:r>
            <a:r>
              <a:rPr lang="fr-FR" b="1" dirty="0" err="1" smtClean="0"/>
              <a:t>métacompréhension</a:t>
            </a:r>
            <a:r>
              <a:rPr lang="fr-FR" b="1" dirty="0" smtClean="0"/>
              <a:t>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dirty="0" smtClean="0"/>
              <a:t>C'est la capacité d'évaluer sa propre compréhension</a:t>
            </a:r>
            <a:r>
              <a:rPr lang="fr-FR" sz="3600" dirty="0" smtClean="0"/>
              <a:t>.</a:t>
            </a:r>
          </a:p>
          <a:p>
            <a:r>
              <a:rPr lang="fr-FR" sz="3600" dirty="0" smtClean="0"/>
              <a:t>Quand on comprend vraiment un énoncé, on est généralement conscient de le comprendre ;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mais qu'est-ce que "comprendre vraiment" ?</a:t>
            </a:r>
          </a:p>
          <a:p>
            <a:r>
              <a:rPr lang="fr-FR" sz="3600" dirty="0" smtClean="0"/>
              <a:t>Mais quand on ne comprend pas vraiment un énoncé, </a:t>
            </a:r>
            <a:r>
              <a:rPr lang="fr-FR" sz="3600" b="1" dirty="0" smtClean="0"/>
              <a:t>on peut parfois croire qu'on le comprend.</a:t>
            </a:r>
          </a:p>
        </p:txBody>
      </p:sp>
    </p:spTree>
    <p:extLst>
      <p:ext uri="{BB962C8B-B14F-4D97-AF65-F5344CB8AC3E}">
        <p14:creationId xmlns:p14="http://schemas.microsoft.com/office/powerpoint/2010/main" val="7670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</a:t>
            </a:r>
            <a:r>
              <a:rPr lang="fr-FR" dirty="0" smtClean="0"/>
              <a:t>xercices intercalaires testant le niveau de compréhension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8800"/>
            <a:ext cx="10910455" cy="5029200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 smtClean="0"/>
              <a:t>EXERCICE proposant de </a:t>
            </a:r>
            <a:r>
              <a:rPr lang="fr-FR" sz="3200" b="1" dirty="0" smtClean="0"/>
              <a:t>distinguer quel résumé (ou quel contenu non verbal : </a:t>
            </a:r>
            <a:r>
              <a:rPr lang="fr-FR" sz="3200" dirty="0" smtClean="0"/>
              <a:t>schéma/photo </a:t>
            </a:r>
            <a:r>
              <a:rPr lang="fr-FR" sz="3200" dirty="0" err="1" smtClean="0"/>
              <a:t>etc</a:t>
            </a:r>
            <a:r>
              <a:rPr lang="fr-FR" sz="3200" dirty="0" smtClean="0"/>
              <a:t> </a:t>
            </a:r>
            <a:r>
              <a:rPr lang="fr-FR" sz="3200" b="1" dirty="0" smtClean="0"/>
              <a:t>) est correct ou incorrect, compatible ou incompatible avec </a:t>
            </a:r>
            <a:r>
              <a:rPr lang="fr-FR" sz="3200" dirty="0" smtClean="0"/>
              <a:t>l'apprentissage.</a:t>
            </a:r>
          </a:p>
          <a:p>
            <a:r>
              <a:rPr lang="fr-FR" sz="3200" dirty="0" smtClean="0"/>
              <a:t>Est-ce </a:t>
            </a:r>
            <a:r>
              <a:rPr lang="fr-FR" sz="3200" dirty="0"/>
              <a:t>que d’après </a:t>
            </a:r>
            <a:r>
              <a:rPr lang="fr-FR" sz="3200" dirty="0" smtClean="0"/>
              <a:t>tel passage</a:t>
            </a:r>
            <a:r>
              <a:rPr lang="fr-FR" sz="3200" dirty="0"/>
              <a:t>, il est vrai ou faux que </a:t>
            </a:r>
            <a:r>
              <a:rPr lang="fr-FR" sz="3200" b="1" i="1" dirty="0"/>
              <a:t>P</a:t>
            </a:r>
            <a:r>
              <a:rPr lang="fr-FR" sz="3200" dirty="0"/>
              <a:t> </a:t>
            </a:r>
            <a:r>
              <a:rPr lang="fr-FR" sz="3200" dirty="0" smtClean="0"/>
              <a:t>? (</a:t>
            </a:r>
            <a:r>
              <a:rPr lang="fr-FR" sz="3200" i="1" dirty="0" smtClean="0"/>
              <a:t>où  P doit être inféré)</a:t>
            </a:r>
          </a:p>
          <a:p>
            <a:r>
              <a:rPr lang="fr-FR" sz="3200" dirty="0" smtClean="0"/>
              <a:t>Est-ce que tel </a:t>
            </a:r>
            <a:r>
              <a:rPr lang="fr-FR" sz="3200" b="1" dirty="0" smtClean="0"/>
              <a:t>énoncé nouveau </a:t>
            </a:r>
          </a:p>
          <a:p>
            <a:pPr lvl="1"/>
            <a:r>
              <a:rPr lang="fr-FR" sz="3200" b="1" dirty="0" smtClean="0"/>
              <a:t>Dit la même chose </a:t>
            </a:r>
            <a:r>
              <a:rPr lang="fr-FR" sz="3200" dirty="0" smtClean="0"/>
              <a:t>que ce qu'exprime texte/document étudié ?</a:t>
            </a:r>
          </a:p>
          <a:p>
            <a:pPr lvl="1"/>
            <a:r>
              <a:rPr lang="fr-FR" sz="3200" b="1" dirty="0" smtClean="0"/>
              <a:t>Est compatible </a:t>
            </a:r>
            <a:r>
              <a:rPr lang="fr-FR" sz="3200" dirty="0" smtClean="0"/>
              <a:t>avec ce qu'exprime le texte, mais ajoute de l'information ?</a:t>
            </a:r>
          </a:p>
          <a:p>
            <a:pPr lvl="1"/>
            <a:r>
              <a:rPr lang="fr-FR" sz="3200" b="1" dirty="0" smtClean="0"/>
              <a:t>Est incompatible </a:t>
            </a:r>
            <a:r>
              <a:rPr lang="fr-FR" sz="3200" dirty="0" smtClean="0"/>
              <a:t>avec ce qu'exprime le texte ?</a:t>
            </a:r>
          </a:p>
          <a:p>
            <a:pPr lvl="1"/>
            <a:endParaRPr lang="fr-FR" sz="3200" dirty="0"/>
          </a:p>
          <a:p>
            <a:pPr marL="914400" lvl="2" indent="0" algn="r">
              <a:buNone/>
            </a:pPr>
            <a:r>
              <a:rPr lang="fr-FR" sz="2800" dirty="0" smtClean="0"/>
              <a:t>) </a:t>
            </a:r>
          </a:p>
          <a:p>
            <a:pPr lvl="1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130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Exercices testant la compréhension en vue de consolider l'apprentissage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fr-FR" sz="3000" b="1" dirty="0" smtClean="0"/>
              <a:t>TÂCHE DE CATÉGORISATION </a:t>
            </a:r>
            <a:r>
              <a:rPr lang="fr-FR" sz="3000" b="1" dirty="0"/>
              <a:t>CONCEPTUELLE</a:t>
            </a:r>
          </a:p>
          <a:p>
            <a:pPr marL="457200" lvl="1" indent="0">
              <a:buNone/>
            </a:pPr>
            <a:endParaRPr lang="fr-FR" sz="3000" b="1" dirty="0" smtClean="0"/>
          </a:p>
          <a:p>
            <a:pPr marL="457200" lvl="1" indent="0">
              <a:buNone/>
            </a:pPr>
            <a:r>
              <a:rPr lang="fr-FR" sz="3000" b="1" dirty="0" smtClean="0"/>
              <a:t>CONSTRUIRE DES CARTES STYLE </a:t>
            </a:r>
            <a:r>
              <a:rPr lang="fr-FR" sz="3000" b="1" i="1" dirty="0" smtClean="0"/>
              <a:t>7 FAMILLES </a:t>
            </a:r>
            <a:r>
              <a:rPr lang="fr-FR" sz="3000" b="1" dirty="0" smtClean="0"/>
              <a:t>DÉSIGNANT SOIT DES OBJETS SOIT DES CARACTÉRISTIQUES</a:t>
            </a:r>
          </a:p>
          <a:p>
            <a:pPr marL="457200" lvl="1" indent="0">
              <a:buNone/>
            </a:pPr>
            <a:r>
              <a:rPr lang="fr-FR" sz="3000" dirty="0" smtClean="0"/>
              <a:t>Cette tâche implique de REGROUPER les objets par les caractéristiques qu'ils possèdent, ou inversement, les caractéristiques par les objets qui les possèdent.</a:t>
            </a:r>
          </a:p>
          <a:p>
            <a:pPr marL="457200" lvl="1" indent="0">
              <a:buNone/>
            </a:pPr>
            <a:r>
              <a:rPr lang="fr-FR" sz="3000" dirty="0" smtClean="0"/>
              <a:t>Elle exige de résoudre un problème sémantique, qui demande davantage qu'une compréhension superficielle et textuelle du texte.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Exercices testant la compréhension en vue de consolider l'apprentissage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dirty="0" smtClean="0"/>
              <a:t>Fournir</a:t>
            </a:r>
            <a:endParaRPr lang="fr-FR" dirty="0"/>
          </a:p>
          <a:p>
            <a:pPr lvl="1"/>
            <a:r>
              <a:rPr lang="fr-FR" sz="3300" dirty="0" smtClean="0"/>
              <a:t>un </a:t>
            </a:r>
            <a:r>
              <a:rPr lang="fr-FR" sz="3300" dirty="0"/>
              <a:t>résumé  ou une liste de points-clés à </a:t>
            </a:r>
            <a:r>
              <a:rPr lang="fr-FR" sz="3300" b="1" dirty="0"/>
              <a:t>amplifier</a:t>
            </a:r>
            <a:r>
              <a:rPr lang="fr-FR" sz="3300" dirty="0"/>
              <a:t> par l’élève</a:t>
            </a:r>
          </a:p>
          <a:p>
            <a:pPr lvl="1"/>
            <a:r>
              <a:rPr lang="fr-FR" sz="3300" dirty="0"/>
              <a:t>Une </a:t>
            </a:r>
            <a:r>
              <a:rPr lang="fr-FR" sz="3300" dirty="0" smtClean="0"/>
              <a:t>carte cognitive partielle des contenus </a:t>
            </a:r>
            <a:r>
              <a:rPr lang="fr-FR" sz="3300" b="1" dirty="0" smtClean="0"/>
              <a:t>à compléter</a:t>
            </a:r>
            <a:endParaRPr lang="fr-FR" sz="3300" b="1" dirty="0"/>
          </a:p>
          <a:p>
            <a:pPr lvl="1"/>
            <a:r>
              <a:rPr lang="fr-FR" sz="3300" dirty="0" smtClean="0"/>
              <a:t>Un </a:t>
            </a:r>
            <a:r>
              <a:rPr lang="fr-FR" sz="3300" dirty="0"/>
              <a:t>contenu rédigé </a:t>
            </a:r>
            <a:r>
              <a:rPr lang="fr-FR" sz="3200" b="1" dirty="0"/>
              <a:t>mais lacunaire</a:t>
            </a:r>
            <a:r>
              <a:rPr lang="fr-FR" sz="3200" dirty="0"/>
              <a:t>, un </a:t>
            </a:r>
            <a:r>
              <a:rPr lang="fr-FR" sz="3200" dirty="0" smtClean="0"/>
              <a:t>schéma incomplet à </a:t>
            </a:r>
            <a:r>
              <a:rPr lang="fr-FR" sz="3200" dirty="0"/>
              <a:t>compléter, une fiche à remplir.</a:t>
            </a:r>
            <a:endParaRPr lang="fr-FR" dirty="0"/>
          </a:p>
          <a:p>
            <a:r>
              <a:rPr lang="fr-FR" dirty="0"/>
              <a:t> </a:t>
            </a:r>
          </a:p>
          <a:p>
            <a:pPr marL="0" lvl="0" indent="0" algn="r">
              <a:buNone/>
            </a:pP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Sur la prise de notes étayée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chapitre 3 du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Traité d'ingénierie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pédagogique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Tricot &amp;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Musial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(2020)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8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En résumé : Exercices </a:t>
            </a:r>
            <a:r>
              <a:rPr lang="fr-FR" dirty="0"/>
              <a:t>testant la compréhension en vue de consolider l'apprentissage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3200" dirty="0" smtClean="0"/>
              <a:t>INFERENCES : Poser </a:t>
            </a:r>
            <a:r>
              <a:rPr lang="fr-FR" sz="3200" dirty="0"/>
              <a:t>des questions que le texte n’a pas posées mais </a:t>
            </a:r>
            <a:r>
              <a:rPr lang="fr-FR" sz="3200" b="1" dirty="0" smtClean="0"/>
              <a:t>auxquelles les élèves peuvent </a:t>
            </a:r>
            <a:r>
              <a:rPr lang="fr-FR" sz="3200" b="1" dirty="0"/>
              <a:t>répondre sur la  base du </a:t>
            </a:r>
            <a:r>
              <a:rPr lang="fr-FR" sz="3200" b="1" dirty="0" smtClean="0"/>
              <a:t>texte</a:t>
            </a:r>
            <a:r>
              <a:rPr lang="fr-FR" sz="3200" dirty="0"/>
              <a:t> </a:t>
            </a:r>
            <a:endParaRPr lang="fr-FR" sz="3200" dirty="0" smtClean="0"/>
          </a:p>
          <a:p>
            <a:r>
              <a:rPr lang="fr-FR" sz="3200" dirty="0" smtClean="0"/>
              <a:t>PERTINENCE COMPARÉE : Proposer de </a:t>
            </a:r>
            <a:r>
              <a:rPr lang="fr-FR" sz="3200" b="1" dirty="0" smtClean="0"/>
              <a:t>comparer un résumé pertinent ou non pertinent </a:t>
            </a:r>
            <a:r>
              <a:rPr lang="fr-FR" sz="3200" dirty="0" smtClean="0"/>
              <a:t>de l'apprentissage : texte/contenu/schéma/photo etc.</a:t>
            </a:r>
          </a:p>
          <a:p>
            <a:r>
              <a:rPr lang="fr-FR" sz="3200" dirty="0" smtClean="0"/>
              <a:t>GENERALISATION : Est-ce que la propriété étudiée se généralise à de nouveaux domaines ? </a:t>
            </a:r>
          </a:p>
          <a:p>
            <a:pPr lvl="1"/>
            <a:endParaRPr lang="fr-FR" sz="4000" dirty="0" smtClean="0"/>
          </a:p>
          <a:p>
            <a:endParaRPr lang="fr-FR" sz="3200" dirty="0" smtClean="0"/>
          </a:p>
          <a:p>
            <a:pPr lvl="0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985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Merci de votre attention</a:t>
            </a:r>
            <a:br>
              <a:rPr lang="fr-FR" dirty="0" smtClean="0"/>
            </a:br>
            <a:r>
              <a:rPr lang="fr-FR" dirty="0" smtClean="0"/>
              <a:t>et de vos retours sur </a:t>
            </a:r>
            <a:r>
              <a:rPr lang="fr-FR" smtClean="0"/>
              <a:t>ces </a:t>
            </a:r>
            <a:r>
              <a:rPr lang="fr-FR" smtClean="0"/>
              <a:t>propositions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3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smtClean="0"/>
              <a:t>L'étude de la </a:t>
            </a:r>
            <a:r>
              <a:rPr lang="fr-FR" b="1" dirty="0" smtClean="0"/>
              <a:t>compréhension est le préalable à l'étude de la </a:t>
            </a:r>
            <a:r>
              <a:rPr lang="fr-FR" b="1" dirty="0" err="1" smtClean="0"/>
              <a:t>métacompréhension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455" y="2064326"/>
            <a:ext cx="11388435" cy="4793673"/>
          </a:xfrm>
        </p:spPr>
        <p:txBody>
          <a:bodyPr>
            <a:normAutofit fontScale="70000" lnSpcReduction="20000"/>
          </a:bodyPr>
          <a:lstStyle/>
          <a:p>
            <a:r>
              <a:rPr lang="fr-FR" sz="3800" b="1" dirty="0" smtClean="0"/>
              <a:t>Que veut dire "comprendre" ?</a:t>
            </a:r>
            <a:endParaRPr lang="fr-FR" sz="3800" b="1" dirty="0"/>
          </a:p>
          <a:p>
            <a:pPr lvl="1">
              <a:lnSpc>
                <a:spcPct val="150000"/>
              </a:lnSpc>
            </a:pPr>
            <a:r>
              <a:rPr lang="fr-FR" sz="3600" dirty="0" smtClean="0"/>
              <a:t>Se saisir d'un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nouveau contenu conceptuel </a:t>
            </a:r>
            <a:r>
              <a:rPr lang="fr-FR" sz="3600" b="1" dirty="0" smtClean="0"/>
              <a:t>en vue de s'en servir pour raisonner.</a:t>
            </a:r>
          </a:p>
          <a:p>
            <a:pPr lvl="1">
              <a:lnSpc>
                <a:spcPct val="150000"/>
              </a:lnSpc>
            </a:pPr>
            <a:r>
              <a:rPr lang="fr-FR" sz="3600" dirty="0" smtClean="0"/>
              <a:t>Qu'est-ce qu'un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contenu conceptuel </a:t>
            </a:r>
            <a:r>
              <a:rPr lang="fr-FR" sz="3600" dirty="0" smtClean="0"/>
              <a:t>? C'est </a:t>
            </a:r>
            <a:r>
              <a:rPr lang="fr-FR" sz="3600" b="1" dirty="0" smtClean="0"/>
              <a:t>le potentiel d'inférences que l'on peut tirer d'une combinaison de représentations de situations et de propriétés activées par un stimulus lexical ou perceptif :         "</a:t>
            </a:r>
            <a:r>
              <a:rPr lang="fr-FR" sz="3600" b="1" i="1" dirty="0" smtClean="0"/>
              <a:t>chat</a:t>
            </a:r>
            <a:r>
              <a:rPr lang="fr-FR" sz="3600" b="1" dirty="0" smtClean="0"/>
              <a:t>" ou   </a:t>
            </a:r>
          </a:p>
          <a:p>
            <a:pPr lvl="1">
              <a:lnSpc>
                <a:spcPct val="150000"/>
              </a:lnSpc>
            </a:pPr>
            <a:r>
              <a:rPr lang="fr-FR" sz="3600" b="1" dirty="0" smtClean="0"/>
              <a:t>Les représentations activées sont typiquement "incarnées" (elles font appel à une simulation corporelle) et contextuelles  =  (elles sont ancrées dans un contexte concret)</a:t>
            </a:r>
          </a:p>
          <a:p>
            <a:pPr marL="457200" lvl="1" indent="0" algn="r">
              <a:buNone/>
            </a:pPr>
            <a:r>
              <a:rPr lang="fr-FR" sz="3400" dirty="0" err="1" smtClean="0">
                <a:solidFill>
                  <a:schemeClr val="accent1">
                    <a:lumMod val="75000"/>
                  </a:schemeClr>
                </a:solidFill>
              </a:rPr>
              <a:t>Barsalou</a:t>
            </a:r>
            <a:r>
              <a:rPr lang="fr-FR" sz="3400" dirty="0" smtClean="0">
                <a:solidFill>
                  <a:schemeClr val="accent1">
                    <a:lumMod val="75000"/>
                  </a:schemeClr>
                </a:solidFill>
              </a:rPr>
              <a:t> (2005)</a:t>
            </a:r>
            <a:endParaRPr lang="fr-FR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240" y="3987440"/>
            <a:ext cx="1258305" cy="6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18655"/>
            <a:ext cx="11201400" cy="1372033"/>
          </a:xfrm>
        </p:spPr>
        <p:txBody>
          <a:bodyPr/>
          <a:lstStyle/>
          <a:p>
            <a:pPr algn="ctr"/>
            <a:r>
              <a:rPr lang="fr-FR" dirty="0" smtClean="0"/>
              <a:t>Qu'est-ce qu'un traitement de concept superficiel/profond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Dans le traitement  superficiel</a:t>
            </a:r>
            <a:r>
              <a:rPr lang="fr-FR" dirty="0" smtClean="0"/>
              <a:t>, on associe un mot entendu à un concept peu caractérisé : à ce qu'on appelle un "fichier mental   déférent":  "le prof a parlé aujourd'hui des </a:t>
            </a:r>
            <a:r>
              <a:rPr lang="fr-FR" b="1" dirty="0" smtClean="0"/>
              <a:t>tragédies grecques</a:t>
            </a:r>
            <a:r>
              <a:rPr lang="fr-FR" dirty="0" smtClean="0"/>
              <a:t>".</a:t>
            </a:r>
          </a:p>
          <a:p>
            <a:r>
              <a:rPr lang="fr-FR" dirty="0" smtClean="0"/>
              <a:t>Un tel fichier </a:t>
            </a:r>
            <a:r>
              <a:rPr lang="fr-FR" b="1" dirty="0" smtClean="0"/>
              <a:t>est appelé à </a:t>
            </a:r>
            <a:r>
              <a:rPr lang="fr-FR" dirty="0" smtClean="0"/>
              <a:t>être rempli ultérieurement.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 concept profond </a:t>
            </a:r>
            <a:r>
              <a:rPr lang="fr-FR" dirty="0" smtClean="0"/>
              <a:t>fait appel à un ensemble suffisant de notions pour pouvoir identifier les propriétés distinctives des tragédies, et raisonner en combinant la représentation de </a:t>
            </a:r>
          </a:p>
          <a:p>
            <a:pPr lvl="1"/>
            <a:r>
              <a:rPr lang="fr-FR" dirty="0" smtClean="0"/>
              <a:t>L'époque d'apparition et de disparition du genre</a:t>
            </a:r>
          </a:p>
          <a:p>
            <a:pPr lvl="1"/>
            <a:r>
              <a:rPr lang="fr-FR" dirty="0" smtClean="0"/>
              <a:t>Le lien avec d'autres aspects de la culture grecque</a:t>
            </a:r>
          </a:p>
          <a:p>
            <a:pPr lvl="1"/>
            <a:r>
              <a:rPr lang="fr-FR" dirty="0" smtClean="0"/>
              <a:t>Sa fonction religieuse, sociale, culturelle</a:t>
            </a:r>
          </a:p>
          <a:p>
            <a:pPr lvl="1"/>
            <a:r>
              <a:rPr lang="fr-FR" dirty="0" smtClean="0"/>
              <a:t>La structure générale de la tragédie, le rôle du chœur, etc.</a:t>
            </a:r>
          </a:p>
        </p:txBody>
      </p:sp>
    </p:spTree>
    <p:extLst>
      <p:ext uri="{BB962C8B-B14F-4D97-AF65-F5344CB8AC3E}">
        <p14:creationId xmlns:p14="http://schemas.microsoft.com/office/powerpoint/2010/main" val="11834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5528"/>
            <a:ext cx="11201400" cy="137203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Pourquoi le fichier mental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peut</a:t>
            </a:r>
            <a:r>
              <a:rPr lang="fr-FR" dirty="0" smtClean="0"/>
              <a:t> ne jamais être rempli.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2800" b="1" dirty="0" smtClean="0"/>
              <a:t>l'élève ne s'est pas investi dans l'apprentissage</a:t>
            </a:r>
            <a:r>
              <a:rPr lang="fr-FR" sz="2800" dirty="0" smtClean="0"/>
              <a:t>, en pensant que ce concept n'est pas important pour lui.</a:t>
            </a:r>
          </a:p>
          <a:p>
            <a:pPr lvl="1"/>
            <a:r>
              <a:rPr lang="fr-FR" sz="2800" b="1" dirty="0" smtClean="0"/>
              <a:t>L'</a:t>
            </a:r>
            <a:r>
              <a:rPr lang="fr-FR" sz="2800" b="1" dirty="0" err="1" smtClean="0"/>
              <a:t>enseignant.e</a:t>
            </a:r>
            <a:r>
              <a:rPr lang="fr-FR" sz="2800" b="1" dirty="0" smtClean="0"/>
              <a:t> peut n'avoir pas donné suffisamment de pistes</a:t>
            </a:r>
            <a:r>
              <a:rPr lang="fr-FR" sz="2800" dirty="0" smtClean="0"/>
              <a:t>, de documents, ni fait le lien avec les préoccupations des élèves, pour </a:t>
            </a:r>
            <a:r>
              <a:rPr lang="fr-FR" sz="2800" b="1" i="1" dirty="0" smtClean="0"/>
              <a:t>les motiver à s'investir dans l'apprentissage</a:t>
            </a:r>
            <a:r>
              <a:rPr lang="fr-FR" sz="2800" i="1" dirty="0" smtClean="0"/>
              <a:t>.</a:t>
            </a:r>
          </a:p>
          <a:p>
            <a:pPr lvl="1"/>
            <a:r>
              <a:rPr lang="fr-FR" sz="2800" dirty="0" smtClean="0"/>
              <a:t>Il/elle peut avoir conçu son enseignement sur le mode "descendant" </a:t>
            </a:r>
            <a:r>
              <a:rPr lang="fr-FR" sz="2800" b="1" i="1" dirty="0" smtClean="0"/>
              <a:t>en comptant sur un implicite culturel en fait non partagé</a:t>
            </a:r>
            <a:r>
              <a:rPr lang="fr-FR" sz="28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3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5528"/>
            <a:ext cx="11201400" cy="137203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4800" b="1" dirty="0" smtClean="0">
                <a:solidFill>
                  <a:schemeClr val="accent1">
                    <a:lumMod val="75000"/>
                  </a:schemeClr>
                </a:solidFill>
              </a:rPr>
              <a:t>Consensus scientifique </a:t>
            </a:r>
            <a:r>
              <a:rPr lang="fr-FR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4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fr-FR" sz="4300" dirty="0" smtClean="0">
                <a:solidFill>
                  <a:schemeClr val="accent1">
                    <a:lumMod val="75000"/>
                  </a:schemeClr>
                </a:solidFill>
              </a:rPr>
              <a:t>Le geste professionnel décisif pour permettre </a:t>
            </a: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à tous les élèves de s'engager dans un traitement profond</a:t>
            </a:r>
            <a:r>
              <a:rPr lang="fr-FR" sz="4300" dirty="0" smtClean="0">
                <a:solidFill>
                  <a:schemeClr val="accent1">
                    <a:lumMod val="75000"/>
                  </a:schemeClr>
                </a:solidFill>
              </a:rPr>
              <a:t> de l'information consiste dans la manipulation par l'enseignant de la</a:t>
            </a: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 cohérence </a:t>
            </a:r>
            <a:r>
              <a:rPr lang="fr-FR" sz="4300" dirty="0" smtClean="0">
                <a:solidFill>
                  <a:schemeClr val="accent1">
                    <a:lumMod val="75000"/>
                  </a:schemeClr>
                </a:solidFill>
              </a:rPr>
              <a:t>des contenus.</a:t>
            </a:r>
          </a:p>
        </p:txBody>
      </p:sp>
    </p:spTree>
    <p:extLst>
      <p:ext uri="{BB962C8B-B14F-4D97-AF65-F5344CB8AC3E}">
        <p14:creationId xmlns:p14="http://schemas.microsoft.com/office/powerpoint/2010/main" val="15328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 "cohérence" il faut comprendre :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sentiment métacognitif de facilité produit par la lecture d'un texte ou d'un document, ou par un exposé didactique</a:t>
            </a:r>
            <a:endParaRPr lang="fr-FR" dirty="0"/>
          </a:p>
          <a:p>
            <a:pPr lvl="1"/>
            <a:r>
              <a:rPr lang="fr-FR" dirty="0" smtClean="0"/>
              <a:t>Lexique connu</a:t>
            </a:r>
          </a:p>
          <a:p>
            <a:pPr lvl="1"/>
            <a:r>
              <a:rPr lang="fr-FR" dirty="0" smtClean="0"/>
              <a:t>Syntaxe claire</a:t>
            </a:r>
          </a:p>
          <a:p>
            <a:pPr lvl="1"/>
            <a:r>
              <a:rPr lang="fr-FR" dirty="0" smtClean="0"/>
              <a:t>Explicitation des liens sémantiques</a:t>
            </a:r>
          </a:p>
          <a:p>
            <a:pPr lvl="1"/>
            <a:r>
              <a:rPr lang="fr-FR" dirty="0" smtClean="0"/>
              <a:t>Appel explicite à des connaissances naïves partagées par tous</a:t>
            </a:r>
          </a:p>
          <a:p>
            <a:pPr lvl="1">
              <a:buFont typeface="Wingdings" charset="2"/>
              <a:buChar char="Ø"/>
            </a:pPr>
            <a:r>
              <a:rPr lang="fr-FR" dirty="0"/>
              <a:t> </a:t>
            </a:r>
            <a:r>
              <a:rPr lang="fr-FR" dirty="0" smtClean="0"/>
              <a:t> dans la phrase  "micro-cohérence", ou ("cohérence locale") 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 entre les phrases ("macro-cohérence") 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 entre les paragraphes ("cohérence globale")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4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ym typeface="Wingdings"/>
              </a:rPr>
              <a:t> </a:t>
            </a:r>
            <a:r>
              <a:rPr lang="fr-FR" dirty="0" smtClean="0"/>
              <a:t>Si l'on augmente la cohérence (texte, enseignement oral)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95611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Augmenter la "cohérence" (facilité de décodage) du texte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sz="3200" dirty="0" smtClean="0"/>
              <a:t>  </a:t>
            </a:r>
            <a:r>
              <a:rPr lang="fr-FR" sz="3200" dirty="0" smtClean="0">
                <a:sym typeface="Wingdings"/>
              </a:rPr>
              <a:t> </a:t>
            </a:r>
            <a:r>
              <a:rPr lang="fr-FR" sz="3200" dirty="0" smtClean="0"/>
              <a:t>l'élève comprend mieux </a:t>
            </a:r>
            <a:r>
              <a:rPr lang="fr-FR" sz="3200" b="1" dirty="0" smtClean="0"/>
              <a:t>le texte, sans effort d'interprétation active.</a:t>
            </a:r>
            <a:r>
              <a:rPr lang="fr-FR" sz="3200" dirty="0" smtClean="0"/>
              <a:t>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sz="3200" dirty="0" smtClean="0">
                <a:sym typeface="Wingdings"/>
              </a:rPr>
              <a:t> </a:t>
            </a:r>
            <a:r>
              <a:rPr lang="fr-FR" sz="3200" dirty="0" smtClean="0"/>
              <a:t>l'élève comprend </a:t>
            </a:r>
            <a:r>
              <a:rPr lang="fr-FR" sz="3200" b="1" dirty="0" smtClean="0"/>
              <a:t>moins profondément la situation ou le raisonnement </a:t>
            </a:r>
            <a:r>
              <a:rPr lang="fr-FR" sz="3200" dirty="0" smtClean="0"/>
              <a:t>qui sont exposés dans le texte</a:t>
            </a:r>
          </a:p>
          <a:p>
            <a:pPr marL="0" indent="0">
              <a:buNone/>
            </a:pPr>
            <a:r>
              <a:rPr lang="fr-FR" sz="3200" dirty="0" smtClean="0">
                <a:sym typeface="Wingdings"/>
              </a:rPr>
              <a:t> </a:t>
            </a:r>
            <a:r>
              <a:rPr lang="fr-FR" sz="3200" i="1" dirty="0" smtClean="0"/>
              <a:t>L'élève mémorise mieux la lettre du texte</a:t>
            </a:r>
            <a:r>
              <a:rPr lang="fr-FR" sz="3200" dirty="0" smtClean="0"/>
              <a:t>, </a:t>
            </a:r>
            <a:r>
              <a:rPr lang="fr-FR" sz="3200" b="1" dirty="0" smtClean="0"/>
              <a:t>a l'impression d'avoir réussi l'apprentissage</a:t>
            </a:r>
            <a:r>
              <a:rPr lang="fr-FR" sz="3200" dirty="0" smtClean="0"/>
              <a:t>, </a:t>
            </a: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sans l'avoir vraiment assimilé </a:t>
            </a:r>
          </a:p>
        </p:txBody>
      </p:sp>
    </p:spTree>
    <p:extLst>
      <p:ext uri="{BB962C8B-B14F-4D97-AF65-F5344CB8AC3E}">
        <p14:creationId xmlns:p14="http://schemas.microsoft.com/office/powerpoint/2010/main" val="10868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15883</TotalTime>
  <Words>2130</Words>
  <Application>Microsoft Macintosh PowerPoint</Application>
  <PresentationFormat>Grand écran</PresentationFormat>
  <Paragraphs>224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Thème Office</vt:lpstr>
      <vt:lpstr>Les gestes pédagogiques de la compréhension</vt:lpstr>
      <vt:lpstr>Plan de l'exposé</vt:lpstr>
      <vt:lpstr>Qu'est-ce que la métacompréhension ?</vt:lpstr>
      <vt:lpstr>L'étude de la compréhension est le préalable à l'étude de la métacompréhension</vt:lpstr>
      <vt:lpstr>Qu'est-ce qu'un traitement de concept superficiel/profond ?</vt:lpstr>
      <vt:lpstr>Pourquoi le fichier mental peut ne jamais être rempli. </vt:lpstr>
      <vt:lpstr> Consensus scientifique  </vt:lpstr>
      <vt:lpstr>Par "cohérence" il faut comprendre :</vt:lpstr>
      <vt:lpstr> Si l'on augmente la cohérence (texte, enseignement oral)</vt:lpstr>
      <vt:lpstr>2. Recherches sur le niveau optimal de cohérence à privilégier selon les connaissances d'arrière-plan</vt:lpstr>
      <vt:lpstr> Si l'on diminue la cohérence (texte, enseignement oral)</vt:lpstr>
      <vt:lpstr>Rôle de la "réparation" pour activer les connaissances d'arrière-plan</vt:lpstr>
      <vt:lpstr>Exemple: description d'une maladie congénitale due à la malformation du cœur</vt:lpstr>
      <vt:lpstr>3. Cohérence et inégalités scolaires</vt:lpstr>
      <vt:lpstr>Le même texte ne peut pas être optimal pour tout le monde </vt:lpstr>
      <vt:lpstr>Cohérence  compréhension selon les connaissances d'arrière plan (McNamara et al., 1996)</vt:lpstr>
      <vt:lpstr>Métacompréhension des élèves en réussite : rôle positif des dysfluences</vt:lpstr>
      <vt:lpstr>Métacompréhension des élèves en difficulté : partir du fluent pour aller vers le disfluent</vt:lpstr>
      <vt:lpstr>Différencier les méthodes d'apprentissage en fonction du niveau des élèves</vt:lpstr>
      <vt:lpstr>Présentation PowerPoint</vt:lpstr>
      <vt:lpstr>La logique de la métacompréhension est la même que celle de la compréhension</vt:lpstr>
      <vt:lpstr>Présentation PowerPoint</vt:lpstr>
      <vt:lpstr>4. Trois types de gestes favorables à la métacompréhension correcte et motivante</vt:lpstr>
      <vt:lpstr>1 : dysfluence contrôlée : Perturber l'apprentissage pour l'approfondir</vt:lpstr>
      <vt:lpstr>Dysfluence contrôlée (suite)</vt:lpstr>
      <vt:lpstr>2. Théorie de l'intelligence flexible (incrémentale)</vt:lpstr>
      <vt:lpstr>3. Rendre sensible le gain informationnel (intéresser les élèves en difficulté)</vt:lpstr>
      <vt:lpstr>Cartes conceptuelles versus cartes mentales</vt:lpstr>
      <vt:lpstr>Rendre sensible le gain informationnel (suite)</vt:lpstr>
      <vt:lpstr>Exercices intercalaires testant le niveau de compréhension :</vt:lpstr>
      <vt:lpstr>Exercices testant la compréhension en vue de consolider l'apprentissage</vt:lpstr>
      <vt:lpstr>Exercices testant la compréhension en vue de consolider l'apprentissage</vt:lpstr>
      <vt:lpstr>En résumé : Exercices testant la compréhension en vue de consolider l'apprentissage</vt:lpstr>
      <vt:lpstr>Merci de votre attention et de vos retours sur ces propositions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Joëlle Proust</dc:creator>
  <cp:lastModifiedBy>Joëlle Proust</cp:lastModifiedBy>
  <cp:revision>106</cp:revision>
  <cp:lastPrinted>2020-10-20T16:17:55Z</cp:lastPrinted>
  <dcterms:created xsi:type="dcterms:W3CDTF">2020-10-18T09:53:33Z</dcterms:created>
  <dcterms:modified xsi:type="dcterms:W3CDTF">2021-12-02T08:53:26Z</dcterms:modified>
</cp:coreProperties>
</file>