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8" r:id="rId1"/>
  </p:sldMasterIdLst>
  <p:notesMasterIdLst>
    <p:notesMasterId r:id="rId62"/>
  </p:notesMasterIdLst>
  <p:handoutMasterIdLst>
    <p:handoutMasterId r:id="rId63"/>
  </p:handoutMasterIdLst>
  <p:sldIdLst>
    <p:sldId id="256" r:id="rId2"/>
    <p:sldId id="450" r:id="rId3"/>
    <p:sldId id="452" r:id="rId4"/>
    <p:sldId id="451" r:id="rId5"/>
    <p:sldId id="258" r:id="rId6"/>
    <p:sldId id="425" r:id="rId7"/>
    <p:sldId id="401" r:id="rId8"/>
    <p:sldId id="432" r:id="rId9"/>
    <p:sldId id="407" r:id="rId10"/>
    <p:sldId id="424" r:id="rId11"/>
    <p:sldId id="427" r:id="rId12"/>
    <p:sldId id="403" r:id="rId13"/>
    <p:sldId id="457" r:id="rId14"/>
    <p:sldId id="428" r:id="rId15"/>
    <p:sldId id="453" r:id="rId16"/>
    <p:sldId id="454" r:id="rId17"/>
    <p:sldId id="455" r:id="rId18"/>
    <p:sldId id="458" r:id="rId19"/>
    <p:sldId id="459" r:id="rId20"/>
    <p:sldId id="456" r:id="rId21"/>
    <p:sldId id="409" r:id="rId22"/>
    <p:sldId id="410" r:id="rId23"/>
    <p:sldId id="429" r:id="rId24"/>
    <p:sldId id="460" r:id="rId25"/>
    <p:sldId id="430" r:id="rId26"/>
    <p:sldId id="411" r:id="rId27"/>
    <p:sldId id="431" r:id="rId28"/>
    <p:sldId id="433" r:id="rId29"/>
    <p:sldId id="438" r:id="rId30"/>
    <p:sldId id="434" r:id="rId31"/>
    <p:sldId id="439" r:id="rId32"/>
    <p:sldId id="435" r:id="rId33"/>
    <p:sldId id="436" r:id="rId34"/>
    <p:sldId id="437" r:id="rId35"/>
    <p:sldId id="440" r:id="rId36"/>
    <p:sldId id="479" r:id="rId37"/>
    <p:sldId id="461" r:id="rId38"/>
    <p:sldId id="448" r:id="rId39"/>
    <p:sldId id="441" r:id="rId40"/>
    <p:sldId id="442" r:id="rId41"/>
    <p:sldId id="443" r:id="rId42"/>
    <p:sldId id="444" r:id="rId43"/>
    <p:sldId id="420" r:id="rId44"/>
    <p:sldId id="477" r:id="rId45"/>
    <p:sldId id="474" r:id="rId46"/>
    <p:sldId id="475" r:id="rId47"/>
    <p:sldId id="476" r:id="rId48"/>
    <p:sldId id="462" r:id="rId49"/>
    <p:sldId id="463" r:id="rId50"/>
    <p:sldId id="464" r:id="rId51"/>
    <p:sldId id="465" r:id="rId52"/>
    <p:sldId id="466" r:id="rId53"/>
    <p:sldId id="467" r:id="rId54"/>
    <p:sldId id="468" r:id="rId55"/>
    <p:sldId id="469" r:id="rId56"/>
    <p:sldId id="470" r:id="rId57"/>
    <p:sldId id="471" r:id="rId58"/>
    <p:sldId id="472" r:id="rId59"/>
    <p:sldId id="473" r:id="rId60"/>
    <p:sldId id="373" r:id="rId61"/>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521415D9-36F7-43E2-AB2F-B90AF26B5E84}">
      <p14:sectionLst xmlns:p14="http://schemas.microsoft.com/office/powerpoint/2010/main" xmlns="">
        <p14:section name="Section par défaut" id="{3EE3620C-3CF7-4A7A-9573-177513E30277}">
          <p14:sldIdLst>
            <p14:sldId id="256"/>
            <p14:sldId id="450"/>
            <p14:sldId id="452"/>
            <p14:sldId id="451"/>
            <p14:sldId id="258"/>
            <p14:sldId id="425"/>
            <p14:sldId id="401"/>
            <p14:sldId id="432"/>
            <p14:sldId id="407"/>
            <p14:sldId id="424"/>
            <p14:sldId id="427"/>
            <p14:sldId id="403"/>
            <p14:sldId id="457"/>
            <p14:sldId id="428"/>
            <p14:sldId id="453"/>
            <p14:sldId id="454"/>
            <p14:sldId id="455"/>
            <p14:sldId id="458"/>
          </p14:sldIdLst>
        </p14:section>
        <p14:section name="Section sans titre" id="{D2A13063-EB44-41E3-972F-3D5E7A668D17}">
          <p14:sldIdLst>
            <p14:sldId id="459"/>
            <p14:sldId id="456"/>
            <p14:sldId id="409"/>
            <p14:sldId id="410"/>
            <p14:sldId id="429"/>
            <p14:sldId id="460"/>
            <p14:sldId id="430"/>
            <p14:sldId id="411"/>
            <p14:sldId id="431"/>
            <p14:sldId id="433"/>
            <p14:sldId id="438"/>
            <p14:sldId id="434"/>
            <p14:sldId id="439"/>
            <p14:sldId id="435"/>
            <p14:sldId id="436"/>
            <p14:sldId id="437"/>
            <p14:sldId id="440"/>
            <p14:sldId id="479"/>
            <p14:sldId id="461"/>
            <p14:sldId id="448"/>
            <p14:sldId id="441"/>
            <p14:sldId id="442"/>
            <p14:sldId id="443"/>
            <p14:sldId id="444"/>
            <p14:sldId id="420"/>
            <p14:sldId id="477"/>
            <p14:sldId id="474"/>
            <p14:sldId id="475"/>
            <p14:sldId id="476"/>
            <p14:sldId id="462"/>
            <p14:sldId id="463"/>
            <p14:sldId id="464"/>
            <p14:sldId id="465"/>
            <p14:sldId id="466"/>
            <p14:sldId id="467"/>
            <p14:sldId id="468"/>
          </p14:sldIdLst>
        </p14:section>
        <p14:section name="Section sans titre" id="{D15980A1-0A91-4295-90B5-C9466C3AC997}">
          <p14:sldIdLst>
            <p14:sldId id="469"/>
            <p14:sldId id="470"/>
            <p14:sldId id="471"/>
            <p14:sldId id="472"/>
            <p14:sldId id="473"/>
            <p14:sldId id="37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25CF"/>
    <a:srgbClr val="ACFAB1"/>
    <a:srgbClr val="94D4FF"/>
    <a:srgbClr val="FF8F8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66" autoAdjust="0"/>
    <p:restoredTop sz="86471" autoAdjust="0"/>
  </p:normalViewPr>
  <p:slideViewPr>
    <p:cSldViewPr>
      <p:cViewPr>
        <p:scale>
          <a:sx n="89" d="100"/>
          <a:sy n="89" d="100"/>
        </p:scale>
        <p:origin x="-750" y="-102"/>
      </p:cViewPr>
      <p:guideLst>
        <p:guide orient="horz" pos="2160"/>
        <p:guide pos="2880"/>
      </p:guideLst>
    </p:cSldViewPr>
  </p:slideViewPr>
  <p:outlineViewPr>
    <p:cViewPr>
      <p:scale>
        <a:sx n="33" d="100"/>
        <a:sy n="33" d="100"/>
      </p:scale>
      <p:origin x="0" y="28336"/>
    </p:cViewPr>
  </p:outlineViewPr>
  <p:notesTextViewPr>
    <p:cViewPr>
      <p:scale>
        <a:sx n="100" d="100"/>
        <a:sy n="100" d="100"/>
      </p:scale>
      <p:origin x="0" y="0"/>
    </p:cViewPr>
  </p:notesTextViewPr>
  <p:sorterViewPr>
    <p:cViewPr>
      <p:scale>
        <a:sx n="150" d="100"/>
        <a:sy n="150" d="100"/>
      </p:scale>
      <p:origin x="0" y="31686"/>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ＭＳ Ｐゴシック" charset="-128"/>
                <a:cs typeface="ＭＳ Ｐゴシック" charset="-128"/>
              </a:defRPr>
            </a:lvl1pPr>
          </a:lstStyle>
          <a:p>
            <a:pPr>
              <a:defRPr/>
            </a:pPr>
            <a:endParaRPr lang="en-US"/>
          </a:p>
        </p:txBody>
      </p:sp>
      <p:sp>
        <p:nvSpPr>
          <p:cNvPr id="3" name="Espace réservé de la date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65A0F22D-B7C9-DD40-B2C0-EA081A81285E}" type="datetime1">
              <a:rPr lang="fr-FR"/>
              <a:pPr/>
              <a:t>20/09/2012</a:t>
            </a:fld>
            <a:endParaRPr lang="en-US"/>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ea typeface="ＭＳ Ｐゴシック" charset="-128"/>
                <a:cs typeface="ＭＳ Ｐゴシック" charset="-128"/>
              </a:defRPr>
            </a:lvl1pPr>
          </a:lstStyle>
          <a:p>
            <a:pPr>
              <a:defRPr/>
            </a:pPr>
            <a:endParaRPr lang="en-US"/>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6285677E-692C-BA4C-83D7-D0E234452250}" type="slidenum">
              <a:rPr lang="en-US"/>
              <a:pPr/>
              <a:t>‹N°›</a:t>
            </a:fld>
            <a:endParaRPr lang="en-US"/>
          </a:p>
        </p:txBody>
      </p:sp>
    </p:spTree>
    <p:extLst>
      <p:ext uri="{BB962C8B-B14F-4D97-AF65-F5344CB8AC3E}">
        <p14:creationId xmlns:p14="http://schemas.microsoft.com/office/powerpoint/2010/main" xmlns="" val="18802521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mn-ea"/>
                <a:cs typeface="+mn-cs"/>
              </a:defRPr>
            </a:lvl1pPr>
          </a:lstStyle>
          <a:p>
            <a:pPr>
              <a:defRPr/>
            </a:pPr>
            <a:endParaRPr lang="en-US"/>
          </a:p>
        </p:txBody>
      </p:sp>
      <p:sp>
        <p:nvSpPr>
          <p:cNvPr id="3" name="Espace réservé de la date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70EC9DEA-0565-384E-BC7A-44590610FA35}" type="datetime1">
              <a:rPr lang="fr-FR"/>
              <a:pPr/>
              <a:t>20/09/2012</a:t>
            </a:fld>
            <a:endParaRPr lang="en-US"/>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mn-ea"/>
                <a:cs typeface="+mn-cs"/>
              </a:defRPr>
            </a:lvl1pPr>
          </a:lstStyle>
          <a:p>
            <a:pPr>
              <a:defRPr/>
            </a:pPr>
            <a:endParaRPr lang="en-US"/>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DA7DD46-5E0A-3143-A99E-EBD4A47E7D41}" type="slidenum">
              <a:rPr lang="en-US"/>
              <a:pPr/>
              <a:t>‹N°›</a:t>
            </a:fld>
            <a:endParaRPr lang="en-US"/>
          </a:p>
        </p:txBody>
      </p:sp>
    </p:spTree>
    <p:extLst>
      <p:ext uri="{BB962C8B-B14F-4D97-AF65-F5344CB8AC3E}">
        <p14:creationId xmlns:p14="http://schemas.microsoft.com/office/powerpoint/2010/main" xmlns="" val="3017292104"/>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 xmlns:ma14="http://schemas.microsoft.com/office/mac/drawingml/2011/main" val="1"/>
            </a:ext>
          </a:extLst>
        </p:spPr>
      </p:sp>
      <p:sp>
        <p:nvSpPr>
          <p:cNvPr id="16387" name="Rectangle 3"/>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latin typeface="Calibri"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 xmlns:ma14="http://schemas.microsoft.com/office/mac/drawingml/2011/main" val="1"/>
            </a:ext>
          </a:extLst>
        </p:spPr>
      </p:sp>
      <p:sp>
        <p:nvSpPr>
          <p:cNvPr id="18435" name="Rectangle 3"/>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latin typeface="Calibri"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err="1" smtClean="0"/>
              <a:t>Epistemic</a:t>
            </a:r>
            <a:r>
              <a:rPr lang="fr-FR" baseline="0" dirty="0" smtClean="0"/>
              <a:t> </a:t>
            </a:r>
            <a:r>
              <a:rPr lang="fr-FR" baseline="0" dirty="0" err="1" smtClean="0"/>
              <a:t>strategy</a:t>
            </a:r>
            <a:r>
              <a:rPr lang="fr-FR" baseline="0" dirty="0" smtClean="0"/>
              <a:t>: </a:t>
            </a:r>
            <a:r>
              <a:rPr lang="fr-FR" baseline="0" dirty="0" err="1" smtClean="0"/>
              <a:t>cf</a:t>
            </a:r>
            <a:r>
              <a:rPr lang="fr-FR" baseline="0" dirty="0" smtClean="0"/>
              <a:t> goal adoption in Cohen in </a:t>
            </a:r>
            <a:r>
              <a:rPr lang="fr-FR" baseline="0" dirty="0" err="1" smtClean="0"/>
              <a:t>analogy</a:t>
            </a:r>
            <a:r>
              <a:rPr lang="fr-FR" baseline="0" dirty="0" smtClean="0"/>
              <a:t> </a:t>
            </a:r>
            <a:r>
              <a:rPr lang="fr-FR" baseline="0" dirty="0" err="1" smtClean="0"/>
              <a:t>with</a:t>
            </a:r>
            <a:r>
              <a:rPr lang="fr-FR" baseline="0" dirty="0" smtClean="0"/>
              <a:t> </a:t>
            </a:r>
            <a:r>
              <a:rPr lang="fr-FR" baseline="0" dirty="0" err="1" smtClean="0"/>
              <a:t>accepting</a:t>
            </a:r>
            <a:r>
              <a:rPr lang="fr-FR" baseline="0" dirty="0" smtClean="0"/>
              <a:t>. </a:t>
            </a:r>
            <a:r>
              <a:rPr lang="fr-FR" baseline="0" dirty="0" err="1" smtClean="0"/>
              <a:t>Frankish</a:t>
            </a:r>
            <a:r>
              <a:rPr lang="fr-FR" baseline="0" smtClean="0"/>
              <a:t>, ch.3</a:t>
            </a:r>
            <a:endParaRPr lang="fr-FR"/>
          </a:p>
        </p:txBody>
      </p:sp>
      <p:sp>
        <p:nvSpPr>
          <p:cNvPr id="4" name="Espace réservé du numéro de diapositive 3"/>
          <p:cNvSpPr>
            <a:spLocks noGrp="1"/>
          </p:cNvSpPr>
          <p:nvPr>
            <p:ph type="sldNum" sz="quarter" idx="10"/>
          </p:nvPr>
        </p:nvSpPr>
        <p:spPr/>
        <p:txBody>
          <a:bodyPr/>
          <a:lstStyle/>
          <a:p>
            <a:fld id="{8544D9EC-A45C-4948-8E31-2995F9987022}" type="slidenum">
              <a:rPr lang="fr-FR" smtClean="0"/>
              <a:pPr/>
              <a:t>22</a:t>
            </a:fld>
            <a:endParaRPr lang="fr-FR"/>
          </a:p>
        </p:txBody>
      </p:sp>
    </p:spTree>
    <p:extLst>
      <p:ext uri="{BB962C8B-B14F-4D97-AF65-F5344CB8AC3E}">
        <p14:creationId xmlns:p14="http://schemas.microsoft.com/office/powerpoint/2010/main" xmlns="" val="454027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4" name="Espace réservé de la date 29"/>
          <p:cNvSpPr>
            <a:spLocks noGrp="1"/>
          </p:cNvSpPr>
          <p:nvPr>
            <p:ph type="dt" sz="half" idx="10"/>
          </p:nvPr>
        </p:nvSpPr>
        <p:spPr/>
        <p:txBody>
          <a:bodyPr/>
          <a:lstStyle>
            <a:lvl1pPr>
              <a:defRPr>
                <a:solidFill>
                  <a:srgbClr val="EDEDED"/>
                </a:solidFill>
              </a:defRPr>
            </a:lvl1pPr>
          </a:lstStyle>
          <a:p>
            <a:fld id="{F03F15F1-F056-48DF-882C-2B87A1F2F321}" type="datetime1">
              <a:rPr lang="fr-FR" smtClean="0"/>
              <a:pPr/>
              <a:t>20/09/2012</a:t>
            </a:fld>
            <a:endParaRPr lang="fr-FR"/>
          </a:p>
        </p:txBody>
      </p:sp>
      <p:sp>
        <p:nvSpPr>
          <p:cNvPr id="5" name="Espace réservé du pied de page 18"/>
          <p:cNvSpPr>
            <a:spLocks noGrp="1"/>
          </p:cNvSpPr>
          <p:nvPr>
            <p:ph type="ftr" sz="quarter" idx="11"/>
          </p:nvPr>
        </p:nvSpPr>
        <p:spPr/>
        <p:txBody>
          <a:bodyPr/>
          <a:lstStyle>
            <a:lvl1pPr>
              <a:defRPr/>
            </a:lvl1pPr>
          </a:lstStyle>
          <a:p>
            <a:pPr>
              <a:defRPr/>
            </a:pPr>
            <a:endParaRPr lang="fr-FR"/>
          </a:p>
        </p:txBody>
      </p:sp>
      <p:sp>
        <p:nvSpPr>
          <p:cNvPr id="6" name="Espace réservé du numéro de diapositive 26"/>
          <p:cNvSpPr>
            <a:spLocks noGrp="1"/>
          </p:cNvSpPr>
          <p:nvPr>
            <p:ph type="sldNum" sz="quarter" idx="12"/>
          </p:nvPr>
        </p:nvSpPr>
        <p:spPr/>
        <p:txBody>
          <a:bodyPr/>
          <a:lstStyle>
            <a:lvl1pPr>
              <a:defRPr>
                <a:solidFill>
                  <a:srgbClr val="EDEDED"/>
                </a:solidFill>
              </a:defRPr>
            </a:lvl1pPr>
          </a:lstStyle>
          <a:p>
            <a:fld id="{FDF9734E-2DD3-4B45-998F-4475758E641D}" type="slidenum">
              <a:rPr lang="fr-FR"/>
              <a:pPr/>
              <a:t>‹N°›</a:t>
            </a:fld>
            <a:endParaRPr lang="fr-FR"/>
          </a:p>
        </p:txBody>
      </p:sp>
    </p:spTree>
    <p:extLst>
      <p:ext uri="{BB962C8B-B14F-4D97-AF65-F5344CB8AC3E}">
        <p14:creationId xmlns:p14="http://schemas.microsoft.com/office/powerpoint/2010/main" xmlns="" val="514152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fld id="{55D326F9-3DA0-4847-B9BF-186CCCB3895C}" type="datetime1">
              <a:rPr lang="fr-FR" smtClean="0"/>
              <a:pPr/>
              <a:t>20/09/2012</a:t>
            </a:fld>
            <a:endParaRPr lang="fr-FR"/>
          </a:p>
        </p:txBody>
      </p:sp>
      <p:sp>
        <p:nvSpPr>
          <p:cNvPr id="5" name="Espace réservé du pied de page 21"/>
          <p:cNvSpPr>
            <a:spLocks noGrp="1"/>
          </p:cNvSpPr>
          <p:nvPr>
            <p:ph type="ftr" sz="quarter" idx="11"/>
          </p:nvPr>
        </p:nvSpPr>
        <p:spPr/>
        <p:txBody>
          <a:bodyPr/>
          <a:lstStyle>
            <a:lvl1pPr>
              <a:defRPr/>
            </a:lvl1pPr>
          </a:lstStyle>
          <a:p>
            <a:pPr>
              <a:defRPr/>
            </a:pPr>
            <a:endParaRPr lang="fr-FR"/>
          </a:p>
        </p:txBody>
      </p:sp>
      <p:sp>
        <p:nvSpPr>
          <p:cNvPr id="6" name="Espace réservé du numéro de diapositive 17"/>
          <p:cNvSpPr>
            <a:spLocks noGrp="1"/>
          </p:cNvSpPr>
          <p:nvPr>
            <p:ph type="sldNum" sz="quarter" idx="12"/>
          </p:nvPr>
        </p:nvSpPr>
        <p:spPr/>
        <p:txBody>
          <a:bodyPr/>
          <a:lstStyle>
            <a:lvl1pPr>
              <a:defRPr/>
            </a:lvl1pPr>
          </a:lstStyle>
          <a:p>
            <a:fld id="{7C995425-7B86-2C4B-A003-D75F2F98F4FC}" type="slidenum">
              <a:rPr lang="fr-FR"/>
              <a:pPr/>
              <a:t>‹N°›</a:t>
            </a:fld>
            <a:endParaRPr lang="fr-FR"/>
          </a:p>
        </p:txBody>
      </p:sp>
    </p:spTree>
    <p:extLst>
      <p:ext uri="{BB962C8B-B14F-4D97-AF65-F5344CB8AC3E}">
        <p14:creationId xmlns:p14="http://schemas.microsoft.com/office/powerpoint/2010/main" xmlns="" val="1191381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1_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Espace réservé de la date 9"/>
          <p:cNvSpPr>
            <a:spLocks noGrp="1"/>
          </p:cNvSpPr>
          <p:nvPr>
            <p:ph type="dt" sz="half" idx="10"/>
          </p:nvPr>
        </p:nvSpPr>
        <p:spPr/>
        <p:txBody>
          <a:bodyPr/>
          <a:lstStyle>
            <a:lvl1pPr>
              <a:defRPr/>
            </a:lvl1pPr>
          </a:lstStyle>
          <a:p>
            <a:fld id="{3352C02B-359A-46B8-8868-13A5E811C508}" type="datetime1">
              <a:rPr lang="fr-FR" smtClean="0"/>
              <a:pPr/>
              <a:t>20/09/2012</a:t>
            </a:fld>
            <a:endParaRPr lang="fr-FR"/>
          </a:p>
        </p:txBody>
      </p:sp>
      <p:sp>
        <p:nvSpPr>
          <p:cNvPr id="5" name="Espace réservé du pied de page 21"/>
          <p:cNvSpPr>
            <a:spLocks noGrp="1"/>
          </p:cNvSpPr>
          <p:nvPr>
            <p:ph type="ftr" sz="quarter" idx="11"/>
          </p:nvPr>
        </p:nvSpPr>
        <p:spPr/>
        <p:txBody>
          <a:bodyPr/>
          <a:lstStyle>
            <a:lvl1pPr>
              <a:defRPr/>
            </a:lvl1pPr>
          </a:lstStyle>
          <a:p>
            <a:pPr>
              <a:defRPr/>
            </a:pPr>
            <a:endParaRPr lang="fr-FR"/>
          </a:p>
        </p:txBody>
      </p:sp>
      <p:sp>
        <p:nvSpPr>
          <p:cNvPr id="6" name="Espace réservé du numéro de diapositive 17"/>
          <p:cNvSpPr>
            <a:spLocks noGrp="1"/>
          </p:cNvSpPr>
          <p:nvPr>
            <p:ph type="sldNum" sz="quarter" idx="12"/>
          </p:nvPr>
        </p:nvSpPr>
        <p:spPr/>
        <p:txBody>
          <a:bodyPr/>
          <a:lstStyle>
            <a:lvl1pPr>
              <a:defRPr/>
            </a:lvl1pPr>
          </a:lstStyle>
          <a:p>
            <a:fld id="{5F12E05D-8362-4A43-A801-2CBD01870F45}" type="slidenum">
              <a:rPr lang="fr-FR"/>
              <a:pPr/>
              <a:t>‹N°›</a:t>
            </a:fld>
            <a:endParaRPr lang="fr-FR"/>
          </a:p>
        </p:txBody>
      </p:sp>
    </p:spTree>
    <p:extLst>
      <p:ext uri="{BB962C8B-B14F-4D97-AF65-F5344CB8AC3E}">
        <p14:creationId xmlns:p14="http://schemas.microsoft.com/office/powerpoint/2010/main" xmlns="" val="1737402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fld id="{76147946-9672-4C10-A9EA-FC66CE0B3CA6}" type="datetime1">
              <a:rPr lang="fr-FR" smtClean="0"/>
              <a:pPr/>
              <a:t>20/09/2012</a:t>
            </a:fld>
            <a:endParaRPr lang="fr-FR"/>
          </a:p>
        </p:txBody>
      </p:sp>
      <p:sp>
        <p:nvSpPr>
          <p:cNvPr id="5" name="Espace réservé du pied de page 21"/>
          <p:cNvSpPr>
            <a:spLocks noGrp="1"/>
          </p:cNvSpPr>
          <p:nvPr>
            <p:ph type="ftr" sz="quarter" idx="11"/>
          </p:nvPr>
        </p:nvSpPr>
        <p:spPr/>
        <p:txBody>
          <a:bodyPr/>
          <a:lstStyle>
            <a:lvl1pPr>
              <a:defRPr/>
            </a:lvl1pPr>
          </a:lstStyle>
          <a:p>
            <a:pPr>
              <a:defRPr/>
            </a:pPr>
            <a:endParaRPr lang="fr-FR"/>
          </a:p>
        </p:txBody>
      </p:sp>
      <p:sp>
        <p:nvSpPr>
          <p:cNvPr id="6" name="Espace réservé du numéro de diapositive 17"/>
          <p:cNvSpPr>
            <a:spLocks noGrp="1"/>
          </p:cNvSpPr>
          <p:nvPr>
            <p:ph type="sldNum" sz="quarter" idx="12"/>
          </p:nvPr>
        </p:nvSpPr>
        <p:spPr/>
        <p:txBody>
          <a:bodyPr/>
          <a:lstStyle>
            <a:lvl1pPr>
              <a:defRPr/>
            </a:lvl1pPr>
          </a:lstStyle>
          <a:p>
            <a:fld id="{E2751F0B-AFAF-3944-AE6C-E0EB95133723}" type="slidenum">
              <a:rPr lang="fr-FR"/>
              <a:pPr/>
              <a:t>‹N°›</a:t>
            </a:fld>
            <a:endParaRPr lang="fr-FR"/>
          </a:p>
        </p:txBody>
      </p:sp>
    </p:spTree>
    <p:extLst>
      <p:ext uri="{BB962C8B-B14F-4D97-AF65-F5344CB8AC3E}">
        <p14:creationId xmlns:p14="http://schemas.microsoft.com/office/powerpoint/2010/main" xmlns="" val="937151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solidFill>
                  <a:srgbClr val="EDEDED"/>
                </a:solidFill>
              </a:defRPr>
            </a:lvl1pPr>
          </a:lstStyle>
          <a:p>
            <a:fld id="{58308505-B6C7-4586-89FC-E87F2AC50841}" type="datetime1">
              <a:rPr lang="fr-FR" smtClean="0"/>
              <a:pPr/>
              <a:t>20/09/2012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solidFill>
                  <a:srgbClr val="EDEDED"/>
                </a:solidFill>
              </a:defRPr>
            </a:lvl1pPr>
          </a:lstStyle>
          <a:p>
            <a:fld id="{7C7C8CFC-B934-C847-AB34-3771D93E7AF8}" type="slidenum">
              <a:rPr lang="fr-FR"/>
              <a:pPr/>
              <a:t>‹N°›</a:t>
            </a:fld>
            <a:endParaRPr lang="fr-FR"/>
          </a:p>
        </p:txBody>
      </p:sp>
    </p:spTree>
    <p:extLst>
      <p:ext uri="{BB962C8B-B14F-4D97-AF65-F5344CB8AC3E}">
        <p14:creationId xmlns:p14="http://schemas.microsoft.com/office/powerpoint/2010/main" xmlns="" val="3131753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fld id="{2A50B993-ECA2-4D1E-A256-63529CFB8A80}" type="datetime1">
              <a:rPr lang="fr-FR" smtClean="0"/>
              <a:pPr/>
              <a:t>20/09/2012</a:t>
            </a:fld>
            <a:endParaRPr lang="fr-FR"/>
          </a:p>
        </p:txBody>
      </p:sp>
      <p:sp>
        <p:nvSpPr>
          <p:cNvPr id="6" name="Espace réservé du pied de page 21"/>
          <p:cNvSpPr>
            <a:spLocks noGrp="1"/>
          </p:cNvSpPr>
          <p:nvPr>
            <p:ph type="ftr" sz="quarter" idx="11"/>
          </p:nvPr>
        </p:nvSpPr>
        <p:spPr/>
        <p:txBody>
          <a:bodyPr/>
          <a:lstStyle>
            <a:lvl1pPr>
              <a:defRPr/>
            </a:lvl1pPr>
          </a:lstStyle>
          <a:p>
            <a:pPr>
              <a:defRPr/>
            </a:pPr>
            <a:endParaRPr lang="fr-FR"/>
          </a:p>
        </p:txBody>
      </p:sp>
      <p:sp>
        <p:nvSpPr>
          <p:cNvPr id="7" name="Espace réservé du numéro de diapositive 17"/>
          <p:cNvSpPr>
            <a:spLocks noGrp="1"/>
          </p:cNvSpPr>
          <p:nvPr>
            <p:ph type="sldNum" sz="quarter" idx="12"/>
          </p:nvPr>
        </p:nvSpPr>
        <p:spPr/>
        <p:txBody>
          <a:bodyPr/>
          <a:lstStyle>
            <a:lvl1pPr>
              <a:defRPr/>
            </a:lvl1pPr>
          </a:lstStyle>
          <a:p>
            <a:fld id="{35070025-FEB1-664C-A14E-33A809B800FF}" type="slidenum">
              <a:rPr lang="fr-FR"/>
              <a:pPr/>
              <a:t>‹N°›</a:t>
            </a:fld>
            <a:endParaRPr lang="fr-FR"/>
          </a:p>
        </p:txBody>
      </p:sp>
    </p:spTree>
    <p:extLst>
      <p:ext uri="{BB962C8B-B14F-4D97-AF65-F5344CB8AC3E}">
        <p14:creationId xmlns:p14="http://schemas.microsoft.com/office/powerpoint/2010/main" xmlns="" val="561100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9"/>
          <p:cNvSpPr>
            <a:spLocks noGrp="1"/>
          </p:cNvSpPr>
          <p:nvPr>
            <p:ph type="dt" sz="half" idx="10"/>
          </p:nvPr>
        </p:nvSpPr>
        <p:spPr/>
        <p:txBody>
          <a:bodyPr/>
          <a:lstStyle>
            <a:lvl1pPr>
              <a:defRPr/>
            </a:lvl1pPr>
          </a:lstStyle>
          <a:p>
            <a:fld id="{294194B7-786F-4707-81AC-CA3D21552672}" type="datetime1">
              <a:rPr lang="fr-FR" smtClean="0"/>
              <a:pPr/>
              <a:t>20/09/2012</a:t>
            </a:fld>
            <a:endParaRPr lang="fr-FR"/>
          </a:p>
        </p:txBody>
      </p:sp>
      <p:sp>
        <p:nvSpPr>
          <p:cNvPr id="8" name="Espace réservé du pied de page 21"/>
          <p:cNvSpPr>
            <a:spLocks noGrp="1"/>
          </p:cNvSpPr>
          <p:nvPr>
            <p:ph type="ftr" sz="quarter" idx="11"/>
          </p:nvPr>
        </p:nvSpPr>
        <p:spPr/>
        <p:txBody>
          <a:bodyPr/>
          <a:lstStyle>
            <a:lvl1pPr>
              <a:defRPr/>
            </a:lvl1pPr>
          </a:lstStyle>
          <a:p>
            <a:pPr>
              <a:defRPr/>
            </a:pPr>
            <a:endParaRPr lang="fr-FR"/>
          </a:p>
        </p:txBody>
      </p:sp>
      <p:sp>
        <p:nvSpPr>
          <p:cNvPr id="9" name="Espace réservé du numéro de diapositive 17"/>
          <p:cNvSpPr>
            <a:spLocks noGrp="1"/>
          </p:cNvSpPr>
          <p:nvPr>
            <p:ph type="sldNum" sz="quarter" idx="12"/>
          </p:nvPr>
        </p:nvSpPr>
        <p:spPr/>
        <p:txBody>
          <a:bodyPr/>
          <a:lstStyle>
            <a:lvl1pPr>
              <a:defRPr/>
            </a:lvl1pPr>
          </a:lstStyle>
          <a:p>
            <a:fld id="{19071B7A-475F-E04C-96F5-1E989FE573FF}" type="slidenum">
              <a:rPr lang="fr-FR"/>
              <a:pPr/>
              <a:t>‹N°›</a:t>
            </a:fld>
            <a:endParaRPr lang="fr-FR"/>
          </a:p>
        </p:txBody>
      </p:sp>
    </p:spTree>
    <p:extLst>
      <p:ext uri="{BB962C8B-B14F-4D97-AF65-F5344CB8AC3E}">
        <p14:creationId xmlns:p14="http://schemas.microsoft.com/office/powerpoint/2010/main" xmlns="" val="634281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e la date 9"/>
          <p:cNvSpPr>
            <a:spLocks noGrp="1"/>
          </p:cNvSpPr>
          <p:nvPr>
            <p:ph type="dt" sz="half" idx="10"/>
          </p:nvPr>
        </p:nvSpPr>
        <p:spPr/>
        <p:txBody>
          <a:bodyPr/>
          <a:lstStyle>
            <a:lvl1pPr>
              <a:defRPr/>
            </a:lvl1pPr>
          </a:lstStyle>
          <a:p>
            <a:fld id="{F4043F56-2FB5-4A67-AE03-A263787337CB}" type="datetime1">
              <a:rPr lang="fr-FR" smtClean="0"/>
              <a:pPr/>
              <a:t>20/09/2012</a:t>
            </a:fld>
            <a:endParaRPr lang="fr-FR"/>
          </a:p>
        </p:txBody>
      </p:sp>
      <p:sp>
        <p:nvSpPr>
          <p:cNvPr id="4" name="Espace réservé du pied de page 21"/>
          <p:cNvSpPr>
            <a:spLocks noGrp="1"/>
          </p:cNvSpPr>
          <p:nvPr>
            <p:ph type="ftr" sz="quarter" idx="11"/>
          </p:nvPr>
        </p:nvSpPr>
        <p:spPr/>
        <p:txBody>
          <a:bodyPr/>
          <a:lstStyle>
            <a:lvl1pPr>
              <a:defRPr/>
            </a:lvl1pPr>
          </a:lstStyle>
          <a:p>
            <a:pPr>
              <a:defRPr/>
            </a:pPr>
            <a:endParaRPr lang="fr-FR"/>
          </a:p>
        </p:txBody>
      </p:sp>
      <p:sp>
        <p:nvSpPr>
          <p:cNvPr id="5" name="Espace réservé du numéro de diapositive 17"/>
          <p:cNvSpPr>
            <a:spLocks noGrp="1"/>
          </p:cNvSpPr>
          <p:nvPr>
            <p:ph type="sldNum" sz="quarter" idx="12"/>
          </p:nvPr>
        </p:nvSpPr>
        <p:spPr/>
        <p:txBody>
          <a:bodyPr/>
          <a:lstStyle>
            <a:lvl1pPr>
              <a:defRPr/>
            </a:lvl1pPr>
          </a:lstStyle>
          <a:p>
            <a:fld id="{B810DF30-DA90-2C4F-9B2F-64D6643159EB}" type="slidenum">
              <a:rPr lang="fr-FR"/>
              <a:pPr/>
              <a:t>‹N°›</a:t>
            </a:fld>
            <a:endParaRPr lang="fr-FR"/>
          </a:p>
        </p:txBody>
      </p:sp>
    </p:spTree>
    <p:extLst>
      <p:ext uri="{BB962C8B-B14F-4D97-AF65-F5344CB8AC3E}">
        <p14:creationId xmlns:p14="http://schemas.microsoft.com/office/powerpoint/2010/main" xmlns="" val="3368078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9"/>
          <p:cNvSpPr>
            <a:spLocks noGrp="1"/>
          </p:cNvSpPr>
          <p:nvPr>
            <p:ph type="dt" sz="half" idx="10"/>
          </p:nvPr>
        </p:nvSpPr>
        <p:spPr/>
        <p:txBody>
          <a:bodyPr/>
          <a:lstStyle>
            <a:lvl1pPr>
              <a:defRPr/>
            </a:lvl1pPr>
          </a:lstStyle>
          <a:p>
            <a:fld id="{A8BFD422-34CA-448B-805D-F73DC2A581B3}" type="datetime1">
              <a:rPr lang="fr-FR" smtClean="0"/>
              <a:pPr/>
              <a:t>20/09/2012</a:t>
            </a:fld>
            <a:endParaRPr lang="fr-FR"/>
          </a:p>
        </p:txBody>
      </p:sp>
      <p:sp>
        <p:nvSpPr>
          <p:cNvPr id="3" name="Espace réservé du pied de page 21"/>
          <p:cNvSpPr>
            <a:spLocks noGrp="1"/>
          </p:cNvSpPr>
          <p:nvPr>
            <p:ph type="ftr" sz="quarter" idx="11"/>
          </p:nvPr>
        </p:nvSpPr>
        <p:spPr/>
        <p:txBody>
          <a:bodyPr/>
          <a:lstStyle>
            <a:lvl1pPr>
              <a:defRPr/>
            </a:lvl1pPr>
          </a:lstStyle>
          <a:p>
            <a:pPr>
              <a:defRPr/>
            </a:pPr>
            <a:endParaRPr lang="fr-FR"/>
          </a:p>
        </p:txBody>
      </p:sp>
      <p:sp>
        <p:nvSpPr>
          <p:cNvPr id="4" name="Espace réservé du numéro de diapositive 17"/>
          <p:cNvSpPr>
            <a:spLocks noGrp="1"/>
          </p:cNvSpPr>
          <p:nvPr>
            <p:ph type="sldNum" sz="quarter" idx="12"/>
          </p:nvPr>
        </p:nvSpPr>
        <p:spPr/>
        <p:txBody>
          <a:bodyPr/>
          <a:lstStyle>
            <a:lvl1pPr>
              <a:defRPr/>
            </a:lvl1pPr>
          </a:lstStyle>
          <a:p>
            <a:fld id="{E639A392-9A01-3D44-96E9-5BB54EFB241F}" type="slidenum">
              <a:rPr lang="fr-FR"/>
              <a:pPr/>
              <a:t>‹N°›</a:t>
            </a:fld>
            <a:endParaRPr lang="fr-FR"/>
          </a:p>
        </p:txBody>
      </p:sp>
    </p:spTree>
    <p:extLst>
      <p:ext uri="{BB962C8B-B14F-4D97-AF65-F5344CB8AC3E}">
        <p14:creationId xmlns:p14="http://schemas.microsoft.com/office/powerpoint/2010/main" xmlns="" val="1240816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fld id="{C3D5C3E9-B1C6-4661-AF1C-98F07B1D39D8}" type="datetime1">
              <a:rPr lang="fr-FR" smtClean="0"/>
              <a:pPr/>
              <a:t>20/09/2012</a:t>
            </a:fld>
            <a:endParaRPr lang="fr-FR"/>
          </a:p>
        </p:txBody>
      </p:sp>
      <p:sp>
        <p:nvSpPr>
          <p:cNvPr id="6" name="Espace réservé du pied de page 21"/>
          <p:cNvSpPr>
            <a:spLocks noGrp="1"/>
          </p:cNvSpPr>
          <p:nvPr>
            <p:ph type="ftr" sz="quarter" idx="11"/>
          </p:nvPr>
        </p:nvSpPr>
        <p:spPr/>
        <p:txBody>
          <a:bodyPr/>
          <a:lstStyle>
            <a:lvl1pPr>
              <a:defRPr/>
            </a:lvl1pPr>
          </a:lstStyle>
          <a:p>
            <a:pPr>
              <a:defRPr/>
            </a:pPr>
            <a:endParaRPr lang="fr-FR"/>
          </a:p>
        </p:txBody>
      </p:sp>
      <p:sp>
        <p:nvSpPr>
          <p:cNvPr id="7" name="Espace réservé du numéro de diapositive 17"/>
          <p:cNvSpPr>
            <a:spLocks noGrp="1"/>
          </p:cNvSpPr>
          <p:nvPr>
            <p:ph type="sldNum" sz="quarter" idx="12"/>
          </p:nvPr>
        </p:nvSpPr>
        <p:spPr/>
        <p:txBody>
          <a:bodyPr/>
          <a:lstStyle>
            <a:lvl1pPr>
              <a:defRPr/>
            </a:lvl1pPr>
          </a:lstStyle>
          <a:p>
            <a:fld id="{91D1F11D-89FE-DE49-BE1E-952AFCC81174}" type="slidenum">
              <a:rPr lang="fr-FR"/>
              <a:pPr/>
              <a:t>‹N°›</a:t>
            </a:fld>
            <a:endParaRPr lang="fr-FR"/>
          </a:p>
        </p:txBody>
      </p:sp>
    </p:spTree>
    <p:extLst>
      <p:ext uri="{BB962C8B-B14F-4D97-AF65-F5344CB8AC3E}">
        <p14:creationId xmlns:p14="http://schemas.microsoft.com/office/powerpoint/2010/main" xmlns="" val="3054961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fld id="{F3DCD781-153E-43FA-A736-05E872F7F632}" type="datetime1">
              <a:rPr lang="fr-FR" smtClean="0"/>
              <a:pPr/>
              <a:t>20/09/2012</a:t>
            </a:fld>
            <a:endParaRPr lang="fr-FR"/>
          </a:p>
        </p:txBody>
      </p:sp>
      <p:sp>
        <p:nvSpPr>
          <p:cNvPr id="5" name="Espace réservé du pied de page 21"/>
          <p:cNvSpPr>
            <a:spLocks noGrp="1"/>
          </p:cNvSpPr>
          <p:nvPr>
            <p:ph type="ftr" sz="quarter" idx="11"/>
          </p:nvPr>
        </p:nvSpPr>
        <p:spPr/>
        <p:txBody>
          <a:bodyPr/>
          <a:lstStyle>
            <a:lvl1pPr>
              <a:defRPr/>
            </a:lvl1pPr>
          </a:lstStyle>
          <a:p>
            <a:pPr>
              <a:defRPr/>
            </a:pPr>
            <a:endParaRPr lang="fr-FR"/>
          </a:p>
        </p:txBody>
      </p:sp>
      <p:sp>
        <p:nvSpPr>
          <p:cNvPr id="6" name="Espace réservé du numéro de diapositive 17"/>
          <p:cNvSpPr>
            <a:spLocks noGrp="1"/>
          </p:cNvSpPr>
          <p:nvPr>
            <p:ph type="sldNum" sz="quarter" idx="12"/>
          </p:nvPr>
        </p:nvSpPr>
        <p:spPr/>
        <p:txBody>
          <a:bodyPr/>
          <a:lstStyle>
            <a:lvl1pPr>
              <a:defRPr/>
            </a:lvl1pPr>
          </a:lstStyle>
          <a:p>
            <a:fld id="{72216076-5862-474F-A74E-19206BCECEA4}" type="slidenum">
              <a:rPr lang="fr-FR"/>
              <a:pPr/>
              <a:t>‹N°›</a:t>
            </a:fld>
            <a:endParaRPr lang="fr-FR"/>
          </a:p>
        </p:txBody>
      </p:sp>
    </p:spTree>
    <p:extLst>
      <p:ext uri="{BB962C8B-B14F-4D97-AF65-F5344CB8AC3E}">
        <p14:creationId xmlns:p14="http://schemas.microsoft.com/office/powerpoint/2010/main" xmlns="" val="888081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sp>
        <p:nvSpPr>
          <p:cNvPr id="8" name="Forme libre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sp>
        <p:nvSpPr>
          <p:cNvPr id="1028" name="Espace réservé du titre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45720" rIns="0" bIns="0" numCol="1" anchor="b" anchorCtr="0" compatLnSpc="1">
            <a:prstTxWarp prst="textNoShape">
              <a:avLst/>
            </a:prstTxWarp>
          </a:bodyPr>
          <a:lstStyle/>
          <a:p>
            <a:pPr lvl="0"/>
            <a:r>
              <a:rPr lang="fr-FR"/>
              <a:t>Cliquez et modifiez le titre</a:t>
            </a:r>
            <a:endParaRPr lang="en-US"/>
          </a:p>
        </p:txBody>
      </p:sp>
      <p:sp>
        <p:nvSpPr>
          <p:cNvPr id="1029" name="Espace réservé du texte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defRPr sz="1200">
                <a:solidFill>
                  <a:srgbClr val="000000"/>
                </a:solidFill>
                <a:latin typeface="Constantia" charset="0"/>
              </a:defRPr>
            </a:lvl1pPr>
          </a:lstStyle>
          <a:p>
            <a:fld id="{40CBEF91-6FC9-4E55-9952-2C1D424418D6}" type="datetime1">
              <a:rPr lang="fr-FR" smtClean="0"/>
              <a:pPr/>
              <a:t>20/09/2012</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ea typeface="+mn-ea"/>
                <a:cs typeface="+mn-cs"/>
              </a:defRPr>
            </a:lvl1pPr>
          </a:lstStyle>
          <a:p>
            <a:pPr>
              <a:defRPr/>
            </a:pPr>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00000"/>
                </a:solidFill>
                <a:latin typeface="Constantia" charset="0"/>
              </a:defRPr>
            </a:lvl1pPr>
          </a:lstStyle>
          <a:p>
            <a:fld id="{6A3DFFA0-7913-FD45-B103-CD474A14FDEF}" type="slidenum">
              <a:rPr lang="fr-FR"/>
              <a:pPr/>
              <a:t>‹N°›</a:t>
            </a:fld>
            <a:endParaRPr lang="fr-FR"/>
          </a:p>
        </p:txBody>
      </p:sp>
      <p:grpSp>
        <p:nvGrpSpPr>
          <p:cNvPr id="1033" name="Groupe 1"/>
          <p:cNvGrpSpPr>
            <a:grpSpLocks/>
          </p:cNvGrpSpPr>
          <p:nvPr/>
        </p:nvGrpSpPr>
        <p:grpSpPr bwMode="auto">
          <a:xfrm>
            <a:off x="-19050" y="203200"/>
            <a:ext cx="9180513" cy="647700"/>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grpSp>
    </p:spTree>
  </p:cSld>
  <p:clrMap bg1="dk1" tx1="lt1" bg2="dk2" tx2="lt2" accent1="accent1" accent2="accent2" accent3="accent3" accent4="accent4" accent5="accent5" accent6="accent6" hlink="hlink" folHlink="folHlink"/>
  <p:sldLayoutIdLst>
    <p:sldLayoutId id="2147483958" r:id="rId1"/>
    <p:sldLayoutId id="2147483949" r:id="rId2"/>
    <p:sldLayoutId id="2147483959" r:id="rId3"/>
    <p:sldLayoutId id="2147483950" r:id="rId4"/>
    <p:sldLayoutId id="2147483951" r:id="rId5"/>
    <p:sldLayoutId id="2147483952" r:id="rId6"/>
    <p:sldLayoutId id="2147483953" r:id="rId7"/>
    <p:sldLayoutId id="2147483954" r:id="rId8"/>
    <p:sldLayoutId id="2147483955" r:id="rId9"/>
    <p:sldLayoutId id="2147483956" r:id="rId10"/>
    <p:sldLayoutId id="2147483957" r:id="rId11"/>
  </p:sldLayoutIdLst>
  <p:hf hdr="0" ftr="0" dt="0"/>
  <p:txStyles>
    <p:titleStyle>
      <a:lvl1pPr algn="l" rtl="0" eaLnBrk="0" fontAlgn="base" hangingPunct="0">
        <a:spcBef>
          <a:spcPct val="0"/>
        </a:spcBef>
        <a:spcAft>
          <a:spcPct val="0"/>
        </a:spcAft>
        <a:defRPr sz="5000" kern="1200">
          <a:solidFill>
            <a:schemeClr val="tx2"/>
          </a:solidFill>
          <a:latin typeface="+mj-lt"/>
          <a:ea typeface="ＭＳ Ｐゴシック" charset="-128"/>
          <a:cs typeface="ＭＳ Ｐゴシック" charset="-128"/>
        </a:defRPr>
      </a:lvl1pPr>
      <a:lvl2pPr algn="l" rtl="0" eaLnBrk="0" fontAlgn="base" hangingPunct="0">
        <a:spcBef>
          <a:spcPct val="0"/>
        </a:spcBef>
        <a:spcAft>
          <a:spcPct val="0"/>
        </a:spcAft>
        <a:defRPr sz="5000">
          <a:solidFill>
            <a:schemeClr val="tx2"/>
          </a:solidFill>
          <a:latin typeface="Calibri" charset="0"/>
          <a:ea typeface="ＭＳ Ｐゴシック" charset="-128"/>
          <a:cs typeface="ＭＳ Ｐゴシック" charset="-128"/>
        </a:defRPr>
      </a:lvl2pPr>
      <a:lvl3pPr algn="l" rtl="0" eaLnBrk="0" fontAlgn="base" hangingPunct="0">
        <a:spcBef>
          <a:spcPct val="0"/>
        </a:spcBef>
        <a:spcAft>
          <a:spcPct val="0"/>
        </a:spcAft>
        <a:defRPr sz="5000">
          <a:solidFill>
            <a:schemeClr val="tx2"/>
          </a:solidFill>
          <a:latin typeface="Calibri" charset="0"/>
          <a:ea typeface="ＭＳ Ｐゴシック" charset="-128"/>
          <a:cs typeface="ＭＳ Ｐゴシック" charset="-128"/>
        </a:defRPr>
      </a:lvl3pPr>
      <a:lvl4pPr algn="l" rtl="0" eaLnBrk="0" fontAlgn="base" hangingPunct="0">
        <a:spcBef>
          <a:spcPct val="0"/>
        </a:spcBef>
        <a:spcAft>
          <a:spcPct val="0"/>
        </a:spcAft>
        <a:defRPr sz="5000">
          <a:solidFill>
            <a:schemeClr val="tx2"/>
          </a:solidFill>
          <a:latin typeface="Calibri" charset="0"/>
          <a:ea typeface="ＭＳ Ｐゴシック" charset="-128"/>
          <a:cs typeface="ＭＳ Ｐゴシック" charset="-128"/>
        </a:defRPr>
      </a:lvl4pPr>
      <a:lvl5pPr algn="l" rtl="0" eaLnBrk="0" fontAlgn="base" hangingPunct="0">
        <a:spcBef>
          <a:spcPct val="0"/>
        </a:spcBef>
        <a:spcAft>
          <a:spcPct val="0"/>
        </a:spcAft>
        <a:defRPr sz="5000">
          <a:solidFill>
            <a:schemeClr val="tx2"/>
          </a:solidFill>
          <a:latin typeface="Calibri" charset="0"/>
          <a:ea typeface="ＭＳ Ｐゴシック" charset="-128"/>
          <a:cs typeface="ＭＳ Ｐゴシック" charset="-128"/>
        </a:defRPr>
      </a:lvl5pPr>
      <a:lvl6pPr marL="457200" algn="l" rtl="0" fontAlgn="base">
        <a:spcBef>
          <a:spcPct val="0"/>
        </a:spcBef>
        <a:spcAft>
          <a:spcPct val="0"/>
        </a:spcAft>
        <a:defRPr sz="5000">
          <a:solidFill>
            <a:schemeClr val="tx2"/>
          </a:solidFill>
          <a:latin typeface="Calibri" charset="0"/>
        </a:defRPr>
      </a:lvl6pPr>
      <a:lvl7pPr marL="914400" algn="l" rtl="0" fontAlgn="base">
        <a:spcBef>
          <a:spcPct val="0"/>
        </a:spcBef>
        <a:spcAft>
          <a:spcPct val="0"/>
        </a:spcAft>
        <a:defRPr sz="5000">
          <a:solidFill>
            <a:schemeClr val="tx2"/>
          </a:solidFill>
          <a:latin typeface="Calibri" charset="0"/>
        </a:defRPr>
      </a:lvl7pPr>
      <a:lvl8pPr marL="1371600" algn="l" rtl="0" fontAlgn="base">
        <a:spcBef>
          <a:spcPct val="0"/>
        </a:spcBef>
        <a:spcAft>
          <a:spcPct val="0"/>
        </a:spcAft>
        <a:defRPr sz="5000">
          <a:solidFill>
            <a:schemeClr val="tx2"/>
          </a:solidFill>
          <a:latin typeface="Calibri" charset="0"/>
        </a:defRPr>
      </a:lvl8pPr>
      <a:lvl9pPr marL="1828800" algn="l" rtl="0" fontAlgn="base">
        <a:spcBef>
          <a:spcPct val="0"/>
        </a:spcBef>
        <a:spcAft>
          <a:spcPct val="0"/>
        </a:spcAft>
        <a:defRPr sz="5000">
          <a:solidFill>
            <a:schemeClr val="tx2"/>
          </a:solidFill>
          <a:latin typeface="Calibri" charset="0"/>
        </a:defRPr>
      </a:lvl9pPr>
    </p:titleStyle>
    <p:bodyStyle>
      <a:lvl1pPr marL="273050" indent="-273050" algn="l" rtl="0" eaLnBrk="0" fontAlgn="base" hangingPunct="0">
        <a:spcBef>
          <a:spcPct val="20000"/>
        </a:spcBef>
        <a:spcAft>
          <a:spcPct val="0"/>
        </a:spcAft>
        <a:buClr>
          <a:srgbClr val="969696"/>
        </a:buClr>
        <a:buSzPct val="95000"/>
        <a:buFont typeface="Wingdings 2" charset="0"/>
        <a:buChar char=""/>
        <a:defRPr sz="2600" kern="1200">
          <a:solidFill>
            <a:schemeClr val="tx1"/>
          </a:solidFill>
          <a:latin typeface="+mn-lt"/>
          <a:ea typeface="ＭＳ Ｐゴシック" charset="-128"/>
          <a:cs typeface="ＭＳ Ｐゴシック" charset="-128"/>
        </a:defRPr>
      </a:lvl1pPr>
      <a:lvl2pPr marL="639763" indent="-246063" algn="l" rtl="0" eaLnBrk="0" fontAlgn="base" hangingPunct="0">
        <a:spcBef>
          <a:spcPct val="20000"/>
        </a:spcBef>
        <a:spcAft>
          <a:spcPct val="0"/>
        </a:spcAft>
        <a:buClr>
          <a:schemeClr val="accent1"/>
        </a:buClr>
        <a:buSzPct val="85000"/>
        <a:buFont typeface="Wingdings 2" charset="0"/>
        <a:buChar char=""/>
        <a:defRPr sz="2400" kern="1200">
          <a:solidFill>
            <a:schemeClr val="tx1"/>
          </a:solidFill>
          <a:latin typeface="+mn-lt"/>
          <a:ea typeface="ＭＳ Ｐゴシック" charset="-128"/>
          <a:cs typeface="+mn-cs"/>
        </a:defRPr>
      </a:lvl2pPr>
      <a:lvl3pPr marL="914400" indent="-246063" algn="l" rtl="0" eaLnBrk="0" fontAlgn="base" hangingPunct="0">
        <a:spcBef>
          <a:spcPct val="20000"/>
        </a:spcBef>
        <a:spcAft>
          <a:spcPct val="0"/>
        </a:spcAft>
        <a:buClr>
          <a:schemeClr val="accent2"/>
        </a:buClr>
        <a:buSzPct val="70000"/>
        <a:buFont typeface="Wingdings 2" charset="0"/>
        <a:buChar char=""/>
        <a:defRPr sz="2100" kern="1200">
          <a:solidFill>
            <a:schemeClr val="tx1"/>
          </a:solidFill>
          <a:latin typeface="+mn-lt"/>
          <a:ea typeface="ＭＳ Ｐゴシック" charset="-128"/>
          <a:cs typeface="+mn-cs"/>
        </a:defRPr>
      </a:lvl3pPr>
      <a:lvl4pPr marL="1187450" indent="-209550" algn="l" rtl="0" eaLnBrk="0" fontAlgn="base" hangingPunct="0">
        <a:spcBef>
          <a:spcPct val="20000"/>
        </a:spcBef>
        <a:spcAft>
          <a:spcPct val="0"/>
        </a:spcAft>
        <a:buClr>
          <a:srgbClr val="969696"/>
        </a:buClr>
        <a:buSzPct val="65000"/>
        <a:buFont typeface="Wingdings 2" charset="0"/>
        <a:buChar char=""/>
        <a:defRPr sz="2000" kern="1200">
          <a:solidFill>
            <a:schemeClr val="tx1"/>
          </a:solidFill>
          <a:latin typeface="+mn-lt"/>
          <a:ea typeface="ＭＳ Ｐゴシック" charset="-128"/>
          <a:cs typeface="+mn-cs"/>
        </a:defRPr>
      </a:lvl4pPr>
      <a:lvl5pPr marL="1462088" indent="-209550" algn="l" rtl="0" eaLnBrk="0" fontAlgn="base" hangingPunct="0">
        <a:spcBef>
          <a:spcPct val="20000"/>
        </a:spcBef>
        <a:spcAft>
          <a:spcPct val="0"/>
        </a:spcAft>
        <a:buClr>
          <a:srgbClr val="808080"/>
        </a:buClr>
        <a:buSzPct val="65000"/>
        <a:buFont typeface="Wingdings 2" charset="0"/>
        <a:buChar char=""/>
        <a:defRPr sz="2000" kern="1200">
          <a:solidFill>
            <a:schemeClr val="tx1"/>
          </a:solidFill>
          <a:latin typeface="+mn-lt"/>
          <a:ea typeface="ＭＳ Ｐゴシック" charset="-128"/>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71600" y="1844824"/>
            <a:ext cx="7891442" cy="4248472"/>
          </a:xfrm>
          <a:ln>
            <a:miter lim="800000"/>
            <a:headEnd/>
            <a:tailEnd/>
          </a:ln>
        </p:spPr>
        <p:txBody>
          <a:bodyPr>
            <a:normAutofit fontScale="90000"/>
          </a:bodyPr>
          <a:lstStyle/>
          <a:p>
            <a:pPr algn="ctr" eaLnBrk="1" fontAlgn="auto" hangingPunct="1">
              <a:spcBef>
                <a:spcPct val="20000"/>
              </a:spcBef>
              <a:spcAft>
                <a:spcPts val="1200"/>
              </a:spcAft>
              <a:defRPr/>
            </a:pPr>
            <a:r>
              <a:rPr lang="en-US" sz="4000" dirty="0" smtClean="0">
                <a:solidFill>
                  <a:schemeClr val="tx1"/>
                </a:solidFill>
                <a:effectLst/>
              </a:rPr>
              <a:t/>
            </a:r>
            <a:br>
              <a:rPr lang="en-US" sz="4000" dirty="0" smtClean="0">
                <a:solidFill>
                  <a:schemeClr val="tx1"/>
                </a:solidFill>
                <a:effectLst/>
              </a:rPr>
            </a:br>
            <a:r>
              <a:rPr lang="en-US" sz="4000" dirty="0">
                <a:solidFill>
                  <a:schemeClr val="tx1"/>
                </a:solidFill>
                <a:effectLst/>
              </a:rPr>
              <a:t/>
            </a:r>
            <a:br>
              <a:rPr lang="en-US" sz="4000" dirty="0">
                <a:solidFill>
                  <a:schemeClr val="tx1"/>
                </a:solidFill>
                <a:effectLst/>
              </a:rPr>
            </a:br>
            <a:r>
              <a:rPr lang="en-US" sz="4000" dirty="0" smtClean="0">
                <a:solidFill>
                  <a:schemeClr val="tx1"/>
                </a:solidFill>
                <a:effectLst/>
              </a:rPr>
              <a:t>A </a:t>
            </a:r>
            <a:r>
              <a:rPr lang="en-US" sz="4000" dirty="0">
                <a:solidFill>
                  <a:schemeClr val="tx1"/>
                </a:solidFill>
                <a:effectLst/>
              </a:rPr>
              <a:t>Two-tiered View on Acceptance</a:t>
            </a:r>
            <a:r>
              <a:rPr lang="en-GB" sz="4000" dirty="0">
                <a:effectLst/>
              </a:rPr>
              <a:t/>
            </a:r>
            <a:br>
              <a:rPr lang="en-GB" sz="4000" dirty="0">
                <a:effectLst/>
              </a:rPr>
            </a:br>
            <a:r>
              <a:rPr lang="en-GB" sz="4000" dirty="0" smtClean="0">
                <a:effectLst/>
              </a:rPr>
              <a:t/>
            </a:r>
            <a:br>
              <a:rPr lang="en-GB" sz="4000" dirty="0" smtClean="0">
                <a:effectLst/>
              </a:rPr>
            </a:br>
            <a:r>
              <a:rPr kumimoji="1" lang="fr-FR" sz="3556" noProof="1" smtClean="0">
                <a:solidFill>
                  <a:srgbClr val="94D4FF"/>
                </a:solidFill>
                <a:latin typeface="+mn-lt"/>
              </a:rPr>
              <a:t>Joëlle Proust</a:t>
            </a:r>
            <a:r>
              <a:rPr kumimoji="1" lang="fr-FR" sz="3556" i="1" noProof="1" smtClean="0">
                <a:solidFill>
                  <a:srgbClr val="94D4FF"/>
                </a:solidFill>
                <a:latin typeface="+mn-lt"/>
              </a:rPr>
              <a:t/>
            </a:r>
            <a:br>
              <a:rPr kumimoji="1" lang="fr-FR" sz="3556" i="1" noProof="1" smtClean="0">
                <a:solidFill>
                  <a:srgbClr val="94D4FF"/>
                </a:solidFill>
                <a:latin typeface="+mn-lt"/>
              </a:rPr>
            </a:br>
            <a:r>
              <a:rPr kumimoji="1" lang="fr-FR" sz="3556" noProof="1" smtClean="0">
                <a:solidFill>
                  <a:srgbClr val="94D4FF"/>
                </a:solidFill>
                <a:latin typeface="+mn-lt"/>
              </a:rPr>
              <a:t>Institut Jean-Nicod</a:t>
            </a:r>
            <a:br>
              <a:rPr kumimoji="1" lang="fr-FR" sz="3556" noProof="1" smtClean="0">
                <a:solidFill>
                  <a:srgbClr val="94D4FF"/>
                </a:solidFill>
                <a:latin typeface="+mn-lt"/>
              </a:rPr>
            </a:br>
            <a:r>
              <a:rPr kumimoji="1" lang="fr-FR" sz="3556" noProof="1" smtClean="0">
                <a:solidFill>
                  <a:srgbClr val="94D4FF"/>
                </a:solidFill>
                <a:latin typeface="+mn-lt"/>
              </a:rPr>
              <a:t>Paris</a:t>
            </a:r>
            <a:br>
              <a:rPr kumimoji="1" lang="fr-FR" sz="3556" noProof="1" smtClean="0">
                <a:solidFill>
                  <a:srgbClr val="94D4FF"/>
                </a:solidFill>
                <a:latin typeface="+mn-lt"/>
              </a:rPr>
            </a:br>
            <a:r>
              <a:rPr kumimoji="1" lang="fr-FR" sz="3556" noProof="1" smtClean="0">
                <a:solidFill>
                  <a:srgbClr val="94D4FF"/>
                </a:solidFill>
                <a:latin typeface="+mn-lt"/>
              </a:rPr>
              <a:t/>
            </a:r>
            <a:br>
              <a:rPr kumimoji="1" lang="fr-FR" sz="3556" noProof="1" smtClean="0">
                <a:solidFill>
                  <a:srgbClr val="94D4FF"/>
                </a:solidFill>
                <a:latin typeface="+mn-lt"/>
              </a:rPr>
            </a:br>
            <a:r>
              <a:rPr kumimoji="1" lang="fr-FR" sz="3556" noProof="1" smtClean="0">
                <a:solidFill>
                  <a:schemeClr val="accent4">
                    <a:lumMod val="60000"/>
                    <a:lumOff val="40000"/>
                  </a:schemeClr>
                </a:solidFill>
                <a:latin typeface="+mn-lt"/>
              </a:rPr>
              <a:t>http://dividnorm.ens.fr</a:t>
            </a:r>
            <a:r>
              <a:rPr kumimoji="1" lang="fr-FR" sz="3556" noProof="1" smtClean="0">
                <a:solidFill>
                  <a:srgbClr val="94D4FF"/>
                </a:solidFill>
                <a:latin typeface="+mn-lt"/>
              </a:rPr>
              <a:t/>
            </a:r>
            <a:br>
              <a:rPr kumimoji="1" lang="fr-FR" sz="3556" noProof="1" smtClean="0">
                <a:solidFill>
                  <a:srgbClr val="94D4FF"/>
                </a:solidFill>
                <a:latin typeface="+mn-lt"/>
              </a:rPr>
            </a:br>
            <a:r>
              <a:rPr lang="fr-FR" sz="2800" dirty="0" smtClean="0">
                <a:solidFill>
                  <a:srgbClr val="94D4FF"/>
                </a:solidFill>
              </a:rPr>
              <a:t/>
            </a:r>
            <a:br>
              <a:rPr lang="fr-FR" sz="2800" dirty="0" smtClean="0">
                <a:solidFill>
                  <a:srgbClr val="94D4FF"/>
                </a:solidFill>
              </a:rPr>
            </a:br>
            <a:endParaRPr lang="fr-FR" sz="2800" dirty="0">
              <a:solidFill>
                <a:srgbClr val="94D4FF"/>
              </a:solidFill>
            </a:endParaRPr>
          </a:p>
        </p:txBody>
      </p:sp>
      <p:sp>
        <p:nvSpPr>
          <p:cNvPr id="15363" name="Sous-titre 2"/>
          <p:cNvSpPr>
            <a:spLocks noGrp="1"/>
          </p:cNvSpPr>
          <p:nvPr>
            <p:ph type="subTitle" idx="1"/>
          </p:nvPr>
        </p:nvSpPr>
        <p:spPr>
          <a:xfrm>
            <a:off x="685800" y="0"/>
            <a:ext cx="8077200" cy="1371600"/>
          </a:xfrm>
        </p:spPr>
        <p:txBody>
          <a:bodyPr/>
          <a:lstStyle/>
          <a:p>
            <a:pPr marR="0" algn="ctr" eaLnBrk="1" hangingPunct="1"/>
            <a:r>
              <a:rPr lang="fr-FR" sz="3200" b="1" smtClean="0">
                <a:solidFill>
                  <a:srgbClr val="94D4FF"/>
                </a:solidFill>
                <a:latin typeface="Constantia" charset="0"/>
                <a:ea typeface="ＭＳ Ｐゴシック" charset="0"/>
                <a:cs typeface="ＭＳ Ｐゴシック" charset="0"/>
              </a:rPr>
              <a:t>Naturalizing epistemic norms</a:t>
            </a:r>
          </a:p>
          <a:p>
            <a:pPr marR="0" algn="ctr" eaLnBrk="1" hangingPunct="1"/>
            <a:r>
              <a:rPr lang="fr-FR" sz="3200" b="1" smtClean="0">
                <a:solidFill>
                  <a:srgbClr val="94D4FF"/>
                </a:solidFill>
                <a:latin typeface="Constantia" charset="0"/>
                <a:ea typeface="ＭＳ Ｐゴシック" charset="0"/>
                <a:cs typeface="ＭＳ Ｐゴシック" charset="0"/>
              </a:rPr>
              <a:t>May 16, </a:t>
            </a:r>
            <a:r>
              <a:rPr lang="fr-FR" sz="3200" b="1" dirty="0" smtClean="0">
                <a:solidFill>
                  <a:srgbClr val="94D4FF"/>
                </a:solidFill>
                <a:latin typeface="Constantia" charset="0"/>
                <a:ea typeface="ＭＳ Ｐゴシック" charset="0"/>
                <a:cs typeface="ＭＳ Ｐゴシック" charset="0"/>
              </a:rPr>
              <a:t>2012</a:t>
            </a:r>
            <a:endParaRPr lang="fr-FR" sz="3200" b="1" dirty="0">
              <a:solidFill>
                <a:srgbClr val="94D4FF"/>
              </a:solidFill>
              <a:latin typeface="Constantia" charset="0"/>
              <a:ea typeface="ＭＳ Ｐゴシック" charset="0"/>
              <a:cs typeface="ＭＳ Ｐゴシック" charset="0"/>
            </a:endParaRPr>
          </a:p>
        </p:txBody>
      </p:sp>
      <p:sp>
        <p:nvSpPr>
          <p:cNvPr id="4" name="Rectangle 3"/>
          <p:cNvSpPr txBox="1">
            <a:spLocks noChangeArrowheads="1"/>
          </p:cNvSpPr>
          <p:nvPr/>
        </p:nvSpPr>
        <p:spPr>
          <a:xfrm>
            <a:off x="928688" y="3000375"/>
            <a:ext cx="6477000" cy="2667000"/>
          </a:xfrm>
          <a:prstGeom prst="rect">
            <a:avLst/>
          </a:prstGeom>
        </p:spPr>
        <p:txBody>
          <a:bodyPr>
            <a:normAutofit/>
          </a:bodyPr>
          <a:lstStyle/>
          <a:p>
            <a:pPr algn="ctr" fontAlgn="auto">
              <a:spcBef>
                <a:spcPct val="20000"/>
              </a:spcBef>
              <a:spcAft>
                <a:spcPts val="0"/>
              </a:spcAft>
              <a:buFont typeface="Arial" pitchFamily="34" charset="0"/>
              <a:buNone/>
              <a:defRPr/>
            </a:pPr>
            <a:r>
              <a:rPr lang="fr-FR" sz="3200">
                <a:solidFill>
                  <a:schemeClr val="tx1">
                    <a:tint val="75000"/>
                  </a:schemeClr>
                </a:solidFill>
                <a:latin typeface="+mn-lt"/>
                <a:ea typeface="+mn-ea"/>
                <a:cs typeface="+mn-cs"/>
              </a:rPr>
              <a:t> </a:t>
            </a:r>
          </a:p>
        </p:txBody>
      </p:sp>
      <p:sp>
        <p:nvSpPr>
          <p:cNvPr id="5" name="Rectangle 4"/>
          <p:cNvSpPr>
            <a:spLocks noChangeArrowheads="1"/>
          </p:cNvSpPr>
          <p:nvPr/>
        </p:nvSpPr>
        <p:spPr bwMode="auto">
          <a:xfrm>
            <a:off x="285750" y="214313"/>
            <a:ext cx="7620000" cy="2819400"/>
          </a:xfrm>
          <a:prstGeom prst="rect">
            <a:avLst/>
          </a:prstGeom>
          <a:noFill/>
          <a:ln w="9525">
            <a:noFill/>
            <a:miter lim="800000"/>
            <a:headEnd/>
            <a:tailEnd/>
          </a:ln>
          <a:effectLst/>
        </p:spPr>
        <p:txBody>
          <a:bodyPr anchor="ctr"/>
          <a:lstStyle/>
          <a:p>
            <a:r>
              <a:rPr kumimoji="1" sz="2800" b="1" noProof="1">
                <a:solidFill>
                  <a:schemeClr val="folHlink"/>
                </a:solidFill>
                <a:effectLst>
                  <a:outerShdw blurRad="38100" dist="38100" dir="2700000" algn="tl">
                    <a:srgbClr val="FFFFFF"/>
                  </a:outerShdw>
                </a:effectLst>
                <a:latin typeface="Arial Black" charset="0"/>
              </a:rPr>
              <a:t/>
            </a:r>
            <a:br>
              <a:rPr kumimoji="1" sz="2800" b="1" noProof="1">
                <a:solidFill>
                  <a:schemeClr val="folHlink"/>
                </a:solidFill>
                <a:effectLst>
                  <a:outerShdw blurRad="38100" dist="38100" dir="2700000" algn="tl">
                    <a:srgbClr val="FFFFFF"/>
                  </a:outerShdw>
                </a:effectLst>
                <a:latin typeface="Arial Black" charset="0"/>
              </a:rPr>
            </a:br>
            <a:r>
              <a:rPr kumimoji="1" sz="2800" b="1" noProof="1">
                <a:solidFill>
                  <a:schemeClr val="folHlink"/>
                </a:solidFill>
                <a:effectLst>
                  <a:outerShdw blurRad="38100" dist="38100" dir="2700000" algn="tl">
                    <a:srgbClr val="FFFFFF"/>
                  </a:outerShdw>
                </a:effectLst>
                <a:latin typeface="Arial Black" charset="0"/>
              </a:rPr>
              <a:t/>
            </a:r>
            <a:br>
              <a:rPr kumimoji="1" sz="2800" b="1" noProof="1">
                <a:solidFill>
                  <a:schemeClr val="folHlink"/>
                </a:solidFill>
                <a:effectLst>
                  <a:outerShdw blurRad="38100" dist="38100" dir="2700000" algn="tl">
                    <a:srgbClr val="FFFFFF"/>
                  </a:outerShdw>
                </a:effectLst>
                <a:latin typeface="Arial Black" charset="0"/>
              </a:rPr>
            </a:br>
            <a:r>
              <a:rPr kumimoji="1" sz="2800" b="1" noProof="1">
                <a:solidFill>
                  <a:schemeClr val="folHlink"/>
                </a:solidFill>
                <a:effectLst>
                  <a:outerShdw blurRad="38100" dist="38100" dir="2700000" algn="tl">
                    <a:srgbClr val="FFFFFF"/>
                  </a:outerShdw>
                </a:effectLst>
                <a:latin typeface="Arial Black" charset="0"/>
              </a:rPr>
              <a:t/>
            </a:r>
            <a:br>
              <a:rPr kumimoji="1" sz="2800" b="1" noProof="1">
                <a:solidFill>
                  <a:schemeClr val="folHlink"/>
                </a:solidFill>
                <a:effectLst>
                  <a:outerShdw blurRad="38100" dist="38100" dir="2700000" algn="tl">
                    <a:srgbClr val="FFFFFF"/>
                  </a:outerShdw>
                </a:effectLst>
                <a:latin typeface="Arial Black" charset="0"/>
              </a:rPr>
            </a:br>
            <a:r>
              <a:rPr kumimoji="1" sz="2800" b="1" noProof="1">
                <a:solidFill>
                  <a:schemeClr val="folHlink"/>
                </a:solidFill>
                <a:effectLst>
                  <a:outerShdw blurRad="38100" dist="38100" dir="2700000" algn="tl">
                    <a:srgbClr val="FFFFFF"/>
                  </a:outerShdw>
                </a:effectLst>
                <a:latin typeface="Arial Black" charset="0"/>
              </a:rPr>
              <a:t/>
            </a:r>
            <a:br>
              <a:rPr kumimoji="1" sz="2800" b="1" noProof="1">
                <a:solidFill>
                  <a:schemeClr val="folHlink"/>
                </a:solidFill>
                <a:effectLst>
                  <a:outerShdw blurRad="38100" dist="38100" dir="2700000" algn="tl">
                    <a:srgbClr val="FFFFFF"/>
                  </a:outerShdw>
                </a:effectLst>
                <a:latin typeface="Arial Black" charset="0"/>
              </a:rPr>
            </a:br>
            <a:r>
              <a:rPr kumimoji="1" sz="2000" b="1" noProof="1">
                <a:solidFill>
                  <a:schemeClr val="folHlink"/>
                </a:solidFill>
                <a:effectLst>
                  <a:outerShdw blurRad="38100" dist="38100" dir="2700000" algn="tl">
                    <a:srgbClr val="FFFFFF"/>
                  </a:outerShdw>
                </a:effectLst>
                <a:latin typeface="Arial Black" charset="0"/>
              </a:rPr>
              <a:t/>
            </a:r>
            <a:br>
              <a:rPr kumimoji="1" sz="2000" b="1" noProof="1">
                <a:solidFill>
                  <a:schemeClr val="folHlink"/>
                </a:solidFill>
                <a:effectLst>
                  <a:outerShdw blurRad="38100" dist="38100" dir="2700000" algn="tl">
                    <a:srgbClr val="FFFFFF"/>
                  </a:outerShdw>
                </a:effectLst>
                <a:latin typeface="Arial Black" charset="0"/>
              </a:rPr>
            </a:br>
            <a:r>
              <a:rPr kumimoji="1" sz="2800" b="1" noProof="1">
                <a:solidFill>
                  <a:schemeClr val="folHlink"/>
                </a:solidFill>
                <a:effectLst>
                  <a:outerShdw blurRad="38100" dist="38100" dir="2700000" algn="tl">
                    <a:srgbClr val="FFFFFF"/>
                  </a:outerShdw>
                </a:effectLst>
                <a:latin typeface="Arial Black" charset="0"/>
              </a:rPr>
              <a:t/>
            </a:r>
            <a:br>
              <a:rPr kumimoji="1" sz="2800" b="1" noProof="1">
                <a:solidFill>
                  <a:schemeClr val="folHlink"/>
                </a:solidFill>
                <a:effectLst>
                  <a:outerShdw blurRad="38100" dist="38100" dir="2700000" algn="tl">
                    <a:srgbClr val="FFFFFF"/>
                  </a:outerShdw>
                </a:effectLst>
                <a:latin typeface="Arial Black" charset="0"/>
              </a:rPr>
            </a:br>
            <a:r>
              <a:rPr kumimoji="1" sz="2800" b="1" noProof="1">
                <a:solidFill>
                  <a:schemeClr val="folHlink"/>
                </a:solidFill>
                <a:effectLst>
                  <a:outerShdw blurRad="38100" dist="38100" dir="2700000" algn="tl">
                    <a:srgbClr val="FFFFFF"/>
                  </a:outerShdw>
                </a:effectLst>
                <a:latin typeface="Arial Black" charset="0"/>
              </a:rPr>
              <a:t/>
            </a:r>
            <a:br>
              <a:rPr kumimoji="1" sz="2800" b="1" noProof="1">
                <a:solidFill>
                  <a:schemeClr val="folHlink"/>
                </a:solidFill>
                <a:effectLst>
                  <a:outerShdw blurRad="38100" dist="38100" dir="2700000" algn="tl">
                    <a:srgbClr val="FFFFFF"/>
                  </a:outerShdw>
                </a:effectLst>
                <a:latin typeface="Arial Black" charset="0"/>
              </a:rPr>
            </a:br>
            <a:endParaRPr kumimoji="1" sz="2800" b="1" noProof="1">
              <a:solidFill>
                <a:schemeClr val="folHlink"/>
              </a:solidFill>
              <a:effectLst>
                <a:outerShdw blurRad="38100" dist="38100" dir="2700000" algn="tl">
                  <a:srgbClr val="FFFFFF"/>
                </a:outerShdw>
              </a:effectLst>
              <a:latin typeface="Arial Black" charset="0"/>
            </a:endParaRPr>
          </a:p>
        </p:txBody>
      </p:sp>
      <p:pic>
        <p:nvPicPr>
          <p:cNvPr id="15367" name="Image 10" descr="erc-logo.gif"/>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419872" y="5589240"/>
            <a:ext cx="1066800" cy="1076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5368" name="Picture 5" descr="Logo-IJN-cnrs-ens-ehess"/>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788024" y="5517232"/>
            <a:ext cx="2732088"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solidFill>
                  <a:srgbClr val="8EB4E3"/>
                </a:solidFill>
              </a:rPr>
              <a:t>The </a:t>
            </a:r>
            <a:r>
              <a:rPr lang="fr-FR" dirty="0" err="1">
                <a:solidFill>
                  <a:srgbClr val="8EB4E3"/>
                </a:solidFill>
              </a:rPr>
              <a:t>preface</a:t>
            </a:r>
            <a:r>
              <a:rPr lang="fr-FR" dirty="0">
                <a:solidFill>
                  <a:srgbClr val="8EB4E3"/>
                </a:solidFill>
              </a:rPr>
              <a:t> </a:t>
            </a:r>
            <a:r>
              <a:rPr lang="fr-FR" dirty="0" err="1">
                <a:solidFill>
                  <a:srgbClr val="8EB4E3"/>
                </a:solidFill>
              </a:rPr>
              <a:t>paradox</a:t>
            </a:r>
            <a:r>
              <a:rPr lang="fr-FR" dirty="0">
                <a:solidFill>
                  <a:srgbClr val="8EB4E3"/>
                </a:solidFill>
              </a:rPr>
              <a:t> </a:t>
            </a:r>
            <a:br>
              <a:rPr lang="fr-FR" dirty="0">
                <a:solidFill>
                  <a:srgbClr val="8EB4E3"/>
                </a:solidFill>
              </a:rPr>
            </a:br>
            <a:endParaRPr lang="fr-FR" dirty="0"/>
          </a:p>
        </p:txBody>
      </p:sp>
      <p:sp>
        <p:nvSpPr>
          <p:cNvPr id="3" name="Espace réservé du contenu 2"/>
          <p:cNvSpPr>
            <a:spLocks noGrp="1"/>
          </p:cNvSpPr>
          <p:nvPr>
            <p:ph idx="1"/>
          </p:nvPr>
        </p:nvSpPr>
        <p:spPr/>
        <p:txBody>
          <a:bodyPr>
            <a:normAutofit/>
          </a:bodyPr>
          <a:lstStyle/>
          <a:p>
            <a:endParaRPr lang="fr-FR" sz="2800" dirty="0">
              <a:solidFill>
                <a:srgbClr val="8EB4E3"/>
              </a:solidFill>
            </a:endParaRPr>
          </a:p>
          <a:p>
            <a:r>
              <a:rPr lang="en-US" sz="3200" dirty="0" smtClean="0"/>
              <a:t>A </a:t>
            </a:r>
            <a:r>
              <a:rPr lang="en-US" sz="3200" dirty="0"/>
              <a:t>writer may</a:t>
            </a:r>
            <a:r>
              <a:rPr lang="fr-FR" sz="3200" dirty="0"/>
              <a:t> </a:t>
            </a:r>
            <a:r>
              <a:rPr lang="fr-FR" sz="3200" dirty="0" err="1"/>
              <a:t>rationally</a:t>
            </a:r>
            <a:r>
              <a:rPr lang="fr-FR" sz="3200" dirty="0"/>
              <a:t> </a:t>
            </a:r>
            <a:r>
              <a:rPr lang="fr-FR" sz="3200" dirty="0" err="1"/>
              <a:t>accept</a:t>
            </a:r>
            <a:r>
              <a:rPr lang="fr-FR" sz="3200" dirty="0"/>
              <a:t> </a:t>
            </a:r>
            <a:r>
              <a:rPr lang="fr-FR" sz="3200" dirty="0" err="1"/>
              <a:t>that</a:t>
            </a:r>
            <a:r>
              <a:rPr lang="fr-FR" sz="3200" dirty="0"/>
              <a:t> </a:t>
            </a:r>
            <a:r>
              <a:rPr lang="fr-FR" sz="3200" dirty="0" err="1"/>
              <a:t>each</a:t>
            </a:r>
            <a:r>
              <a:rPr lang="fr-FR" sz="3200" dirty="0"/>
              <a:t> </a:t>
            </a:r>
            <a:r>
              <a:rPr lang="fr-FR" sz="3200" dirty="0" err="1"/>
              <a:t>statement</a:t>
            </a:r>
            <a:r>
              <a:rPr lang="fr-FR" sz="3200" dirty="0"/>
              <a:t> in </a:t>
            </a:r>
            <a:r>
              <a:rPr lang="fr-FR" sz="3200" dirty="0" err="1"/>
              <a:t>his</a:t>
            </a:r>
            <a:r>
              <a:rPr lang="fr-FR" sz="3200" dirty="0"/>
              <a:t> book </a:t>
            </a:r>
            <a:r>
              <a:rPr lang="fr-FR" sz="3200" dirty="0" err="1"/>
              <a:t>is</a:t>
            </a:r>
            <a:r>
              <a:rPr lang="fr-FR" sz="3200" dirty="0"/>
              <a:t> </a:t>
            </a:r>
            <a:r>
              <a:rPr lang="fr-FR" sz="3200" dirty="0" err="1"/>
              <a:t>true</a:t>
            </a:r>
            <a:r>
              <a:rPr lang="fr-FR" sz="3200" dirty="0"/>
              <a:t>, </a:t>
            </a:r>
            <a:r>
              <a:rPr lang="fr-FR" sz="3200" dirty="0" err="1"/>
              <a:t>while</a:t>
            </a:r>
            <a:r>
              <a:rPr lang="fr-FR" sz="3200" dirty="0"/>
              <a:t> </a:t>
            </a:r>
            <a:r>
              <a:rPr lang="fr-FR" sz="3200" dirty="0" err="1"/>
              <a:t>at</a:t>
            </a:r>
            <a:r>
              <a:rPr lang="fr-FR" sz="3200" dirty="0"/>
              <a:t> the </a:t>
            </a:r>
            <a:r>
              <a:rPr lang="fr-FR" sz="3200" dirty="0" err="1"/>
              <a:t>same</a:t>
            </a:r>
            <a:r>
              <a:rPr lang="fr-FR" sz="3200" dirty="0"/>
              <a:t> time </a:t>
            </a:r>
            <a:r>
              <a:rPr lang="fr-FR" sz="3200" dirty="0" err="1"/>
              <a:t>rationally</a:t>
            </a:r>
            <a:r>
              <a:rPr lang="fr-FR" sz="3200" dirty="0"/>
              <a:t> </a:t>
            </a:r>
            <a:r>
              <a:rPr lang="fr-FR" sz="3200" dirty="0" err="1"/>
              <a:t>accepting</a:t>
            </a:r>
            <a:r>
              <a:rPr lang="fr-FR" sz="3200" dirty="0"/>
              <a:t> </a:t>
            </a:r>
            <a:r>
              <a:rPr lang="fr-FR" sz="3200" dirty="0" err="1"/>
              <a:t>that</a:t>
            </a:r>
            <a:r>
              <a:rPr lang="fr-FR" sz="3200" dirty="0"/>
              <a:t> </a:t>
            </a:r>
            <a:r>
              <a:rPr lang="fr-FR" sz="3200" dirty="0" err="1"/>
              <a:t>his</a:t>
            </a:r>
            <a:r>
              <a:rPr lang="fr-FR" sz="3200" dirty="0"/>
              <a:t> book </a:t>
            </a:r>
            <a:r>
              <a:rPr lang="fr-FR" sz="3200" dirty="0" err="1"/>
              <a:t>contains</a:t>
            </a:r>
            <a:r>
              <a:rPr lang="fr-FR" sz="3200" dirty="0"/>
              <a:t> </a:t>
            </a:r>
            <a:r>
              <a:rPr lang="fr-FR" sz="3200" dirty="0" err="1"/>
              <a:t>at</a:t>
            </a:r>
            <a:r>
              <a:rPr lang="fr-FR" sz="3200" dirty="0"/>
              <a:t> least one </a:t>
            </a:r>
            <a:r>
              <a:rPr lang="fr-FR" sz="3200" dirty="0" err="1"/>
              <a:t>error</a:t>
            </a:r>
            <a:r>
              <a:rPr lang="fr-FR" sz="3200" dirty="0"/>
              <a:t> (</a:t>
            </a:r>
            <a:r>
              <a:rPr lang="fr-FR" sz="3200" dirty="0" err="1"/>
              <a:t>Makinson</a:t>
            </a:r>
            <a:r>
              <a:rPr lang="fr-FR" sz="3200" dirty="0"/>
              <a:t> 1965</a:t>
            </a:r>
            <a:r>
              <a:rPr lang="fr-FR" sz="3200"/>
              <a:t>). </a:t>
            </a:r>
            <a:endParaRPr lang="fr-FR" sz="3200" smtClean="0"/>
          </a:p>
          <a:p>
            <a:endParaRPr lang="fr-FR" sz="2800"/>
          </a:p>
          <a:p>
            <a:pPr marL="0" lvl="1" indent="0">
              <a:buClr>
                <a:srgbClr val="969696"/>
              </a:buClr>
              <a:buSzPct val="95000"/>
              <a:buNone/>
            </a:pPr>
            <a:r>
              <a:rPr lang="en-US" sz="3200">
                <a:sym typeface="Wingdings" pitchFamily="2" charset="2"/>
              </a:rPr>
              <a:t> </a:t>
            </a:r>
            <a:r>
              <a:rPr lang="en-US" sz="3200"/>
              <a:t>Aggregating acceptances </a:t>
            </a:r>
            <a:r>
              <a:rPr lang="en-US" sz="3200" smtClean="0"/>
              <a:t> again </a:t>
            </a:r>
            <a:r>
              <a:rPr lang="en-US" sz="3200"/>
              <a:t>results in inconsistency</a:t>
            </a:r>
          </a:p>
          <a:p>
            <a:pPr marL="0" indent="0">
              <a:buNone/>
            </a:pPr>
            <a:endParaRPr lang="en-US" sz="2800" dirty="0" smtClean="0"/>
          </a:p>
        </p:txBody>
      </p:sp>
      <p:sp>
        <p:nvSpPr>
          <p:cNvPr id="5" name="Espace réservé du numéro de diapositive 4"/>
          <p:cNvSpPr>
            <a:spLocks noGrp="1"/>
          </p:cNvSpPr>
          <p:nvPr>
            <p:ph type="sldNum" sz="quarter" idx="12"/>
          </p:nvPr>
        </p:nvSpPr>
        <p:spPr/>
        <p:txBody>
          <a:bodyPr/>
          <a:lstStyle/>
          <a:p>
            <a:fld id="{E2751F0B-AFAF-3944-AE6C-E0EB95133723}" type="slidenum">
              <a:rPr lang="fr-FR" smtClean="0"/>
              <a:pPr/>
              <a:t>10</a:t>
            </a:fld>
            <a:endParaRPr lang="fr-FR"/>
          </a:p>
        </p:txBody>
      </p:sp>
    </p:spTree>
    <p:extLst>
      <p:ext uri="{BB962C8B-B14F-4D97-AF65-F5344CB8AC3E}">
        <p14:creationId xmlns:p14="http://schemas.microsoft.com/office/powerpoint/2010/main" xmlns="" val="2670634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A </a:t>
            </a:r>
            <a:r>
              <a:rPr lang="fr-FR" dirty="0" err="1" smtClean="0"/>
              <a:t>slippery</a:t>
            </a:r>
            <a:r>
              <a:rPr lang="fr-FR" dirty="0" smtClean="0"/>
              <a:t> </a:t>
            </a:r>
            <a:r>
              <a:rPr lang="fr-FR" dirty="0" err="1" smtClean="0"/>
              <a:t>slope</a:t>
            </a:r>
            <a:r>
              <a:rPr lang="fr-FR" dirty="0" smtClean="0"/>
              <a:t> </a:t>
            </a:r>
            <a:r>
              <a:rPr lang="fr-FR" dirty="0" err="1" smtClean="0"/>
              <a:t>between</a:t>
            </a:r>
            <a:r>
              <a:rPr lang="fr-FR" dirty="0" smtClean="0"/>
              <a:t> </a:t>
            </a:r>
            <a:r>
              <a:rPr lang="fr-FR" dirty="0" err="1" smtClean="0"/>
              <a:t>truth</a:t>
            </a:r>
            <a:r>
              <a:rPr lang="fr-FR" dirty="0" smtClean="0"/>
              <a:t> and utility?</a:t>
            </a:r>
            <a:endParaRPr lang="fr-FR" dirty="0"/>
          </a:p>
        </p:txBody>
      </p:sp>
      <p:sp>
        <p:nvSpPr>
          <p:cNvPr id="3" name="Espace réservé du contenu 2"/>
          <p:cNvSpPr>
            <a:spLocks noGrp="1"/>
          </p:cNvSpPr>
          <p:nvPr>
            <p:ph idx="1"/>
          </p:nvPr>
        </p:nvSpPr>
        <p:spPr/>
        <p:txBody>
          <a:bodyPr/>
          <a:lstStyle/>
          <a:p>
            <a:r>
              <a:rPr lang="fr-FR" sz="3200" dirty="0" err="1" smtClean="0"/>
              <a:t>Some</a:t>
            </a:r>
            <a:r>
              <a:rPr lang="fr-FR" sz="3200" dirty="0" smtClean="0"/>
              <a:t> </a:t>
            </a:r>
            <a:r>
              <a:rPr lang="fr-FR" sz="3200" dirty="0" err="1" smtClean="0"/>
              <a:t>authors</a:t>
            </a:r>
            <a:r>
              <a:rPr lang="fr-FR" sz="3200" dirty="0" smtClean="0"/>
              <a:t> </a:t>
            </a:r>
            <a:r>
              <a:rPr lang="fr-FR" sz="3200" dirty="0" err="1" smtClean="0"/>
              <a:t>seem</a:t>
            </a:r>
            <a:r>
              <a:rPr lang="fr-FR" sz="3200" dirty="0" smtClean="0"/>
              <a:t> to </a:t>
            </a:r>
            <a:r>
              <a:rPr lang="fr-FR" sz="3200" dirty="0" err="1" smtClean="0"/>
              <a:t>consider</a:t>
            </a:r>
            <a:r>
              <a:rPr lang="fr-FR" sz="3200" dirty="0" smtClean="0"/>
              <a:t> </a:t>
            </a:r>
            <a:r>
              <a:rPr lang="fr-FR" sz="3200" dirty="0" err="1" smtClean="0"/>
              <a:t>that</a:t>
            </a:r>
            <a:r>
              <a:rPr lang="fr-FR" sz="3200" dirty="0" smtClean="0"/>
              <a:t> </a:t>
            </a:r>
            <a:r>
              <a:rPr lang="fr-FR" sz="3200" dirty="0" err="1" smtClean="0"/>
              <a:t>acceptance</a:t>
            </a:r>
            <a:r>
              <a:rPr lang="fr-FR" sz="3200" dirty="0" smtClean="0"/>
              <a:t> conjoins </a:t>
            </a:r>
            <a:r>
              <a:rPr lang="fr-FR" sz="3200" dirty="0" err="1" smtClean="0"/>
              <a:t>epistemic</a:t>
            </a:r>
            <a:r>
              <a:rPr lang="fr-FR" sz="3200" dirty="0" smtClean="0"/>
              <a:t> and instrumental </a:t>
            </a:r>
            <a:r>
              <a:rPr lang="fr-FR" sz="3200" dirty="0" err="1" smtClean="0"/>
              <a:t>norms</a:t>
            </a:r>
            <a:r>
              <a:rPr lang="fr-FR" sz="3200" dirty="0" smtClean="0"/>
              <a:t>, </a:t>
            </a:r>
            <a:r>
              <a:rPr lang="fr-FR" sz="3200" dirty="0" err="1" smtClean="0"/>
              <a:t>which</a:t>
            </a:r>
            <a:r>
              <a:rPr lang="fr-FR" sz="3200" dirty="0" smtClean="0"/>
              <a:t> questions the </a:t>
            </a:r>
            <a:r>
              <a:rPr lang="fr-FR" sz="3200" dirty="0" err="1" smtClean="0"/>
              <a:t>very</a:t>
            </a:r>
            <a:r>
              <a:rPr lang="fr-FR" sz="3200" dirty="0" smtClean="0"/>
              <a:t> notion of </a:t>
            </a:r>
            <a:r>
              <a:rPr lang="fr-FR" sz="3200" dirty="0" err="1" smtClean="0"/>
              <a:t>having</a:t>
            </a:r>
            <a:r>
              <a:rPr lang="fr-FR" sz="3200" dirty="0" smtClean="0"/>
              <a:t> </a:t>
            </a:r>
            <a:r>
              <a:rPr lang="fr-FR" sz="3200" dirty="0" err="1" smtClean="0"/>
              <a:t>epistemic</a:t>
            </a:r>
            <a:r>
              <a:rPr lang="fr-FR" sz="3200" dirty="0" smtClean="0"/>
              <a:t> </a:t>
            </a:r>
            <a:r>
              <a:rPr lang="fr-FR" sz="3200" dirty="0" err="1" smtClean="0"/>
              <a:t>norms</a:t>
            </a:r>
            <a:r>
              <a:rPr lang="fr-FR" sz="3200" dirty="0" smtClean="0"/>
              <a:t> in the first place (</a:t>
            </a:r>
            <a:r>
              <a:rPr lang="fr-FR" sz="3200" dirty="0" err="1" smtClean="0"/>
              <a:t>what</a:t>
            </a:r>
            <a:r>
              <a:rPr lang="fr-FR" sz="3200" dirty="0" smtClean="0"/>
              <a:t> if </a:t>
            </a:r>
            <a:r>
              <a:rPr lang="fr-FR" sz="3200" dirty="0" err="1" smtClean="0"/>
              <a:t>truth</a:t>
            </a:r>
            <a:r>
              <a:rPr lang="fr-FR" sz="3200" dirty="0" smtClean="0"/>
              <a:t> </a:t>
            </a:r>
            <a:r>
              <a:rPr lang="fr-FR" sz="3200" dirty="0" err="1" smtClean="0"/>
              <a:t>can</a:t>
            </a:r>
            <a:r>
              <a:rPr lang="fr-FR" sz="3200" dirty="0" smtClean="0"/>
              <a:t> </a:t>
            </a:r>
            <a:r>
              <a:rPr lang="fr-FR" sz="3200" dirty="0" err="1" smtClean="0"/>
              <a:t>be</a:t>
            </a:r>
            <a:r>
              <a:rPr lang="fr-FR" sz="3200" dirty="0" smtClean="0"/>
              <a:t> </a:t>
            </a:r>
            <a:r>
              <a:rPr lang="fr-FR" sz="3200" dirty="0" err="1" smtClean="0"/>
              <a:t>accommodated</a:t>
            </a:r>
            <a:r>
              <a:rPr lang="fr-FR" sz="3200" dirty="0" smtClean="0"/>
              <a:t> </a:t>
            </a:r>
            <a:r>
              <a:rPr lang="fr-FR" sz="3200" dirty="0" err="1" smtClean="0"/>
              <a:t>according</a:t>
            </a:r>
            <a:r>
              <a:rPr lang="fr-FR" sz="3200" dirty="0" smtClean="0"/>
              <a:t> to utility?)</a:t>
            </a:r>
            <a:endParaRPr lang="fr-FR" sz="3200" dirty="0"/>
          </a:p>
        </p:txBody>
      </p:sp>
      <p:sp>
        <p:nvSpPr>
          <p:cNvPr id="5" name="Espace réservé du numéro de diapositive 4"/>
          <p:cNvSpPr>
            <a:spLocks noGrp="1"/>
          </p:cNvSpPr>
          <p:nvPr>
            <p:ph type="sldNum" sz="quarter" idx="12"/>
          </p:nvPr>
        </p:nvSpPr>
        <p:spPr/>
        <p:txBody>
          <a:bodyPr/>
          <a:lstStyle/>
          <a:p>
            <a:fld id="{E2751F0B-AFAF-3944-AE6C-E0EB95133723}" type="slidenum">
              <a:rPr lang="fr-FR" smtClean="0"/>
              <a:pPr/>
              <a:t>11</a:t>
            </a:fld>
            <a:endParaRPr lang="fr-FR"/>
          </a:p>
        </p:txBody>
      </p:sp>
    </p:spTree>
    <p:extLst>
      <p:ext uri="{BB962C8B-B14F-4D97-AF65-F5344CB8AC3E}">
        <p14:creationId xmlns:p14="http://schemas.microsoft.com/office/powerpoint/2010/main" xmlns="" val="32613548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endParaRPr lang="fr-FR" dirty="0"/>
          </a:p>
        </p:txBody>
      </p:sp>
      <p:sp>
        <p:nvSpPr>
          <p:cNvPr id="7" name="Espace réservé du contenu 6"/>
          <p:cNvSpPr>
            <a:spLocks noGrp="1"/>
          </p:cNvSpPr>
          <p:nvPr>
            <p:ph sz="half" idx="1"/>
          </p:nvPr>
        </p:nvSpPr>
        <p:spPr>
          <a:xfrm>
            <a:off x="457199" y="1916832"/>
            <a:ext cx="7136614" cy="4209331"/>
          </a:xfrm>
        </p:spPr>
        <p:txBody>
          <a:bodyPr>
            <a:normAutofit fontScale="70000" lnSpcReduction="20000"/>
          </a:bodyPr>
          <a:lstStyle/>
          <a:p>
            <a:pPr marL="0" indent="0">
              <a:buNone/>
            </a:pPr>
            <a:r>
              <a:rPr lang="fr-FR" dirty="0" smtClean="0"/>
              <a:t>« </a:t>
            </a:r>
            <a:r>
              <a:rPr lang="fr-FR" sz="4100" dirty="0" smtClean="0"/>
              <a:t>For </a:t>
            </a:r>
            <a:r>
              <a:rPr lang="fr-FR" sz="4100" dirty="0" err="1" smtClean="0"/>
              <a:t>almost</a:t>
            </a:r>
            <a:r>
              <a:rPr lang="fr-FR" sz="4100" dirty="0" smtClean="0"/>
              <a:t> </a:t>
            </a:r>
            <a:r>
              <a:rPr lang="fr-FR" sz="4100" dirty="0" err="1" smtClean="0"/>
              <a:t>twenty</a:t>
            </a:r>
            <a:r>
              <a:rPr lang="fr-FR" sz="4100" dirty="0" smtClean="0"/>
              <a:t> </a:t>
            </a:r>
            <a:r>
              <a:rPr lang="fr-FR" sz="4100" dirty="0" err="1" smtClean="0"/>
              <a:t>years</a:t>
            </a:r>
            <a:r>
              <a:rPr lang="fr-FR" sz="4100" dirty="0"/>
              <a:t> </a:t>
            </a:r>
            <a:r>
              <a:rPr lang="fr-FR" sz="4100" dirty="0" err="1" smtClean="0"/>
              <a:t>there</a:t>
            </a:r>
            <a:r>
              <a:rPr lang="fr-FR" sz="4100" dirty="0" smtClean="0"/>
              <a:t> have been </a:t>
            </a:r>
            <a:r>
              <a:rPr lang="fr-FR" sz="4100" dirty="0" err="1" smtClean="0"/>
              <a:t>signs</a:t>
            </a:r>
            <a:r>
              <a:rPr lang="fr-FR" sz="4100" dirty="0" smtClean="0"/>
              <a:t> </a:t>
            </a:r>
            <a:r>
              <a:rPr lang="fr-FR" sz="4100" dirty="0" err="1" smtClean="0"/>
              <a:t>that</a:t>
            </a:r>
            <a:r>
              <a:rPr lang="fr-FR" sz="4100" dirty="0" smtClean="0"/>
              <a:t> the </a:t>
            </a:r>
            <a:r>
              <a:rPr lang="fr-FR" sz="4100" dirty="0" err="1" smtClean="0"/>
              <a:t>theory</a:t>
            </a:r>
            <a:r>
              <a:rPr lang="fr-FR" sz="4100" dirty="0" smtClean="0"/>
              <a:t> of rational </a:t>
            </a:r>
            <a:r>
              <a:rPr lang="fr-FR" sz="4100" dirty="0" err="1" smtClean="0"/>
              <a:t>acceptance</a:t>
            </a:r>
            <a:r>
              <a:rPr lang="fr-FR" sz="4100" dirty="0" smtClean="0"/>
              <a:t> </a:t>
            </a:r>
            <a:r>
              <a:rPr lang="fr-FR" sz="4100" dirty="0" err="1" smtClean="0"/>
              <a:t>suffers</a:t>
            </a:r>
            <a:r>
              <a:rPr lang="fr-FR" sz="4100" dirty="0" smtClean="0"/>
              <a:t> </a:t>
            </a:r>
            <a:r>
              <a:rPr lang="fr-FR" sz="4100" dirty="0" err="1" smtClean="0"/>
              <a:t>from</a:t>
            </a:r>
            <a:r>
              <a:rPr lang="fr-FR" sz="4100" dirty="0" smtClean="0"/>
              <a:t> </a:t>
            </a:r>
            <a:r>
              <a:rPr lang="fr-FR" sz="4100" dirty="0" err="1" smtClean="0"/>
              <a:t>deep</a:t>
            </a:r>
            <a:r>
              <a:rPr lang="fr-FR" sz="4100" dirty="0" smtClean="0"/>
              <a:t> </a:t>
            </a:r>
            <a:r>
              <a:rPr lang="fr-FR" sz="4100" dirty="0" err="1" smtClean="0"/>
              <a:t>foundational</a:t>
            </a:r>
            <a:r>
              <a:rPr lang="fr-FR" sz="4100" dirty="0" smtClean="0"/>
              <a:t> </a:t>
            </a:r>
            <a:r>
              <a:rPr lang="fr-FR" sz="4100" dirty="0" err="1" smtClean="0"/>
              <a:t>difficulties</a:t>
            </a:r>
            <a:r>
              <a:rPr lang="fr-FR" sz="4100" dirty="0" smtClean="0"/>
              <a:t>. </a:t>
            </a:r>
          </a:p>
          <a:p>
            <a:pPr marL="0" indent="0">
              <a:buNone/>
            </a:pPr>
            <a:r>
              <a:rPr lang="fr-FR" sz="4100" dirty="0" err="1" smtClean="0"/>
              <a:t>These</a:t>
            </a:r>
            <a:r>
              <a:rPr lang="fr-FR" sz="4100" dirty="0" smtClean="0"/>
              <a:t> </a:t>
            </a:r>
            <a:r>
              <a:rPr lang="fr-FR" sz="4100" dirty="0" err="1" smtClean="0"/>
              <a:t>difficulties</a:t>
            </a:r>
            <a:r>
              <a:rPr lang="fr-FR" sz="4100" dirty="0" smtClean="0"/>
              <a:t> </a:t>
            </a:r>
            <a:r>
              <a:rPr lang="fr-FR" sz="4100" dirty="0" err="1" smtClean="0"/>
              <a:t>ultimately</a:t>
            </a:r>
            <a:r>
              <a:rPr lang="fr-FR" sz="4100" dirty="0" smtClean="0"/>
              <a:t> call </a:t>
            </a:r>
            <a:r>
              <a:rPr lang="fr-FR" sz="4100" dirty="0" err="1" smtClean="0"/>
              <a:t>into</a:t>
            </a:r>
            <a:r>
              <a:rPr lang="fr-FR" sz="4100" dirty="0" smtClean="0"/>
              <a:t> question the </a:t>
            </a:r>
            <a:r>
              <a:rPr lang="fr-FR" sz="4100" dirty="0" err="1" smtClean="0"/>
              <a:t>very</a:t>
            </a:r>
            <a:r>
              <a:rPr lang="fr-FR" sz="4100" dirty="0" smtClean="0"/>
              <a:t> </a:t>
            </a:r>
            <a:r>
              <a:rPr lang="fr-FR" sz="4100" dirty="0" err="1" smtClean="0"/>
              <a:t>intelligibility</a:t>
            </a:r>
            <a:r>
              <a:rPr lang="fr-FR" sz="4100" dirty="0" smtClean="0"/>
              <a:t> of </a:t>
            </a:r>
            <a:r>
              <a:rPr lang="fr-FR" sz="4100" dirty="0" err="1" smtClean="0"/>
              <a:t>what</a:t>
            </a:r>
            <a:r>
              <a:rPr lang="fr-FR" sz="4100" dirty="0" smtClean="0"/>
              <a:t> </a:t>
            </a:r>
            <a:r>
              <a:rPr lang="fr-FR" sz="4100" dirty="0" err="1" smtClean="0"/>
              <a:t>we</a:t>
            </a:r>
            <a:r>
              <a:rPr lang="fr-FR" sz="4100" dirty="0" smtClean="0"/>
              <a:t> are </a:t>
            </a:r>
            <a:r>
              <a:rPr lang="fr-FR" sz="4100" dirty="0" err="1" smtClean="0"/>
              <a:t>saying</a:t>
            </a:r>
            <a:r>
              <a:rPr lang="fr-FR" sz="4100" dirty="0" smtClean="0"/>
              <a:t> </a:t>
            </a:r>
            <a:r>
              <a:rPr lang="fr-FR" sz="4100" dirty="0" err="1" smtClean="0"/>
              <a:t>when</a:t>
            </a:r>
            <a:r>
              <a:rPr lang="fr-FR" sz="4100" dirty="0" smtClean="0"/>
              <a:t> </a:t>
            </a:r>
            <a:r>
              <a:rPr lang="fr-FR" sz="4100" dirty="0" err="1" smtClean="0"/>
              <a:t>we</a:t>
            </a:r>
            <a:r>
              <a:rPr lang="fr-FR" sz="4100" dirty="0" smtClean="0"/>
              <a:t> </a:t>
            </a:r>
            <a:r>
              <a:rPr lang="fr-FR" sz="4100" dirty="0" err="1" smtClean="0"/>
              <a:t>say</a:t>
            </a:r>
            <a:r>
              <a:rPr lang="fr-FR" sz="4100" dirty="0" smtClean="0"/>
              <a:t> of </a:t>
            </a:r>
            <a:r>
              <a:rPr lang="fr-FR" sz="4100" dirty="0" err="1" smtClean="0"/>
              <a:t>someone</a:t>
            </a:r>
            <a:r>
              <a:rPr lang="fr-FR" sz="4100" dirty="0" smtClean="0"/>
              <a:t> </a:t>
            </a:r>
            <a:r>
              <a:rPr lang="fr-FR" sz="4100" dirty="0" err="1" smtClean="0"/>
              <a:t>that</a:t>
            </a:r>
            <a:r>
              <a:rPr lang="fr-FR" sz="4100" dirty="0" smtClean="0"/>
              <a:t> </a:t>
            </a:r>
            <a:r>
              <a:rPr lang="fr-FR" sz="4100" dirty="0" err="1" smtClean="0"/>
              <a:t>she</a:t>
            </a:r>
            <a:r>
              <a:rPr lang="fr-FR" sz="4100" dirty="0" smtClean="0"/>
              <a:t> </a:t>
            </a:r>
            <a:r>
              <a:rPr lang="fr-FR" sz="4100" dirty="0" err="1" smtClean="0"/>
              <a:t>accepts</a:t>
            </a:r>
            <a:r>
              <a:rPr lang="fr-FR" sz="4100" dirty="0" smtClean="0"/>
              <a:t> a proposition ».</a:t>
            </a:r>
          </a:p>
          <a:p>
            <a:pPr marL="0" indent="0">
              <a:buNone/>
            </a:pPr>
            <a:endParaRPr lang="fr-FR" sz="4100" dirty="0" smtClean="0"/>
          </a:p>
          <a:p>
            <a:pPr marL="0" indent="0" algn="r">
              <a:buNone/>
            </a:pPr>
            <a:r>
              <a:rPr lang="fr-FR" sz="4100" dirty="0" smtClean="0"/>
              <a:t>Mark Kaplan (1981)</a:t>
            </a:r>
          </a:p>
          <a:p>
            <a:pPr marL="0" indent="0">
              <a:buNone/>
            </a:pPr>
            <a:endParaRPr lang="fr-FR" sz="3500" dirty="0" smtClean="0"/>
          </a:p>
        </p:txBody>
      </p:sp>
      <p:pic>
        <p:nvPicPr>
          <p:cNvPr id="9" name="Espace réservé du contenu 8" descr="kaplan-1.jpg"/>
          <p:cNvPicPr>
            <a:picLocks noGrp="1" noChangeAspect="1"/>
          </p:cNvPicPr>
          <p:nvPr>
            <p:ph sz="half" idx="2"/>
          </p:nvPr>
        </p:nvPicPr>
        <p:blipFill>
          <a:blip r:embed="rId2" cstate="email">
            <a:extLst>
              <a:ext uri="{28A0092B-C50C-407E-A947-70E740481C1C}">
                <a14:useLocalDpi xmlns:a14="http://schemas.microsoft.com/office/drawing/2010/main" xmlns="" val="0"/>
              </a:ext>
            </a:extLst>
          </a:blip>
          <a:srcRect t="1695" b="1695"/>
          <a:stretch>
            <a:fillRect/>
          </a:stretch>
        </p:blipFill>
        <p:spPr>
          <a:xfrm>
            <a:off x="7812360" y="0"/>
            <a:ext cx="1185448" cy="1328503"/>
          </a:xfrm>
        </p:spPr>
      </p:pic>
      <p:sp>
        <p:nvSpPr>
          <p:cNvPr id="3" name="Espace réservé du numéro de diapositive 2"/>
          <p:cNvSpPr>
            <a:spLocks noGrp="1"/>
          </p:cNvSpPr>
          <p:nvPr>
            <p:ph type="sldNum" sz="quarter" idx="12"/>
          </p:nvPr>
        </p:nvSpPr>
        <p:spPr/>
        <p:txBody>
          <a:bodyPr/>
          <a:lstStyle/>
          <a:p>
            <a:fld id="{35070025-FEB1-664C-A14E-33A809B800FF}" type="slidenum">
              <a:rPr lang="fr-FR" smtClean="0"/>
              <a:pPr/>
              <a:t>12</a:t>
            </a:fld>
            <a:endParaRPr lang="fr-FR"/>
          </a:p>
        </p:txBody>
      </p:sp>
    </p:spTree>
    <p:extLst>
      <p:ext uri="{BB962C8B-B14F-4D97-AF65-F5344CB8AC3E}">
        <p14:creationId xmlns:p14="http://schemas.microsoft.com/office/powerpoint/2010/main" xmlns="" val="12546254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pPr algn="ctr"/>
            <a:r>
              <a:rPr lang="fr-FR" smtClean="0"/>
              <a:t>What should a theory of acceptance include?</a:t>
            </a:r>
            <a:endParaRPr lang="fr-FR"/>
          </a:p>
        </p:txBody>
      </p:sp>
      <p:sp>
        <p:nvSpPr>
          <p:cNvPr id="8" name="Espace réservé du contenu 7"/>
          <p:cNvSpPr>
            <a:spLocks noGrp="1"/>
          </p:cNvSpPr>
          <p:nvPr>
            <p:ph idx="1"/>
          </p:nvPr>
        </p:nvSpPr>
        <p:spPr/>
        <p:txBody>
          <a:bodyPr/>
          <a:lstStyle/>
          <a:p>
            <a:pPr marL="514350" indent="-514350">
              <a:buFont typeface="+mj-lt"/>
              <a:buAutoNum type="arabicPeriod"/>
            </a:pPr>
            <a:r>
              <a:rPr lang="en-US"/>
              <a:t>Explain how  acceptance can one possibly conjoin an </a:t>
            </a:r>
            <a:r>
              <a:rPr lang="en-US" i="1"/>
              <a:t>epistemic requirement</a:t>
            </a:r>
            <a:r>
              <a:rPr lang="en-US"/>
              <a:t> and </a:t>
            </a:r>
            <a:r>
              <a:rPr lang="en-US" i="1"/>
              <a:t>utility considerations,</a:t>
            </a:r>
            <a:r>
              <a:rPr lang="en-US"/>
              <a:t> </a:t>
            </a:r>
            <a:r>
              <a:rPr lang="fr-FR"/>
              <a:t>without compromising the constitutive role of epistemic requirements in thought</a:t>
            </a:r>
            <a:r>
              <a:rPr lang="fr-FR" smtClean="0"/>
              <a:t>.</a:t>
            </a:r>
            <a:endParaRPr lang="fr-FR"/>
          </a:p>
          <a:p>
            <a:pPr marL="514350" indent="-514350">
              <a:buFont typeface="+mj-lt"/>
              <a:buAutoNum type="arabicPeriod"/>
            </a:pPr>
            <a:r>
              <a:rPr lang="en-US" smtClean="0"/>
              <a:t>Explain how </a:t>
            </a:r>
            <a:r>
              <a:rPr lang="en-US"/>
              <a:t>a context of acceptance is to be construed in a way that justifies applying </a:t>
            </a:r>
            <a:r>
              <a:rPr lang="en-US" smtClean="0"/>
              <a:t> different epistemic standards</a:t>
            </a:r>
            <a:r>
              <a:rPr lang="fr-FR" smtClean="0"/>
              <a:t> (in particular: solve the </a:t>
            </a:r>
            <a:r>
              <a:rPr lang="fr-FR"/>
              <a:t>preface and lottery </a:t>
            </a:r>
            <a:r>
              <a:rPr lang="fr-FR" smtClean="0"/>
              <a:t>puzzles).</a:t>
            </a:r>
          </a:p>
          <a:p>
            <a:pPr marL="514350" indent="-514350">
              <a:buFont typeface="+mj-lt"/>
              <a:buAutoNum type="arabicPeriod"/>
            </a:pPr>
            <a:r>
              <a:rPr lang="fr-FR" smtClean="0"/>
              <a:t>Determine the nature and scope of the various types of acceptance</a:t>
            </a:r>
            <a:endParaRPr lang="fr-FR"/>
          </a:p>
          <a:p>
            <a:pPr marL="514350" indent="-514350">
              <a:buFont typeface="+mj-lt"/>
              <a:buAutoNum type="arabicPeriod"/>
            </a:pPr>
            <a:endParaRPr lang="en-US" smtClean="0"/>
          </a:p>
          <a:p>
            <a:endParaRPr lang="fr-FR"/>
          </a:p>
        </p:txBody>
      </p:sp>
      <p:sp>
        <p:nvSpPr>
          <p:cNvPr id="6" name="Espace réservé du numéro de diapositive 5"/>
          <p:cNvSpPr>
            <a:spLocks noGrp="1"/>
          </p:cNvSpPr>
          <p:nvPr>
            <p:ph type="sldNum" sz="quarter" idx="12"/>
          </p:nvPr>
        </p:nvSpPr>
        <p:spPr/>
        <p:txBody>
          <a:bodyPr/>
          <a:lstStyle/>
          <a:p>
            <a:fld id="{35070025-FEB1-664C-A14E-33A809B800FF}" type="slidenum">
              <a:rPr lang="fr-FR" smtClean="0"/>
              <a:pPr/>
              <a:t>13</a:t>
            </a:fld>
            <a:endParaRPr lang="fr-FR"/>
          </a:p>
        </p:txBody>
      </p:sp>
    </p:spTree>
    <p:extLst>
      <p:ext uri="{BB962C8B-B14F-4D97-AF65-F5344CB8AC3E}">
        <p14:creationId xmlns:p14="http://schemas.microsoft.com/office/powerpoint/2010/main" xmlns="" val="41862991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pPr algn="ctr"/>
            <a:r>
              <a:rPr lang="fr-FR" dirty="0" smtClean="0"/>
              <a:t>A </a:t>
            </a:r>
            <a:r>
              <a:rPr lang="fr-FR" dirty="0" err="1" smtClean="0"/>
              <a:t>two-tiered</a:t>
            </a:r>
            <a:r>
              <a:rPr lang="fr-FR" dirty="0" smtClean="0"/>
              <a:t> </a:t>
            </a:r>
            <a:r>
              <a:rPr lang="fr-FR" dirty="0" err="1" smtClean="0"/>
              <a:t>view</a:t>
            </a:r>
            <a:r>
              <a:rPr lang="fr-FR" dirty="0" smtClean="0"/>
              <a:t> about </a:t>
            </a:r>
            <a:r>
              <a:rPr lang="fr-FR" dirty="0" err="1" smtClean="0"/>
              <a:t>acceptance</a:t>
            </a:r>
            <a:endParaRPr lang="fr-FR" dirty="0"/>
          </a:p>
        </p:txBody>
      </p:sp>
      <p:sp>
        <p:nvSpPr>
          <p:cNvPr id="8" name="Espace réservé du texte 7"/>
          <p:cNvSpPr>
            <a:spLocks noGrp="1"/>
          </p:cNvSpPr>
          <p:nvPr>
            <p:ph type="body" idx="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070025-FEB1-664C-A14E-33A809B800FF}" type="slidenum">
              <a:rPr lang="fr-FR" smtClean="0"/>
              <a:pPr/>
              <a:t>14</a:t>
            </a:fld>
            <a:endParaRPr lang="fr-FR"/>
          </a:p>
        </p:txBody>
      </p:sp>
    </p:spTree>
    <p:extLst>
      <p:ext uri="{BB962C8B-B14F-4D97-AF65-F5344CB8AC3E}">
        <p14:creationId xmlns:p14="http://schemas.microsoft.com/office/powerpoint/2010/main" xmlns="" val="22955939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6" name="Espace réservé du texte 5"/>
          <p:cNvSpPr>
            <a:spLocks noGrp="1"/>
          </p:cNvSpPr>
          <p:nvPr>
            <p:ph type="body" idx="1"/>
          </p:nvPr>
        </p:nvSpPr>
        <p:spPr/>
        <p:txBody>
          <a:bodyPr/>
          <a:lstStyle/>
          <a:p>
            <a:pPr algn="ctr"/>
            <a:r>
              <a:rPr lang="fr-FR" sz="4000" smtClean="0"/>
              <a:t>1 - Epistemic </a:t>
            </a:r>
            <a:r>
              <a:rPr lang="fr-FR" sz="4000" dirty="0" err="1" smtClean="0"/>
              <a:t>norms</a:t>
            </a:r>
            <a:r>
              <a:rPr lang="fr-FR" sz="4000" dirty="0" smtClean="0"/>
              <a:t> </a:t>
            </a:r>
            <a:r>
              <a:rPr lang="fr-FR" sz="4000" smtClean="0"/>
              <a:t>and mental </a:t>
            </a:r>
            <a:r>
              <a:rPr lang="fr-FR" sz="4000" dirty="0" smtClean="0"/>
              <a:t>actions</a:t>
            </a:r>
            <a:endParaRPr lang="fr-FR" sz="4000" dirty="0"/>
          </a:p>
        </p:txBody>
      </p:sp>
      <p:sp>
        <p:nvSpPr>
          <p:cNvPr id="5" name="Espace réservé du numéro de diapositive 4"/>
          <p:cNvSpPr>
            <a:spLocks noGrp="1"/>
          </p:cNvSpPr>
          <p:nvPr>
            <p:ph type="sldNum" sz="quarter" idx="12"/>
          </p:nvPr>
        </p:nvSpPr>
        <p:spPr/>
        <p:txBody>
          <a:bodyPr/>
          <a:lstStyle/>
          <a:p>
            <a:fld id="{E2751F0B-AFAF-3944-AE6C-E0EB95133723}" type="slidenum">
              <a:rPr lang="fr-FR" smtClean="0"/>
              <a:pPr/>
              <a:t>15</a:t>
            </a:fld>
            <a:endParaRPr lang="fr-FR"/>
          </a:p>
        </p:txBody>
      </p:sp>
    </p:spTree>
    <p:extLst>
      <p:ext uri="{BB962C8B-B14F-4D97-AF65-F5344CB8AC3E}">
        <p14:creationId xmlns:p14="http://schemas.microsoft.com/office/powerpoint/2010/main" xmlns="" val="3383538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pPr algn="ctr"/>
            <a:r>
              <a:rPr lang="fr-FR" dirty="0" smtClean="0"/>
              <a:t>Mental actions</a:t>
            </a:r>
            <a:endParaRPr lang="fr-FR" dirty="0"/>
          </a:p>
        </p:txBody>
      </p:sp>
      <p:sp>
        <p:nvSpPr>
          <p:cNvPr id="7" name="Espace réservé du contenu 6"/>
          <p:cNvSpPr>
            <a:spLocks noGrp="1"/>
          </p:cNvSpPr>
          <p:nvPr>
            <p:ph idx="1"/>
          </p:nvPr>
        </p:nvSpPr>
        <p:spPr/>
        <p:txBody>
          <a:bodyPr/>
          <a:lstStyle/>
          <a:p>
            <a:r>
              <a:rPr lang="fr-FR" sz="3000" dirty="0" smtClean="0"/>
              <a:t>= </a:t>
            </a:r>
            <a:r>
              <a:rPr lang="fr-FR" sz="3000" dirty="0" err="1" smtClean="0"/>
              <a:t>ways</a:t>
            </a:r>
            <a:r>
              <a:rPr lang="fr-FR" sz="3000" dirty="0" smtClean="0"/>
              <a:t> of </a:t>
            </a:r>
            <a:r>
              <a:rPr lang="fr-FR" sz="3000" dirty="0" err="1" smtClean="0"/>
              <a:t>controlling</a:t>
            </a:r>
            <a:r>
              <a:rPr lang="fr-FR" sz="3000" dirty="0" smtClean="0"/>
              <a:t> </a:t>
            </a:r>
            <a:r>
              <a:rPr lang="fr-FR" sz="3000" dirty="0" err="1" smtClean="0"/>
              <a:t>one’s</a:t>
            </a:r>
            <a:r>
              <a:rPr lang="fr-FR" sz="3000" dirty="0" smtClean="0"/>
              <a:t> cognitive </a:t>
            </a:r>
            <a:r>
              <a:rPr lang="fr-FR" sz="3000" dirty="0" err="1" smtClean="0"/>
              <a:t>activity</a:t>
            </a:r>
            <a:r>
              <a:rPr lang="fr-FR" sz="3000" dirty="0" smtClean="0"/>
              <a:t>.</a:t>
            </a:r>
          </a:p>
          <a:p>
            <a:r>
              <a:rPr lang="fr-FR" sz="3000" dirty="0" err="1" smtClean="0"/>
              <a:t>Examples</a:t>
            </a:r>
            <a:r>
              <a:rPr lang="fr-FR" sz="3000" dirty="0" smtClean="0"/>
              <a:t>:</a:t>
            </a:r>
          </a:p>
          <a:p>
            <a:pPr lvl="1"/>
            <a:r>
              <a:rPr lang="fr-FR" sz="3000" dirty="0" smtClean="0"/>
              <a:t> </a:t>
            </a:r>
            <a:r>
              <a:rPr lang="fr-FR" sz="3000" dirty="0" err="1" smtClean="0"/>
              <a:t>controlled</a:t>
            </a:r>
            <a:r>
              <a:rPr lang="fr-FR" sz="3000" dirty="0" smtClean="0"/>
              <a:t> </a:t>
            </a:r>
            <a:r>
              <a:rPr lang="fr-FR" sz="3000" dirty="0" err="1" smtClean="0"/>
              <a:t>memory</a:t>
            </a:r>
            <a:r>
              <a:rPr lang="fr-FR" sz="3000" dirty="0" smtClean="0"/>
              <a:t> (versus </a:t>
            </a:r>
            <a:r>
              <a:rPr lang="fr-FR" sz="3000" dirty="0" err="1" smtClean="0"/>
              <a:t>automatic</a:t>
            </a:r>
            <a:r>
              <a:rPr lang="fr-FR" sz="3000" dirty="0" smtClean="0"/>
              <a:t> </a:t>
            </a:r>
            <a:r>
              <a:rPr lang="fr-FR" sz="3000" dirty="0" err="1" smtClean="0"/>
              <a:t>memory</a:t>
            </a:r>
            <a:r>
              <a:rPr lang="fr-FR" sz="3000" dirty="0" smtClean="0"/>
              <a:t>)</a:t>
            </a:r>
          </a:p>
          <a:p>
            <a:pPr lvl="1"/>
            <a:r>
              <a:rPr lang="fr-FR" sz="3000" dirty="0" err="1" smtClean="0"/>
              <a:t>Perceptual</a:t>
            </a:r>
            <a:r>
              <a:rPr lang="fr-FR" sz="3000" dirty="0" smtClean="0"/>
              <a:t> attention (vs passive </a:t>
            </a:r>
            <a:r>
              <a:rPr lang="fr-FR" sz="3000" dirty="0" err="1" smtClean="0"/>
              <a:t>registering</a:t>
            </a:r>
            <a:r>
              <a:rPr lang="fr-FR" sz="3000" dirty="0" smtClean="0"/>
              <a:t>)</a:t>
            </a:r>
          </a:p>
          <a:p>
            <a:pPr lvl="1"/>
            <a:r>
              <a:rPr lang="fr-FR" sz="3000" dirty="0" err="1" smtClean="0"/>
              <a:t>Accepting</a:t>
            </a:r>
            <a:r>
              <a:rPr lang="fr-FR" sz="3000" dirty="0" smtClean="0"/>
              <a:t> (versus </a:t>
            </a:r>
            <a:r>
              <a:rPr lang="fr-FR" sz="3000" dirty="0" err="1" smtClean="0"/>
              <a:t>automatically</a:t>
            </a:r>
            <a:r>
              <a:rPr lang="fr-FR" sz="3000" dirty="0" smtClean="0"/>
              <a:t> </a:t>
            </a:r>
            <a:r>
              <a:rPr lang="fr-FR" sz="3000" dirty="0" err="1" smtClean="0"/>
              <a:t>believing</a:t>
            </a:r>
            <a:r>
              <a:rPr lang="fr-FR" sz="3000" dirty="0" smtClean="0"/>
              <a:t>)</a:t>
            </a:r>
            <a:endParaRPr lang="fr-FR" sz="3000" dirty="0"/>
          </a:p>
        </p:txBody>
      </p:sp>
      <p:sp>
        <p:nvSpPr>
          <p:cNvPr id="5" name="Espace réservé du numéro de diapositive 4"/>
          <p:cNvSpPr>
            <a:spLocks noGrp="1"/>
          </p:cNvSpPr>
          <p:nvPr>
            <p:ph type="sldNum" sz="quarter" idx="12"/>
          </p:nvPr>
        </p:nvSpPr>
        <p:spPr/>
        <p:txBody>
          <a:bodyPr/>
          <a:lstStyle/>
          <a:p>
            <a:fld id="{7C7C8CFC-B934-C847-AB34-3771D93E7AF8}" type="slidenum">
              <a:rPr lang="fr-FR" smtClean="0"/>
              <a:pPr/>
              <a:t>16</a:t>
            </a:fld>
            <a:endParaRPr lang="fr-FR"/>
          </a:p>
        </p:txBody>
      </p:sp>
    </p:spTree>
    <p:extLst>
      <p:ext uri="{BB962C8B-B14F-4D97-AF65-F5344CB8AC3E}">
        <p14:creationId xmlns:p14="http://schemas.microsoft.com/office/powerpoint/2010/main" xmlns="" val="34529541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3600" dirty="0" err="1" smtClean="0">
                <a:solidFill>
                  <a:schemeClr val="bg2">
                    <a:lumMod val="10000"/>
                    <a:lumOff val="90000"/>
                  </a:schemeClr>
                </a:solidFill>
              </a:rPr>
              <a:t>Epistemic</a:t>
            </a:r>
            <a:r>
              <a:rPr lang="fr-FR" sz="3600" dirty="0" smtClean="0">
                <a:solidFill>
                  <a:schemeClr val="bg2">
                    <a:lumMod val="10000"/>
                    <a:lumOff val="90000"/>
                  </a:schemeClr>
                </a:solidFill>
              </a:rPr>
              <a:t> </a:t>
            </a:r>
            <a:r>
              <a:rPr lang="fr-FR" sz="3600" dirty="0" err="1" smtClean="0">
                <a:solidFill>
                  <a:schemeClr val="bg2">
                    <a:lumMod val="10000"/>
                    <a:lumOff val="90000"/>
                  </a:schemeClr>
                </a:solidFill>
              </a:rPr>
              <a:t>norms</a:t>
            </a:r>
            <a:r>
              <a:rPr lang="fr-FR" sz="3600" dirty="0" smtClean="0">
                <a:solidFill>
                  <a:schemeClr val="bg2">
                    <a:lumMod val="10000"/>
                    <a:lumOff val="90000"/>
                  </a:schemeClr>
                </a:solidFill>
              </a:rPr>
              <a:t> </a:t>
            </a:r>
            <a:r>
              <a:rPr lang="fr-FR" sz="3600" dirty="0" err="1" smtClean="0">
                <a:solidFill>
                  <a:schemeClr val="bg2">
                    <a:lumMod val="10000"/>
                    <a:lumOff val="90000"/>
                  </a:schemeClr>
                </a:solidFill>
              </a:rPr>
              <a:t>determine</a:t>
            </a:r>
            <a:r>
              <a:rPr lang="fr-FR" sz="3600" dirty="0" smtClean="0">
                <a:solidFill>
                  <a:schemeClr val="bg2">
                    <a:lumMod val="10000"/>
                    <a:lumOff val="90000"/>
                  </a:schemeClr>
                </a:solidFill>
              </a:rPr>
              <a:t> </a:t>
            </a:r>
            <a:r>
              <a:rPr lang="fr-FR" sz="3600" dirty="0" err="1" smtClean="0">
                <a:solidFill>
                  <a:schemeClr val="bg2">
                    <a:lumMod val="10000"/>
                    <a:lumOff val="90000"/>
                  </a:schemeClr>
                </a:solidFill>
              </a:rPr>
              <a:t>which</a:t>
            </a:r>
            <a:r>
              <a:rPr lang="fr-FR" sz="3600" dirty="0" smtClean="0">
                <a:solidFill>
                  <a:schemeClr val="bg2">
                    <a:lumMod val="10000"/>
                    <a:lumOff val="90000"/>
                  </a:schemeClr>
                </a:solidFill>
              </a:rPr>
              <a:t> mental action </a:t>
            </a:r>
            <a:r>
              <a:rPr lang="fr-FR" sz="3600" dirty="0" err="1" smtClean="0">
                <a:solidFill>
                  <a:schemeClr val="bg2">
                    <a:lumMod val="10000"/>
                    <a:lumOff val="90000"/>
                  </a:schemeClr>
                </a:solidFill>
              </a:rPr>
              <a:t>is</a:t>
            </a:r>
            <a:r>
              <a:rPr lang="fr-FR" sz="3600" dirty="0" smtClean="0">
                <a:solidFill>
                  <a:schemeClr val="bg2">
                    <a:lumMod val="10000"/>
                    <a:lumOff val="90000"/>
                  </a:schemeClr>
                </a:solidFill>
              </a:rPr>
              <a:t> </a:t>
            </a:r>
            <a:r>
              <a:rPr lang="fr-FR" sz="3600" dirty="0" err="1" smtClean="0">
                <a:solidFill>
                  <a:schemeClr val="bg2">
                    <a:lumMod val="10000"/>
                    <a:lumOff val="90000"/>
                  </a:schemeClr>
                </a:solidFill>
              </a:rPr>
              <a:t>being</a:t>
            </a:r>
            <a:r>
              <a:rPr lang="fr-FR" sz="3600" dirty="0" smtClean="0">
                <a:solidFill>
                  <a:schemeClr val="bg2">
                    <a:lumMod val="10000"/>
                    <a:lumOff val="90000"/>
                  </a:schemeClr>
                </a:solidFill>
              </a:rPr>
              <a:t> </a:t>
            </a:r>
            <a:r>
              <a:rPr lang="fr-FR" sz="3600" dirty="0" err="1" smtClean="0">
                <a:solidFill>
                  <a:schemeClr val="bg2">
                    <a:lumMod val="10000"/>
                    <a:lumOff val="90000"/>
                  </a:schemeClr>
                </a:solidFill>
              </a:rPr>
              <a:t>performed</a:t>
            </a:r>
            <a:endParaRPr lang="fr-FR" sz="3600" dirty="0">
              <a:solidFill>
                <a:schemeClr val="bg2">
                  <a:lumMod val="10000"/>
                  <a:lumOff val="90000"/>
                </a:schemeClr>
              </a:solidFill>
            </a:endParaRPr>
          </a:p>
        </p:txBody>
      </p:sp>
      <p:sp>
        <p:nvSpPr>
          <p:cNvPr id="3" name="Espace réservé du contenu 2"/>
          <p:cNvSpPr>
            <a:spLocks noGrp="1"/>
          </p:cNvSpPr>
          <p:nvPr>
            <p:ph idx="1"/>
          </p:nvPr>
        </p:nvSpPr>
        <p:spPr/>
        <p:txBody>
          <a:bodyPr/>
          <a:lstStyle/>
          <a:p>
            <a:r>
              <a:rPr lang="fr-FR" dirty="0" err="1" smtClean="0"/>
              <a:t>Example</a:t>
            </a:r>
            <a:r>
              <a:rPr lang="fr-FR" dirty="0" smtClean="0"/>
              <a:t>:</a:t>
            </a:r>
          </a:p>
          <a:p>
            <a:pPr lvl="1"/>
            <a:r>
              <a:rPr lang="fr-FR" dirty="0" smtClean="0"/>
              <a:t> </a:t>
            </a:r>
            <a:r>
              <a:rPr lang="fr-FR" dirty="0" err="1" smtClean="0"/>
              <a:t>trying</a:t>
            </a:r>
            <a:r>
              <a:rPr lang="fr-FR" dirty="0" smtClean="0"/>
              <a:t> to </a:t>
            </a:r>
            <a:r>
              <a:rPr lang="fr-FR" dirty="0" err="1" smtClean="0"/>
              <a:t>remember</a:t>
            </a:r>
            <a:r>
              <a:rPr lang="fr-FR" b="1" dirty="0" smtClean="0">
                <a:solidFill>
                  <a:srgbClr val="FFFF00"/>
                </a:solidFill>
              </a:rPr>
              <a:t> </a:t>
            </a:r>
            <a:r>
              <a:rPr lang="fr-FR" b="1" dirty="0" err="1" smtClean="0">
                <a:solidFill>
                  <a:srgbClr val="FFFF00"/>
                </a:solidFill>
              </a:rPr>
              <a:t>accurately</a:t>
            </a:r>
            <a:r>
              <a:rPr lang="fr-FR" b="1" dirty="0" smtClean="0">
                <a:solidFill>
                  <a:srgbClr val="FFFF00"/>
                </a:solidFill>
              </a:rPr>
              <a:t> </a:t>
            </a:r>
            <a:r>
              <a:rPr lang="fr-FR" dirty="0" err="1" smtClean="0"/>
              <a:t>who</a:t>
            </a:r>
            <a:r>
              <a:rPr lang="fr-FR" dirty="0" smtClean="0"/>
              <a:t> </a:t>
            </a:r>
            <a:r>
              <a:rPr lang="fr-FR" dirty="0" err="1" smtClean="0"/>
              <a:t>was</a:t>
            </a:r>
            <a:r>
              <a:rPr lang="fr-FR" dirty="0" smtClean="0"/>
              <a:t> </a:t>
            </a:r>
            <a:r>
              <a:rPr lang="fr-FR" dirty="0" err="1" smtClean="0"/>
              <a:t>there</a:t>
            </a:r>
            <a:r>
              <a:rPr lang="fr-FR" dirty="0" smtClean="0"/>
              <a:t> </a:t>
            </a:r>
            <a:r>
              <a:rPr lang="fr-FR" dirty="0" err="1" smtClean="0"/>
              <a:t>at</a:t>
            </a:r>
            <a:r>
              <a:rPr lang="fr-FR" dirty="0" smtClean="0"/>
              <a:t> a meeting: correction </a:t>
            </a:r>
            <a:r>
              <a:rPr lang="fr-FR" dirty="0" err="1" smtClean="0"/>
              <a:t>requires</a:t>
            </a:r>
            <a:r>
              <a:rPr lang="fr-FR" dirty="0" smtClean="0"/>
              <a:t> no false positives, but </a:t>
            </a:r>
            <a:r>
              <a:rPr lang="fr-FR" dirty="0" err="1" smtClean="0"/>
              <a:t>tolerates</a:t>
            </a:r>
            <a:r>
              <a:rPr lang="fr-FR" dirty="0" smtClean="0"/>
              <a:t> omissions.</a:t>
            </a:r>
          </a:p>
          <a:p>
            <a:pPr lvl="1"/>
            <a:r>
              <a:rPr lang="fr-FR" dirty="0" err="1" smtClean="0"/>
              <a:t>Trying</a:t>
            </a:r>
            <a:r>
              <a:rPr lang="fr-FR" dirty="0" smtClean="0"/>
              <a:t> to </a:t>
            </a:r>
            <a:r>
              <a:rPr lang="fr-FR" dirty="0" err="1" smtClean="0"/>
              <a:t>remember</a:t>
            </a:r>
            <a:r>
              <a:rPr lang="fr-FR" dirty="0" smtClean="0"/>
              <a:t> </a:t>
            </a:r>
            <a:r>
              <a:rPr lang="fr-FR" b="1" dirty="0" err="1" smtClean="0">
                <a:solidFill>
                  <a:srgbClr val="FFFF00"/>
                </a:solidFill>
              </a:rPr>
              <a:t>exhaustively</a:t>
            </a:r>
            <a:r>
              <a:rPr lang="fr-FR" dirty="0" smtClean="0"/>
              <a:t> </a:t>
            </a:r>
            <a:r>
              <a:rPr lang="fr-FR" dirty="0" err="1" smtClean="0"/>
              <a:t>who</a:t>
            </a:r>
            <a:r>
              <a:rPr lang="fr-FR" dirty="0" smtClean="0"/>
              <a:t> </a:t>
            </a:r>
            <a:r>
              <a:rPr lang="fr-FR" dirty="0" err="1" smtClean="0"/>
              <a:t>was</a:t>
            </a:r>
            <a:r>
              <a:rPr lang="fr-FR" dirty="0" smtClean="0"/>
              <a:t> </a:t>
            </a:r>
            <a:r>
              <a:rPr lang="fr-FR" dirty="0" err="1" smtClean="0"/>
              <a:t>there</a:t>
            </a:r>
            <a:r>
              <a:rPr lang="fr-FR" dirty="0" smtClean="0"/>
              <a:t> </a:t>
            </a:r>
            <a:r>
              <a:rPr lang="fr-FR" dirty="0" err="1" smtClean="0"/>
              <a:t>at</a:t>
            </a:r>
            <a:r>
              <a:rPr lang="fr-FR" dirty="0" smtClean="0"/>
              <a:t> a meeting: correction </a:t>
            </a:r>
            <a:r>
              <a:rPr lang="fr-FR" dirty="0" err="1" smtClean="0"/>
              <a:t>tolerates</a:t>
            </a:r>
            <a:r>
              <a:rPr lang="fr-FR" dirty="0" smtClean="0"/>
              <a:t> false positives, but  </a:t>
            </a:r>
            <a:r>
              <a:rPr lang="fr-FR" dirty="0" err="1" smtClean="0"/>
              <a:t>requires</a:t>
            </a:r>
            <a:r>
              <a:rPr lang="fr-FR" dirty="0" smtClean="0"/>
              <a:t> </a:t>
            </a:r>
            <a:r>
              <a:rPr lang="fr-FR" smtClean="0"/>
              <a:t>no omission.</a:t>
            </a:r>
            <a:endParaRPr lang="fr-FR" dirty="0" smtClean="0"/>
          </a:p>
          <a:p>
            <a:pPr marL="393700" lvl="1" indent="0">
              <a:buNone/>
            </a:pPr>
            <a:r>
              <a:rPr lang="fr-FR" dirty="0" smtClean="0">
                <a:sym typeface="Wingdings"/>
              </a:rPr>
              <a:t> </a:t>
            </a:r>
            <a:r>
              <a:rPr lang="fr-FR" dirty="0" err="1" smtClean="0">
                <a:sym typeface="Wingdings"/>
              </a:rPr>
              <a:t>two</a:t>
            </a:r>
            <a:r>
              <a:rPr lang="fr-FR" dirty="0" smtClean="0">
                <a:sym typeface="Wingdings"/>
              </a:rPr>
              <a:t> distinct cognitive actions, </a:t>
            </a:r>
            <a:r>
              <a:rPr lang="fr-FR" dirty="0" err="1" smtClean="0">
                <a:sym typeface="Wingdings"/>
              </a:rPr>
              <a:t>which</a:t>
            </a:r>
            <a:r>
              <a:rPr lang="fr-FR" dirty="0" smtClean="0">
                <a:sym typeface="Wingdings"/>
              </a:rPr>
              <a:t> </a:t>
            </a:r>
            <a:r>
              <a:rPr lang="fr-FR" err="1" smtClean="0">
                <a:sym typeface="Wingdings"/>
              </a:rPr>
              <a:t>respond</a:t>
            </a:r>
            <a:r>
              <a:rPr lang="fr-FR" smtClean="0">
                <a:sym typeface="Wingdings"/>
              </a:rPr>
              <a:t>  to </a:t>
            </a:r>
            <a:r>
              <a:rPr lang="fr-FR" dirty="0" err="1" smtClean="0">
                <a:sym typeface="Wingdings"/>
              </a:rPr>
              <a:t>different</a:t>
            </a:r>
            <a:r>
              <a:rPr lang="fr-FR" dirty="0">
                <a:sym typeface="Wingdings"/>
              </a:rPr>
              <a:t> </a:t>
            </a:r>
            <a:r>
              <a:rPr lang="fr-FR" dirty="0" err="1" smtClean="0">
                <a:sym typeface="Wingdings"/>
              </a:rPr>
              <a:t>norms</a:t>
            </a:r>
            <a:r>
              <a:rPr lang="fr-FR" dirty="0" smtClean="0">
                <a:sym typeface="Wingdings"/>
              </a:rPr>
              <a:t>.</a:t>
            </a:r>
            <a:endParaRPr lang="fr-FR" dirty="0"/>
          </a:p>
        </p:txBody>
      </p:sp>
      <p:sp>
        <p:nvSpPr>
          <p:cNvPr id="5" name="Espace réservé du numéro de diapositive 4"/>
          <p:cNvSpPr>
            <a:spLocks noGrp="1"/>
          </p:cNvSpPr>
          <p:nvPr>
            <p:ph type="sldNum" sz="quarter" idx="12"/>
          </p:nvPr>
        </p:nvSpPr>
        <p:spPr/>
        <p:txBody>
          <a:bodyPr/>
          <a:lstStyle/>
          <a:p>
            <a:fld id="{E2751F0B-AFAF-3944-AE6C-E0EB95133723}" type="slidenum">
              <a:rPr lang="fr-FR" smtClean="0"/>
              <a:pPr/>
              <a:t>17</a:t>
            </a:fld>
            <a:endParaRPr lang="fr-FR"/>
          </a:p>
        </p:txBody>
      </p:sp>
    </p:spTree>
    <p:extLst>
      <p:ext uri="{BB962C8B-B14F-4D97-AF65-F5344CB8AC3E}">
        <p14:creationId xmlns:p14="http://schemas.microsoft.com/office/powerpoint/2010/main" xmlns="" val="41013641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4000" smtClean="0">
                <a:solidFill>
                  <a:srgbClr val="FFC000"/>
                </a:solidFill>
              </a:rPr>
              <a:t>Analogy of action control in the physical/mental case: physical action</a:t>
            </a:r>
            <a:endParaRPr lang="fr-FR" sz="4000">
              <a:solidFill>
                <a:srgbClr val="FFC000"/>
              </a:solidFill>
            </a:endParaRPr>
          </a:p>
        </p:txBody>
      </p:sp>
      <p:sp>
        <p:nvSpPr>
          <p:cNvPr id="3" name="Espace réservé du contenu 2"/>
          <p:cNvSpPr>
            <a:spLocks noGrp="1"/>
          </p:cNvSpPr>
          <p:nvPr>
            <p:ph idx="1"/>
          </p:nvPr>
        </p:nvSpPr>
        <p:spPr/>
        <p:txBody>
          <a:bodyPr/>
          <a:lstStyle/>
          <a:p>
            <a:r>
              <a:rPr lang="en-US" smtClean="0"/>
              <a:t>A</a:t>
            </a:r>
            <a:r>
              <a:rPr lang="en-US" sz="2800" smtClean="0"/>
              <a:t>n agent  needs </a:t>
            </a:r>
            <a:r>
              <a:rPr lang="en-US" sz="2800" b="1" smtClean="0"/>
              <a:t>to </a:t>
            </a:r>
            <a:r>
              <a:rPr lang="en-US" sz="2800" b="1"/>
              <a:t>assess beforehand </a:t>
            </a:r>
            <a:r>
              <a:rPr lang="en-US" sz="2800"/>
              <a:t>whether she can perform </a:t>
            </a:r>
            <a:r>
              <a:rPr lang="en-US" sz="2800" smtClean="0"/>
              <a:t> a given action </a:t>
            </a:r>
            <a:r>
              <a:rPr lang="en-US" sz="2800"/>
              <a:t>(in particular when the action is unfamiliar</a:t>
            </a:r>
            <a:r>
              <a:rPr lang="en-US" sz="2800" smtClean="0"/>
              <a:t>). (Jeannerod,  1997)</a:t>
            </a:r>
          </a:p>
          <a:p>
            <a:r>
              <a:rPr lang="en-US" sz="2800" smtClean="0"/>
              <a:t>Subsequently</a:t>
            </a:r>
            <a:r>
              <a:rPr lang="en-US" sz="2800"/>
              <a:t>, she needs to </a:t>
            </a:r>
            <a:r>
              <a:rPr lang="en-US" sz="2800" b="1"/>
              <a:t>monitor </a:t>
            </a:r>
            <a:r>
              <a:rPr lang="en-US" sz="2800"/>
              <a:t>how well her intended action is </a:t>
            </a:r>
            <a:r>
              <a:rPr lang="en-US" sz="2800" smtClean="0"/>
              <a:t>executed ( by </a:t>
            </a:r>
            <a:r>
              <a:rPr lang="en-US" sz="2800"/>
              <a:t>comparing sequentially the expected with the observed </a:t>
            </a:r>
            <a:r>
              <a:rPr lang="en-US" sz="2800" smtClean="0"/>
              <a:t>feedback)</a:t>
            </a:r>
          </a:p>
          <a:p>
            <a:r>
              <a:rPr lang="en-US" sz="2800" smtClean="0"/>
              <a:t>Such  monitoring  is what allows  the agent to stop  acting (Frith, 1990).</a:t>
            </a:r>
            <a:endParaRPr lang="fr-FR" sz="2800"/>
          </a:p>
        </p:txBody>
      </p:sp>
      <p:sp>
        <p:nvSpPr>
          <p:cNvPr id="4" name="Espace réservé du numéro de diapositive 3"/>
          <p:cNvSpPr>
            <a:spLocks noGrp="1"/>
          </p:cNvSpPr>
          <p:nvPr>
            <p:ph type="sldNum" sz="quarter" idx="12"/>
          </p:nvPr>
        </p:nvSpPr>
        <p:spPr/>
        <p:txBody>
          <a:bodyPr/>
          <a:lstStyle/>
          <a:p>
            <a:fld id="{E2751F0B-AFAF-3944-AE6C-E0EB95133723}" type="slidenum">
              <a:rPr lang="fr-FR" smtClean="0"/>
              <a:pPr/>
              <a:t>18</a:t>
            </a:fld>
            <a:endParaRPr lang="fr-FR"/>
          </a:p>
        </p:txBody>
      </p:sp>
    </p:spTree>
    <p:extLst>
      <p:ext uri="{BB962C8B-B14F-4D97-AF65-F5344CB8AC3E}">
        <p14:creationId xmlns:p14="http://schemas.microsoft.com/office/powerpoint/2010/main" xmlns="" val="35907352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4000">
                <a:solidFill>
                  <a:srgbClr val="FFC000"/>
                </a:solidFill>
              </a:rPr>
              <a:t>Analogy of action control in the physical/mental </a:t>
            </a:r>
            <a:r>
              <a:rPr lang="fr-FR" sz="4000" smtClean="0">
                <a:solidFill>
                  <a:srgbClr val="FFC000"/>
                </a:solidFill>
              </a:rPr>
              <a:t>case: mental action</a:t>
            </a:r>
            <a:endParaRPr lang="fr-FR" sz="4000">
              <a:solidFill>
                <a:srgbClr val="FFC000"/>
              </a:solidFill>
            </a:endParaRPr>
          </a:p>
        </p:txBody>
      </p:sp>
      <p:sp>
        <p:nvSpPr>
          <p:cNvPr id="3" name="Espace réservé du contenu 2"/>
          <p:cNvSpPr>
            <a:spLocks noGrp="1"/>
          </p:cNvSpPr>
          <p:nvPr>
            <p:ph idx="1"/>
          </p:nvPr>
        </p:nvSpPr>
        <p:spPr/>
        <p:txBody>
          <a:bodyPr/>
          <a:lstStyle/>
          <a:p>
            <a:r>
              <a:rPr lang="en-US" smtClean="0"/>
              <a:t>Self-probing: an </a:t>
            </a:r>
            <a:r>
              <a:rPr lang="en-US"/>
              <a:t>agent </a:t>
            </a:r>
            <a:r>
              <a:rPr lang="en-US" smtClean="0"/>
              <a:t>need to determine </a:t>
            </a:r>
            <a:r>
              <a:rPr lang="en-US"/>
              <a:t>in advance whether her epistemic action has any chance of being successfully </a:t>
            </a:r>
            <a:r>
              <a:rPr lang="en-US" smtClean="0"/>
              <a:t>completed</a:t>
            </a:r>
          </a:p>
          <a:p>
            <a:r>
              <a:rPr lang="en-US" smtClean="0"/>
              <a:t>Post evaluating: </a:t>
            </a:r>
            <a:r>
              <a:rPr lang="en-US"/>
              <a:t>an agent need to determine</a:t>
            </a:r>
            <a:r>
              <a:rPr lang="en-US" smtClean="0"/>
              <a:t> </a:t>
            </a:r>
            <a:r>
              <a:rPr lang="en-US"/>
              <a:t>ex </a:t>
            </a:r>
            <a:r>
              <a:rPr lang="en-US" smtClean="0"/>
              <a:t>post </a:t>
            </a:r>
            <a:r>
              <a:rPr lang="en-US"/>
              <a:t>how successful, or close to success, </a:t>
            </a:r>
            <a:r>
              <a:rPr lang="en-US" smtClean="0"/>
              <a:t>her action as executed </a:t>
            </a:r>
            <a:r>
              <a:rPr lang="en-US"/>
              <a:t>seems to be. </a:t>
            </a:r>
            <a:endParaRPr lang="en-US" smtClean="0"/>
          </a:p>
          <a:p>
            <a:r>
              <a:rPr lang="en-US" smtClean="0"/>
              <a:t>Again, stored and observed values are compared, in a norm-specific way.</a:t>
            </a:r>
          </a:p>
          <a:p>
            <a:endParaRPr lang="en-US"/>
          </a:p>
          <a:p>
            <a:pPr marL="0" indent="0" algn="r">
              <a:buNone/>
            </a:pPr>
            <a:r>
              <a:rPr lang="en-US" smtClean="0"/>
              <a:t>(Proust, 2009, 2012, in print)</a:t>
            </a:r>
          </a:p>
          <a:p>
            <a:endParaRPr lang="fr-FR"/>
          </a:p>
          <a:p>
            <a:endParaRPr lang="fr-FR"/>
          </a:p>
        </p:txBody>
      </p:sp>
      <p:sp>
        <p:nvSpPr>
          <p:cNvPr id="4" name="Espace réservé du numéro de diapositive 3"/>
          <p:cNvSpPr>
            <a:spLocks noGrp="1"/>
          </p:cNvSpPr>
          <p:nvPr>
            <p:ph type="sldNum" sz="quarter" idx="12"/>
          </p:nvPr>
        </p:nvSpPr>
        <p:spPr/>
        <p:txBody>
          <a:bodyPr/>
          <a:lstStyle/>
          <a:p>
            <a:fld id="{E2751F0B-AFAF-3944-AE6C-E0EB95133723}" type="slidenum">
              <a:rPr lang="fr-FR" smtClean="0"/>
              <a:pPr/>
              <a:t>19</a:t>
            </a:fld>
            <a:endParaRPr lang="fr-FR"/>
          </a:p>
        </p:txBody>
      </p:sp>
    </p:spTree>
    <p:extLst>
      <p:ext uri="{BB962C8B-B14F-4D97-AF65-F5344CB8AC3E}">
        <p14:creationId xmlns:p14="http://schemas.microsoft.com/office/powerpoint/2010/main" xmlns="" val="42610892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mtClean="0"/>
              <a:t>Why does « acceptance » deserve attention?</a:t>
            </a:r>
            <a:endParaRPr lang="fr-FR"/>
          </a:p>
        </p:txBody>
      </p:sp>
      <p:sp>
        <p:nvSpPr>
          <p:cNvPr id="3" name="Espace réservé du contenu 2"/>
          <p:cNvSpPr>
            <a:spLocks noGrp="1"/>
          </p:cNvSpPr>
          <p:nvPr>
            <p:ph idx="1"/>
          </p:nvPr>
        </p:nvSpPr>
        <p:spPr/>
        <p:txBody>
          <a:bodyPr/>
          <a:lstStyle/>
          <a:p>
            <a:r>
              <a:rPr lang="fr-FR" sz="3200" smtClean="0"/>
              <a:t>Used  in a descriptive  way to characterize a system’s knowledge in terms of propositional contents and attitudes such as beliefs and desires (« belief box » paradigm) </a:t>
            </a:r>
          </a:p>
          <a:p>
            <a:r>
              <a:rPr lang="fr-FR" sz="3200" smtClean="0"/>
              <a:t>Semantic problems  arise when  treating any acceptance as a belief-like attitude</a:t>
            </a:r>
          </a:p>
          <a:p>
            <a:pPr marL="0" indent="0">
              <a:buNone/>
            </a:pPr>
            <a:r>
              <a:rPr lang="fr-FR" sz="3200" smtClean="0"/>
              <a:t> </a:t>
            </a:r>
            <a:endParaRPr lang="fr-FR" sz="3200"/>
          </a:p>
        </p:txBody>
      </p:sp>
      <p:sp>
        <p:nvSpPr>
          <p:cNvPr id="5" name="Espace réservé du numéro de diapositive 4"/>
          <p:cNvSpPr>
            <a:spLocks noGrp="1"/>
          </p:cNvSpPr>
          <p:nvPr>
            <p:ph type="sldNum" sz="quarter" idx="12"/>
          </p:nvPr>
        </p:nvSpPr>
        <p:spPr/>
        <p:txBody>
          <a:bodyPr/>
          <a:lstStyle/>
          <a:p>
            <a:fld id="{E2751F0B-AFAF-3944-AE6C-E0EB95133723}" type="slidenum">
              <a:rPr lang="fr-FR" smtClean="0"/>
              <a:pPr/>
              <a:t>2</a:t>
            </a:fld>
            <a:endParaRPr lang="fr-FR"/>
          </a:p>
        </p:txBody>
      </p:sp>
    </p:spTree>
    <p:extLst>
      <p:ext uri="{BB962C8B-B14F-4D97-AF65-F5344CB8AC3E}">
        <p14:creationId xmlns:p14="http://schemas.microsoft.com/office/powerpoint/2010/main" xmlns="" val="40791807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What</a:t>
            </a:r>
            <a:r>
              <a:rPr lang="fr-FR" dirty="0" smtClean="0"/>
              <a:t> are </a:t>
            </a:r>
            <a:r>
              <a:rPr lang="fr-FR" dirty="0" err="1" smtClean="0"/>
              <a:t>epistemic</a:t>
            </a:r>
            <a:r>
              <a:rPr lang="fr-FR" dirty="0" smtClean="0"/>
              <a:t> </a:t>
            </a:r>
            <a:r>
              <a:rPr lang="fr-FR" dirty="0" err="1" smtClean="0"/>
              <a:t>norms</a:t>
            </a:r>
            <a:r>
              <a:rPr lang="fr-FR" dirty="0" smtClean="0"/>
              <a:t>?</a:t>
            </a:r>
            <a:endParaRPr lang="fr-FR" dirty="0"/>
          </a:p>
        </p:txBody>
      </p:sp>
      <p:sp>
        <p:nvSpPr>
          <p:cNvPr id="3" name="Espace réservé du contenu 2"/>
          <p:cNvSpPr>
            <a:spLocks noGrp="1"/>
          </p:cNvSpPr>
          <p:nvPr>
            <p:ph idx="1"/>
          </p:nvPr>
        </p:nvSpPr>
        <p:spPr/>
        <p:txBody>
          <a:bodyPr/>
          <a:lstStyle/>
          <a:p>
            <a:r>
              <a:rPr lang="en-US" sz="2800" dirty="0" smtClean="0"/>
              <a:t>The </a:t>
            </a:r>
            <a:r>
              <a:rPr lang="en-US" sz="2800" dirty="0"/>
              <a:t>normative feature of epistemic norms derives from the structure of action being polarized (success </a:t>
            </a:r>
            <a:r>
              <a:rPr lang="en-US" sz="2800" dirty="0" err="1"/>
              <a:t>vs</a:t>
            </a:r>
            <a:r>
              <a:rPr lang="en-US" sz="2800" dirty="0"/>
              <a:t> </a:t>
            </a:r>
            <a:r>
              <a:rPr lang="en-US" sz="2800"/>
              <a:t>failure</a:t>
            </a:r>
            <a:r>
              <a:rPr lang="en-US" sz="2800" smtClean="0"/>
              <a:t>)</a:t>
            </a:r>
          </a:p>
          <a:p>
            <a:r>
              <a:rPr lang="en-US" sz="2800" smtClean="0"/>
              <a:t>A given norm is what regulates self-evaluation , i.e. action monitoring, in a task-specific way.</a:t>
            </a:r>
          </a:p>
          <a:p>
            <a:r>
              <a:rPr lang="en-US" sz="2800" smtClean="0"/>
              <a:t>Norms can be epistemic, moral, rational, social, (aesthetic?)</a:t>
            </a:r>
          </a:p>
          <a:p>
            <a:r>
              <a:rPr lang="en-US" sz="2800" smtClean="0"/>
              <a:t>Epistemic norms are those that regulate self-evaluation in cognitive actions.</a:t>
            </a:r>
            <a:endParaRPr lang="en-US" sz="2800" dirty="0" smtClean="0"/>
          </a:p>
        </p:txBody>
      </p:sp>
      <p:sp>
        <p:nvSpPr>
          <p:cNvPr id="5" name="Espace réservé du numéro de diapositive 4"/>
          <p:cNvSpPr>
            <a:spLocks noGrp="1"/>
          </p:cNvSpPr>
          <p:nvPr>
            <p:ph type="sldNum" sz="quarter" idx="12"/>
          </p:nvPr>
        </p:nvSpPr>
        <p:spPr/>
        <p:txBody>
          <a:bodyPr/>
          <a:lstStyle/>
          <a:p>
            <a:fld id="{E2751F0B-AFAF-3944-AE6C-E0EB95133723}" type="slidenum">
              <a:rPr lang="fr-FR" smtClean="0"/>
              <a:pPr/>
              <a:t>20</a:t>
            </a:fld>
            <a:endParaRPr lang="fr-FR"/>
          </a:p>
        </p:txBody>
      </p:sp>
    </p:spTree>
    <p:extLst>
      <p:ext uri="{BB962C8B-B14F-4D97-AF65-F5344CB8AC3E}">
        <p14:creationId xmlns:p14="http://schemas.microsoft.com/office/powerpoint/2010/main" xmlns="" val="17137080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ctr"/>
            <a:r>
              <a:rPr lang="fr-FR" smtClean="0"/>
              <a:t>A method for solving question 1</a:t>
            </a:r>
            <a:endParaRPr lang="fr-FR" dirty="0"/>
          </a:p>
        </p:txBody>
      </p:sp>
      <p:sp>
        <p:nvSpPr>
          <p:cNvPr id="5" name="Espace réservé du texte 4"/>
          <p:cNvSpPr>
            <a:spLocks noGrp="1"/>
          </p:cNvSpPr>
          <p:nvPr>
            <p:ph type="body" idx="1"/>
          </p:nvPr>
        </p:nvSpPr>
        <p:spPr/>
        <p:txBody>
          <a:bodyPr>
            <a:noAutofit/>
          </a:bodyPr>
          <a:lstStyle/>
          <a:p>
            <a:pPr algn="ctr"/>
            <a:r>
              <a:rPr lang="fr-FR" sz="3600" dirty="0" err="1" smtClean="0">
                <a:solidFill>
                  <a:srgbClr val="FAC090"/>
                </a:solidFill>
              </a:rPr>
              <a:t>Although</a:t>
            </a:r>
            <a:r>
              <a:rPr lang="fr-FR" sz="3600" dirty="0" smtClean="0">
                <a:solidFill>
                  <a:srgbClr val="FAC090"/>
                </a:solidFill>
              </a:rPr>
              <a:t> a </a:t>
            </a:r>
            <a:r>
              <a:rPr lang="fr-FR" sz="3600" dirty="0">
                <a:solidFill>
                  <a:srgbClr val="FAC090"/>
                </a:solidFill>
              </a:rPr>
              <a:t>simple mental action </a:t>
            </a:r>
            <a:r>
              <a:rPr lang="fr-FR" sz="3600" dirty="0" err="1">
                <a:solidFill>
                  <a:srgbClr val="FAC090"/>
                </a:solidFill>
              </a:rPr>
              <a:t>cannot</a:t>
            </a:r>
            <a:r>
              <a:rPr lang="fr-FR" sz="3600" dirty="0">
                <a:solidFill>
                  <a:srgbClr val="FAC090"/>
                </a:solidFill>
              </a:rPr>
              <a:t> </a:t>
            </a:r>
            <a:r>
              <a:rPr lang="fr-FR" sz="3600" dirty="0" err="1" smtClean="0">
                <a:solidFill>
                  <a:srgbClr val="FAC090"/>
                </a:solidFill>
              </a:rPr>
              <a:t>be</a:t>
            </a:r>
            <a:r>
              <a:rPr lang="fr-FR" sz="3600" dirty="0" smtClean="0">
                <a:solidFill>
                  <a:srgbClr val="FAC090"/>
                </a:solidFill>
              </a:rPr>
              <a:t> </a:t>
            </a:r>
            <a:r>
              <a:rPr lang="fr-FR" sz="3600" dirty="0" err="1" smtClean="0">
                <a:solidFill>
                  <a:srgbClr val="FAC090"/>
                </a:solidFill>
              </a:rPr>
              <a:t>subject</a:t>
            </a:r>
            <a:r>
              <a:rPr lang="fr-FR" sz="3600" dirty="0" smtClean="0">
                <a:solidFill>
                  <a:srgbClr val="FAC090"/>
                </a:solidFill>
              </a:rPr>
              <a:t> </a:t>
            </a:r>
            <a:r>
              <a:rPr lang="fr-FR" sz="3600" b="1" dirty="0" err="1" smtClean="0">
                <a:solidFill>
                  <a:srgbClr val="D9E8F9"/>
                </a:solidFill>
              </a:rPr>
              <a:t>both</a:t>
            </a:r>
            <a:r>
              <a:rPr lang="fr-FR" sz="3600" dirty="0" smtClean="0">
                <a:solidFill>
                  <a:srgbClr val="FAC090"/>
                </a:solidFill>
              </a:rPr>
              <a:t> to </a:t>
            </a:r>
            <a:r>
              <a:rPr lang="fr-FR" sz="3600" dirty="0" err="1">
                <a:solidFill>
                  <a:srgbClr val="FAC090"/>
                </a:solidFill>
              </a:rPr>
              <a:t>epistemic</a:t>
            </a:r>
            <a:r>
              <a:rPr lang="fr-FR" sz="3600" dirty="0">
                <a:solidFill>
                  <a:srgbClr val="FAC090"/>
                </a:solidFill>
              </a:rPr>
              <a:t> and </a:t>
            </a:r>
            <a:r>
              <a:rPr lang="fr-FR" sz="3600" dirty="0" smtClean="0">
                <a:solidFill>
                  <a:srgbClr val="FAC090"/>
                </a:solidFill>
              </a:rPr>
              <a:t>non-</a:t>
            </a:r>
            <a:r>
              <a:rPr lang="fr-FR" sz="3600" dirty="0" err="1" smtClean="0">
                <a:solidFill>
                  <a:srgbClr val="FAC090"/>
                </a:solidFill>
              </a:rPr>
              <a:t>epistemic</a:t>
            </a:r>
            <a:r>
              <a:rPr lang="fr-FR" sz="3600" dirty="0" smtClean="0">
                <a:solidFill>
                  <a:srgbClr val="FAC090"/>
                </a:solidFill>
              </a:rPr>
              <a:t> </a:t>
            </a:r>
            <a:r>
              <a:rPr lang="fr-FR" sz="3600" dirty="0" err="1" smtClean="0">
                <a:solidFill>
                  <a:srgbClr val="FAC090"/>
                </a:solidFill>
              </a:rPr>
              <a:t>norms</a:t>
            </a:r>
            <a:r>
              <a:rPr lang="fr-FR" sz="3600" dirty="0" smtClean="0">
                <a:solidFill>
                  <a:srgbClr val="FAC090"/>
                </a:solidFill>
              </a:rPr>
              <a:t>, a </a:t>
            </a:r>
            <a:r>
              <a:rPr lang="fr-FR" sz="3600" dirty="0" err="1" smtClean="0">
                <a:solidFill>
                  <a:srgbClr val="FAC090"/>
                </a:solidFill>
              </a:rPr>
              <a:t>complex</a:t>
            </a:r>
            <a:r>
              <a:rPr lang="fr-FR" sz="3600" dirty="0" smtClean="0">
                <a:solidFill>
                  <a:srgbClr val="FAC090"/>
                </a:solidFill>
              </a:rPr>
              <a:t> action </a:t>
            </a:r>
            <a:r>
              <a:rPr lang="fr-FR" sz="3600" dirty="0" err="1" smtClean="0">
                <a:solidFill>
                  <a:srgbClr val="FAC090"/>
                </a:solidFill>
              </a:rPr>
              <a:t>can</a:t>
            </a:r>
            <a:endParaRPr lang="fr-FR" sz="3600" dirty="0">
              <a:solidFill>
                <a:srgbClr val="FAC090"/>
              </a:solidFill>
            </a:endParaRPr>
          </a:p>
        </p:txBody>
      </p:sp>
      <p:sp>
        <p:nvSpPr>
          <p:cNvPr id="3" name="Espace réservé du numéro de diapositive 2"/>
          <p:cNvSpPr>
            <a:spLocks noGrp="1"/>
          </p:cNvSpPr>
          <p:nvPr>
            <p:ph type="sldNum" sz="quarter" idx="12"/>
          </p:nvPr>
        </p:nvSpPr>
        <p:spPr/>
        <p:txBody>
          <a:bodyPr/>
          <a:lstStyle/>
          <a:p>
            <a:fld id="{7C7C8CFC-B934-C847-AB34-3771D93E7AF8}" type="slidenum">
              <a:rPr lang="fr-FR" smtClean="0"/>
              <a:pPr/>
              <a:t>21</a:t>
            </a:fld>
            <a:endParaRPr lang="fr-FR"/>
          </a:p>
        </p:txBody>
      </p:sp>
    </p:spTree>
    <p:extLst>
      <p:ext uri="{BB962C8B-B14F-4D97-AF65-F5344CB8AC3E}">
        <p14:creationId xmlns:p14="http://schemas.microsoft.com/office/powerpoint/2010/main" xmlns="" val="32451902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smtClean="0"/>
              <a:t>how do epistemic actions contribute to world-directed action?</a:t>
            </a:r>
            <a:endParaRPr lang="fr-FR" sz="4000" dirty="0"/>
          </a:p>
        </p:txBody>
      </p:sp>
      <p:sp>
        <p:nvSpPr>
          <p:cNvPr id="3" name="Espace réservé du contenu 2"/>
          <p:cNvSpPr>
            <a:spLocks noGrp="1"/>
          </p:cNvSpPr>
          <p:nvPr>
            <p:ph idx="1"/>
          </p:nvPr>
        </p:nvSpPr>
        <p:spPr/>
        <p:txBody>
          <a:bodyPr/>
          <a:lstStyle/>
          <a:p>
            <a:r>
              <a:rPr lang="fr-FR" sz="3600" smtClean="0"/>
              <a:t>An epistemic action is usually embedded in an instrumental (world-directed) action. For example:</a:t>
            </a:r>
          </a:p>
          <a:p>
            <a:r>
              <a:rPr lang="fr-FR" sz="3600" smtClean="0"/>
              <a:t>In order to shop for food, I need to remember the items on the list (which I forgot to bring with me). </a:t>
            </a:r>
          </a:p>
          <a:p>
            <a:endParaRPr lang="fr-FR" sz="3600" dirty="0"/>
          </a:p>
        </p:txBody>
      </p:sp>
      <p:sp>
        <p:nvSpPr>
          <p:cNvPr id="5" name="Espace réservé du numéro de diapositive 4"/>
          <p:cNvSpPr>
            <a:spLocks noGrp="1"/>
          </p:cNvSpPr>
          <p:nvPr>
            <p:ph type="sldNum" sz="quarter" idx="12"/>
          </p:nvPr>
        </p:nvSpPr>
        <p:spPr/>
        <p:txBody>
          <a:bodyPr/>
          <a:lstStyle/>
          <a:p>
            <a:fld id="{E2751F0B-AFAF-3944-AE6C-E0EB95133723}" type="slidenum">
              <a:rPr lang="fr-FR" smtClean="0"/>
              <a:pPr/>
              <a:t>22</a:t>
            </a:fld>
            <a:endParaRPr lang="fr-FR"/>
          </a:p>
        </p:txBody>
      </p:sp>
    </p:spTree>
    <p:extLst>
      <p:ext uri="{BB962C8B-B14F-4D97-AF65-F5344CB8AC3E}">
        <p14:creationId xmlns:p14="http://schemas.microsoft.com/office/powerpoint/2010/main" xmlns="" val="41968850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pPr algn="ctr"/>
            <a:r>
              <a:rPr lang="fr-FR" smtClean="0"/>
              <a:t>A method for solving question 2</a:t>
            </a:r>
            <a:endParaRPr lang="fr-FR" dirty="0"/>
          </a:p>
        </p:txBody>
      </p:sp>
      <p:sp>
        <p:nvSpPr>
          <p:cNvPr id="7" name="Espace réservé du texte 6"/>
          <p:cNvSpPr>
            <a:spLocks noGrp="1"/>
          </p:cNvSpPr>
          <p:nvPr>
            <p:ph type="body" idx="1"/>
          </p:nvPr>
        </p:nvSpPr>
        <p:spPr/>
        <p:txBody>
          <a:bodyPr/>
          <a:lstStyle/>
          <a:p>
            <a:r>
              <a:rPr lang="fr-FR" sz="3200" dirty="0" smtClean="0"/>
              <a:t>The </a:t>
            </a:r>
            <a:r>
              <a:rPr lang="fr-FR" sz="3200" dirty="0" err="1" smtClean="0"/>
              <a:t>epistemic</a:t>
            </a:r>
            <a:r>
              <a:rPr lang="fr-FR" sz="3200" dirty="0" smtClean="0"/>
              <a:t> </a:t>
            </a:r>
            <a:r>
              <a:rPr lang="fr-FR" sz="3200" dirty="0" err="1" smtClean="0"/>
              <a:t>norm</a:t>
            </a:r>
            <a:r>
              <a:rPr lang="fr-FR" sz="3200" dirty="0" smtClean="0"/>
              <a:t> </a:t>
            </a:r>
            <a:r>
              <a:rPr lang="fr-FR" sz="3200" dirty="0" err="1" smtClean="0"/>
              <a:t>guiding</a:t>
            </a:r>
            <a:r>
              <a:rPr lang="fr-FR" sz="3200" dirty="0" smtClean="0"/>
              <a:t> a mental action </a:t>
            </a:r>
            <a:r>
              <a:rPr lang="fr-FR" sz="3200" dirty="0" err="1" smtClean="0"/>
              <a:t>is</a:t>
            </a:r>
            <a:r>
              <a:rPr lang="fr-FR" sz="3200" dirty="0" smtClean="0"/>
              <a:t> </a:t>
            </a:r>
            <a:r>
              <a:rPr lang="fr-FR" sz="3200" b="1" dirty="0" err="1" smtClean="0">
                <a:solidFill>
                  <a:srgbClr val="FFC000"/>
                </a:solidFill>
              </a:rPr>
              <a:t>selected</a:t>
            </a:r>
            <a:r>
              <a:rPr lang="fr-FR" sz="3200" dirty="0" smtClean="0"/>
              <a:t> on the basis of the </a:t>
            </a:r>
            <a:r>
              <a:rPr lang="fr-FR" sz="3200" dirty="0" err="1" smtClean="0"/>
              <a:t>ultimate</a:t>
            </a:r>
            <a:r>
              <a:rPr lang="fr-FR" sz="3200" dirty="0" smtClean="0"/>
              <a:t> goal of the world-</a:t>
            </a:r>
            <a:r>
              <a:rPr lang="fr-FR" sz="3200" dirty="0" err="1" smtClean="0"/>
              <a:t>directed</a:t>
            </a:r>
            <a:r>
              <a:rPr lang="fr-FR" sz="3200" dirty="0" smtClean="0"/>
              <a:t> action</a:t>
            </a:r>
            <a:endParaRPr lang="fr-FR" sz="3200" dirty="0"/>
          </a:p>
        </p:txBody>
      </p:sp>
      <p:sp>
        <p:nvSpPr>
          <p:cNvPr id="5" name="Espace réservé du numéro de diapositive 4"/>
          <p:cNvSpPr>
            <a:spLocks noGrp="1"/>
          </p:cNvSpPr>
          <p:nvPr>
            <p:ph type="sldNum" sz="quarter" idx="12"/>
          </p:nvPr>
        </p:nvSpPr>
        <p:spPr/>
        <p:txBody>
          <a:bodyPr/>
          <a:lstStyle/>
          <a:p>
            <a:fld id="{E2751F0B-AFAF-3944-AE6C-E0EB95133723}" type="slidenum">
              <a:rPr lang="fr-FR" smtClean="0"/>
              <a:pPr/>
              <a:t>23</a:t>
            </a:fld>
            <a:endParaRPr lang="fr-FR"/>
          </a:p>
        </p:txBody>
      </p:sp>
    </p:spTree>
    <p:extLst>
      <p:ext uri="{BB962C8B-B14F-4D97-AF65-F5344CB8AC3E}">
        <p14:creationId xmlns:p14="http://schemas.microsoft.com/office/powerpoint/2010/main" xmlns="" val="30276224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pPr algn="ctr"/>
            <a:r>
              <a:rPr lang="fr-FR" sz="3600" smtClean="0"/>
              <a:t>Epistemic norm selection does not jeopardize the autonomy of the epistemic</a:t>
            </a:r>
            <a:endParaRPr lang="fr-FR" sz="3600"/>
          </a:p>
        </p:txBody>
      </p:sp>
      <p:sp>
        <p:nvSpPr>
          <p:cNvPr id="6" name="Espace réservé du contenu 5"/>
          <p:cNvSpPr>
            <a:spLocks noGrp="1"/>
          </p:cNvSpPr>
          <p:nvPr>
            <p:ph idx="1"/>
          </p:nvPr>
        </p:nvSpPr>
        <p:spPr/>
        <p:txBody>
          <a:bodyPr/>
          <a:lstStyle/>
          <a:p>
            <a:r>
              <a:rPr lang="fr-FR" smtClean="0"/>
              <a:t>Once a given norm is selected, the process of acceptance building proceeds independently from utility.</a:t>
            </a:r>
          </a:p>
          <a:p>
            <a:pPr marL="0" indent="0">
              <a:buNone/>
            </a:pPr>
            <a:endParaRPr lang="fr-FR" smtClean="0"/>
          </a:p>
          <a:p>
            <a:r>
              <a:rPr lang="fr-FR" smtClean="0"/>
              <a:t>The output of a process of acceptance can be seen either as</a:t>
            </a:r>
          </a:p>
          <a:p>
            <a:pPr lvl="1"/>
            <a:r>
              <a:rPr lang="fr-FR" smtClean="0"/>
              <a:t>Accepting/rejecting P under norm N</a:t>
            </a:r>
            <a:r>
              <a:rPr lang="fr-FR" baseline="-25000" smtClean="0"/>
              <a:t>n</a:t>
            </a:r>
            <a:endParaRPr lang="fr-FR" smtClean="0"/>
          </a:p>
          <a:p>
            <a:pPr lvl="1"/>
            <a:r>
              <a:rPr lang="fr-FR" smtClean="0"/>
              <a:t>Accepting P under norm N</a:t>
            </a:r>
            <a:r>
              <a:rPr lang="fr-FR" baseline="-25000" smtClean="0"/>
              <a:t>n </a:t>
            </a:r>
            <a:r>
              <a:rPr lang="fr-FR" smtClean="0"/>
              <a:t>with degree D</a:t>
            </a:r>
            <a:endParaRPr lang="fr-FR"/>
          </a:p>
        </p:txBody>
      </p:sp>
      <p:sp>
        <p:nvSpPr>
          <p:cNvPr id="4" name="Espace réservé du numéro de diapositive 3"/>
          <p:cNvSpPr>
            <a:spLocks noGrp="1"/>
          </p:cNvSpPr>
          <p:nvPr>
            <p:ph type="sldNum" sz="quarter" idx="12"/>
          </p:nvPr>
        </p:nvSpPr>
        <p:spPr/>
        <p:txBody>
          <a:bodyPr/>
          <a:lstStyle/>
          <a:p>
            <a:fld id="{7C7C8CFC-B934-C847-AB34-3771D93E7AF8}" type="slidenum">
              <a:rPr lang="fr-FR" smtClean="0"/>
              <a:pPr/>
              <a:t>24</a:t>
            </a:fld>
            <a:endParaRPr lang="fr-FR"/>
          </a:p>
        </p:txBody>
      </p:sp>
    </p:spTree>
    <p:extLst>
      <p:ext uri="{BB962C8B-B14F-4D97-AF65-F5344CB8AC3E}">
        <p14:creationId xmlns:p14="http://schemas.microsoft.com/office/powerpoint/2010/main" xmlns="" val="35405828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r>
              <a:rPr lang="fr-FR" smtClean="0"/>
              <a:t>Example:</a:t>
            </a:r>
            <a:endParaRPr lang="fr-FR" dirty="0"/>
          </a:p>
        </p:txBody>
      </p:sp>
      <p:sp>
        <p:nvSpPr>
          <p:cNvPr id="7" name="Espace réservé du contenu 6"/>
          <p:cNvSpPr>
            <a:spLocks noGrp="1"/>
          </p:cNvSpPr>
          <p:nvPr>
            <p:ph idx="1"/>
          </p:nvPr>
        </p:nvSpPr>
        <p:spPr>
          <a:xfrm>
            <a:off x="539552" y="1916832"/>
            <a:ext cx="8229600" cy="4389437"/>
          </a:xfrm>
        </p:spPr>
        <p:txBody>
          <a:bodyPr/>
          <a:lstStyle/>
          <a:p>
            <a:pPr marL="0" indent="-366713"/>
            <a:endParaRPr lang="fr-FR" sz="3200" smtClean="0"/>
          </a:p>
          <a:p>
            <a:pPr marL="0" indent="-366713"/>
            <a:endParaRPr lang="fr-FR" sz="3200"/>
          </a:p>
          <a:p>
            <a:pPr marL="0" indent="-366713"/>
            <a:r>
              <a:rPr lang="fr-FR" sz="3200" smtClean="0"/>
              <a:t>The </a:t>
            </a:r>
            <a:r>
              <a:rPr lang="fr-FR" sz="3200" dirty="0" err="1"/>
              <a:t>particular</a:t>
            </a:r>
            <a:r>
              <a:rPr lang="fr-FR" sz="3200" dirty="0"/>
              <a:t> </a:t>
            </a:r>
            <a:r>
              <a:rPr lang="fr-FR" sz="3200" dirty="0" err="1"/>
              <a:t>strategy</a:t>
            </a:r>
            <a:r>
              <a:rPr lang="fr-FR" sz="3200" dirty="0"/>
              <a:t> of </a:t>
            </a:r>
            <a:r>
              <a:rPr lang="fr-FR" sz="3200" err="1"/>
              <a:t>remembering</a:t>
            </a:r>
            <a:r>
              <a:rPr lang="fr-FR" sz="3200"/>
              <a:t> </a:t>
            </a:r>
            <a:r>
              <a:rPr lang="fr-FR" sz="3200" smtClean="0"/>
              <a:t>comprehensively (or, rather, accurately) is </a:t>
            </a:r>
            <a:r>
              <a:rPr lang="fr-FR" sz="3200" dirty="0" err="1"/>
              <a:t>selected</a:t>
            </a:r>
            <a:r>
              <a:rPr lang="fr-FR" sz="3200" dirty="0"/>
              <a:t> </a:t>
            </a:r>
            <a:r>
              <a:rPr lang="fr-FR" sz="3200" dirty="0">
                <a:solidFill>
                  <a:srgbClr val="F6C16A"/>
                </a:solidFill>
              </a:rPr>
              <a:t>for instrumental </a:t>
            </a:r>
            <a:r>
              <a:rPr lang="fr-FR" sz="3200" dirty="0" err="1">
                <a:solidFill>
                  <a:srgbClr val="F6C16A"/>
                </a:solidFill>
              </a:rPr>
              <a:t>reasons</a:t>
            </a:r>
            <a:r>
              <a:rPr lang="fr-FR" sz="3200" dirty="0" smtClean="0">
                <a:solidFill>
                  <a:srgbClr val="F6C16A"/>
                </a:solidFill>
              </a:rPr>
              <a:t>.</a:t>
            </a:r>
          </a:p>
          <a:p>
            <a:pPr marL="0" lvl="1" indent="0">
              <a:buClr>
                <a:srgbClr val="969696"/>
              </a:buClr>
              <a:buSzPct val="95000"/>
              <a:buNone/>
            </a:pPr>
            <a:endParaRPr lang="fr-FR" sz="3200" dirty="0">
              <a:solidFill>
                <a:srgbClr val="F6C16A"/>
              </a:solidFill>
            </a:endParaRPr>
          </a:p>
          <a:p>
            <a:pPr marL="0" lvl="1" indent="0">
              <a:buClr>
                <a:srgbClr val="969696"/>
              </a:buClr>
              <a:buSzPct val="95000"/>
              <a:buNone/>
            </a:pPr>
            <a:r>
              <a:rPr lang="fr-FR" sz="3200" dirty="0" smtClean="0"/>
              <a:t> </a:t>
            </a:r>
            <a:endParaRPr lang="fr-FR" dirty="0"/>
          </a:p>
        </p:txBody>
      </p:sp>
      <p:sp>
        <p:nvSpPr>
          <p:cNvPr id="5" name="Espace réservé du numéro de diapositive 4"/>
          <p:cNvSpPr>
            <a:spLocks noGrp="1"/>
          </p:cNvSpPr>
          <p:nvPr>
            <p:ph type="sldNum" sz="quarter" idx="12"/>
          </p:nvPr>
        </p:nvSpPr>
        <p:spPr/>
        <p:txBody>
          <a:bodyPr/>
          <a:lstStyle/>
          <a:p>
            <a:fld id="{7C7C8CFC-B934-C847-AB34-3771D93E7AF8}" type="slidenum">
              <a:rPr lang="fr-FR" smtClean="0"/>
              <a:pPr/>
              <a:t>25</a:t>
            </a:fld>
            <a:endParaRPr lang="fr-FR"/>
          </a:p>
        </p:txBody>
      </p:sp>
    </p:spTree>
    <p:extLst>
      <p:ext uri="{BB962C8B-B14F-4D97-AF65-F5344CB8AC3E}">
        <p14:creationId xmlns:p14="http://schemas.microsoft.com/office/powerpoint/2010/main" xmlns="" val="9093088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endParaRPr lang="fr-FR" dirty="0"/>
          </a:p>
        </p:txBody>
      </p:sp>
      <p:sp>
        <p:nvSpPr>
          <p:cNvPr id="6" name="Espace réservé du contenu 5"/>
          <p:cNvSpPr>
            <a:spLocks noGrp="1"/>
          </p:cNvSpPr>
          <p:nvPr>
            <p:ph idx="1"/>
          </p:nvPr>
        </p:nvSpPr>
        <p:spPr>
          <a:ln w="57150" cmpd="sng">
            <a:solidFill>
              <a:srgbClr val="FF8F8F"/>
            </a:solidFill>
          </a:ln>
        </p:spPr>
        <p:txBody>
          <a:bodyPr/>
          <a:lstStyle/>
          <a:p>
            <a:pPr marL="0" lvl="0" indent="0" algn="ctr">
              <a:buNone/>
            </a:pPr>
            <a:r>
              <a:rPr lang="fr-FR" sz="2800" dirty="0" err="1" smtClean="0">
                <a:solidFill>
                  <a:srgbClr val="FF8F8F"/>
                </a:solidFill>
                <a:effectLst/>
              </a:rPr>
              <a:t>Epistemic</a:t>
            </a:r>
            <a:r>
              <a:rPr lang="fr-FR" sz="2800" dirty="0" smtClean="0">
                <a:solidFill>
                  <a:srgbClr val="FF8F8F"/>
                </a:solidFill>
                <a:effectLst/>
              </a:rPr>
              <a:t> action:</a:t>
            </a:r>
          </a:p>
          <a:p>
            <a:pPr marL="0" lvl="0" indent="0" algn="ctr">
              <a:buNone/>
            </a:pPr>
            <a:r>
              <a:rPr lang="fr-FR" sz="2800" dirty="0" err="1" smtClean="0">
                <a:solidFill>
                  <a:srgbClr val="FF8F8F"/>
                </a:solidFill>
                <a:effectLst/>
              </a:rPr>
              <a:t>Epistemic</a:t>
            </a:r>
            <a:r>
              <a:rPr lang="fr-FR" sz="2800" dirty="0" smtClean="0">
                <a:solidFill>
                  <a:srgbClr val="FF8F8F"/>
                </a:solidFill>
                <a:effectLst/>
              </a:rPr>
              <a:t> </a:t>
            </a:r>
            <a:r>
              <a:rPr lang="fr-FR" sz="2800" dirty="0" err="1" smtClean="0">
                <a:solidFill>
                  <a:srgbClr val="FF8F8F"/>
                </a:solidFill>
                <a:effectLst/>
              </a:rPr>
              <a:t>norm</a:t>
            </a:r>
            <a:r>
              <a:rPr lang="fr-FR" sz="2800" dirty="0" smtClean="0">
                <a:solidFill>
                  <a:srgbClr val="FF8F8F"/>
                </a:solidFill>
                <a:effectLst/>
              </a:rPr>
              <a:t>(s)</a:t>
            </a:r>
          </a:p>
          <a:p>
            <a:pPr marL="0" lvl="0" indent="0" algn="ctr">
              <a:buNone/>
            </a:pPr>
            <a:endParaRPr lang="fr-FR" sz="2400" dirty="0">
              <a:solidFill>
                <a:srgbClr val="FF8F8F"/>
              </a:solidFill>
            </a:endParaRPr>
          </a:p>
        </p:txBody>
      </p:sp>
      <p:cxnSp>
        <p:nvCxnSpPr>
          <p:cNvPr id="8" name="Connecteur droit avec flèche 7"/>
          <p:cNvCxnSpPr/>
          <p:nvPr/>
        </p:nvCxnSpPr>
        <p:spPr>
          <a:xfrm>
            <a:off x="1166285" y="4159505"/>
            <a:ext cx="6855165" cy="0"/>
          </a:xfrm>
          <a:prstGeom prst="straightConnector1">
            <a:avLst/>
          </a:prstGeom>
          <a:ln w="57150" cmpd="sng">
            <a:tailEnd type="arrow"/>
          </a:ln>
        </p:spPr>
        <p:style>
          <a:lnRef idx="2">
            <a:schemeClr val="accent1"/>
          </a:lnRef>
          <a:fillRef idx="0">
            <a:schemeClr val="accent1"/>
          </a:fillRef>
          <a:effectRef idx="1">
            <a:schemeClr val="accent1"/>
          </a:effectRef>
          <a:fontRef idx="minor">
            <a:schemeClr val="tx1"/>
          </a:fontRef>
        </p:style>
      </p:cxnSp>
      <p:cxnSp>
        <p:nvCxnSpPr>
          <p:cNvPr id="10" name="Connecteur droit avec flèche 9"/>
          <p:cNvCxnSpPr/>
          <p:nvPr/>
        </p:nvCxnSpPr>
        <p:spPr>
          <a:xfrm>
            <a:off x="3356310" y="4081758"/>
            <a:ext cx="2462157" cy="12958"/>
          </a:xfrm>
          <a:prstGeom prst="straightConnector1">
            <a:avLst/>
          </a:prstGeom>
          <a:ln w="57150" cmpd="sng">
            <a:solidFill>
              <a:srgbClr val="FF8F8F"/>
            </a:solidFill>
            <a:tailEnd type="arrow"/>
          </a:ln>
        </p:spPr>
        <p:style>
          <a:lnRef idx="2">
            <a:schemeClr val="accent1"/>
          </a:lnRef>
          <a:fillRef idx="0">
            <a:schemeClr val="accent1"/>
          </a:fillRef>
          <a:effectRef idx="1">
            <a:schemeClr val="accent1"/>
          </a:effectRef>
          <a:fontRef idx="minor">
            <a:schemeClr val="tx1"/>
          </a:fontRef>
        </p:style>
      </p:cxnSp>
      <p:sp>
        <p:nvSpPr>
          <p:cNvPr id="11" name="ZoneTexte 10"/>
          <p:cNvSpPr txBox="1"/>
          <p:nvPr/>
        </p:nvSpPr>
        <p:spPr>
          <a:xfrm>
            <a:off x="1835696" y="4630731"/>
            <a:ext cx="5984893" cy="523220"/>
          </a:xfrm>
          <a:prstGeom prst="rect">
            <a:avLst/>
          </a:prstGeom>
          <a:noFill/>
        </p:spPr>
        <p:txBody>
          <a:bodyPr wrap="square" rtlCol="0">
            <a:spAutoFit/>
          </a:bodyPr>
          <a:lstStyle/>
          <a:p>
            <a:r>
              <a:rPr lang="fr-FR" sz="2800" dirty="0" smtClean="0">
                <a:solidFill>
                  <a:schemeClr val="accent1">
                    <a:lumMod val="60000"/>
                    <a:lumOff val="40000"/>
                  </a:schemeClr>
                </a:solidFill>
              </a:rPr>
              <a:t>Instrumental action: </a:t>
            </a:r>
            <a:r>
              <a:rPr lang="fr-FR" sz="2800" dirty="0" err="1" smtClean="0">
                <a:solidFill>
                  <a:schemeClr val="accent1">
                    <a:lumMod val="60000"/>
                    <a:lumOff val="40000"/>
                  </a:schemeClr>
                </a:solidFill>
              </a:rPr>
              <a:t>norm</a:t>
            </a:r>
            <a:r>
              <a:rPr lang="fr-FR" sz="2800" dirty="0" smtClean="0">
                <a:solidFill>
                  <a:schemeClr val="accent1">
                    <a:lumMod val="60000"/>
                    <a:lumOff val="40000"/>
                  </a:schemeClr>
                </a:solidFill>
              </a:rPr>
              <a:t> of utility</a:t>
            </a:r>
            <a:endParaRPr lang="fr-FR" sz="2800" dirty="0">
              <a:solidFill>
                <a:schemeClr val="accent1">
                  <a:lumMod val="60000"/>
                  <a:lumOff val="40000"/>
                </a:schemeClr>
              </a:solidFill>
            </a:endParaRPr>
          </a:p>
        </p:txBody>
      </p:sp>
      <p:sp>
        <p:nvSpPr>
          <p:cNvPr id="14" name="Demi-tour 13"/>
          <p:cNvSpPr/>
          <p:nvPr/>
        </p:nvSpPr>
        <p:spPr>
          <a:xfrm>
            <a:off x="3356311" y="3524566"/>
            <a:ext cx="298050" cy="557192"/>
          </a:xfrm>
          <a:prstGeom prst="uturnArrow">
            <a:avLst/>
          </a:prstGeom>
          <a:solidFill>
            <a:srgbClr val="F8879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
        <p:nvSpPr>
          <p:cNvPr id="15" name="Demi-tour 14"/>
          <p:cNvSpPr/>
          <p:nvPr/>
        </p:nvSpPr>
        <p:spPr>
          <a:xfrm flipH="1">
            <a:off x="5189969" y="3540841"/>
            <a:ext cx="343406" cy="605707"/>
          </a:xfrm>
          <a:prstGeom prst="uturnArrow">
            <a:avLst/>
          </a:prstGeom>
          <a:solidFill>
            <a:srgbClr val="F8879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
        <p:nvSpPr>
          <p:cNvPr id="16" name="Demi-tour 15"/>
          <p:cNvSpPr/>
          <p:nvPr/>
        </p:nvSpPr>
        <p:spPr>
          <a:xfrm flipH="1">
            <a:off x="7516059" y="3463315"/>
            <a:ext cx="304529" cy="605707"/>
          </a:xfrm>
          <a:prstGeom prst="uturnArrow">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
        <p:nvSpPr>
          <p:cNvPr id="17" name="Demi-tour 16"/>
          <p:cNvSpPr/>
          <p:nvPr/>
        </p:nvSpPr>
        <p:spPr>
          <a:xfrm>
            <a:off x="1166285" y="3445982"/>
            <a:ext cx="309997" cy="605707"/>
          </a:xfrm>
          <a:prstGeom prst="uturnArrow">
            <a:avLst>
              <a:gd name="adj1" fmla="val 25000"/>
              <a:gd name="adj2" fmla="val 25000"/>
              <a:gd name="adj3" fmla="val 75000"/>
              <a:gd name="adj4" fmla="val 25000"/>
              <a:gd name="adj5" fmla="val 75000"/>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
        <p:nvSpPr>
          <p:cNvPr id="3" name="Espace réservé du numéro de diapositive 2"/>
          <p:cNvSpPr>
            <a:spLocks noGrp="1"/>
          </p:cNvSpPr>
          <p:nvPr>
            <p:ph type="sldNum" sz="quarter" idx="12"/>
          </p:nvPr>
        </p:nvSpPr>
        <p:spPr/>
        <p:txBody>
          <a:bodyPr/>
          <a:lstStyle/>
          <a:p>
            <a:fld id="{E2751F0B-AFAF-3944-AE6C-E0EB95133723}" type="slidenum">
              <a:rPr lang="fr-FR" smtClean="0"/>
              <a:pPr/>
              <a:t>26</a:t>
            </a:fld>
            <a:endParaRPr lang="fr-FR"/>
          </a:p>
        </p:txBody>
      </p:sp>
    </p:spTree>
    <p:extLst>
      <p:ext uri="{BB962C8B-B14F-4D97-AF65-F5344CB8AC3E}">
        <p14:creationId xmlns:p14="http://schemas.microsoft.com/office/powerpoint/2010/main" xmlns="" val="11293142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pPr algn="ctr"/>
            <a:endParaRPr lang="fr-FR" dirty="0"/>
          </a:p>
        </p:txBody>
      </p:sp>
      <p:sp>
        <p:nvSpPr>
          <p:cNvPr id="7" name="Espace réservé du texte 6"/>
          <p:cNvSpPr>
            <a:spLocks noGrp="1"/>
          </p:cNvSpPr>
          <p:nvPr>
            <p:ph type="body" idx="1"/>
          </p:nvPr>
        </p:nvSpPr>
        <p:spPr/>
        <p:txBody>
          <a:bodyPr/>
          <a:lstStyle/>
          <a:p>
            <a:pPr algn="ctr"/>
            <a:r>
              <a:rPr lang="fr-FR" sz="3200" dirty="0" smtClean="0"/>
              <a:t>A </a:t>
            </a:r>
            <a:r>
              <a:rPr lang="fr-FR" sz="3200" dirty="0" err="1" smtClean="0"/>
              <a:t>wide</a:t>
            </a:r>
            <a:r>
              <a:rPr lang="fr-FR" sz="3200" dirty="0" smtClean="0"/>
              <a:t> </a:t>
            </a:r>
            <a:r>
              <a:rPr lang="fr-FR" sz="3200" dirty="0" err="1" smtClean="0"/>
              <a:t>variety</a:t>
            </a:r>
            <a:r>
              <a:rPr lang="fr-FR" sz="3200" dirty="0" smtClean="0"/>
              <a:t> of </a:t>
            </a:r>
            <a:r>
              <a:rPr lang="fr-FR" sz="3200" dirty="0" err="1" smtClean="0"/>
              <a:t>epistemic</a:t>
            </a:r>
            <a:r>
              <a:rPr lang="fr-FR" sz="3200" dirty="0" smtClean="0"/>
              <a:t> </a:t>
            </a:r>
            <a:r>
              <a:rPr lang="fr-FR" sz="3200" dirty="0" err="1" smtClean="0"/>
              <a:t>norms</a:t>
            </a:r>
            <a:r>
              <a:rPr lang="fr-FR" sz="3200" dirty="0" smtClean="0"/>
              <a:t> are </a:t>
            </a:r>
            <a:r>
              <a:rPr lang="fr-FR" sz="3200" dirty="0" err="1" smtClean="0"/>
              <a:t>available</a:t>
            </a:r>
            <a:r>
              <a:rPr lang="fr-FR" sz="3200" dirty="0" smtClean="0"/>
              <a:t> to control </a:t>
            </a:r>
            <a:r>
              <a:rPr lang="fr-FR" sz="3200" smtClean="0"/>
              <a:t>cognitive activity as needed</a:t>
            </a:r>
            <a:endParaRPr lang="fr-FR" sz="3200" dirty="0"/>
          </a:p>
        </p:txBody>
      </p:sp>
      <p:sp>
        <p:nvSpPr>
          <p:cNvPr id="5" name="Espace réservé du numéro de diapositive 4"/>
          <p:cNvSpPr>
            <a:spLocks noGrp="1"/>
          </p:cNvSpPr>
          <p:nvPr>
            <p:ph type="sldNum" sz="quarter" idx="12"/>
          </p:nvPr>
        </p:nvSpPr>
        <p:spPr/>
        <p:txBody>
          <a:bodyPr/>
          <a:lstStyle/>
          <a:p>
            <a:fld id="{E2751F0B-AFAF-3944-AE6C-E0EB95133723}" type="slidenum">
              <a:rPr lang="fr-FR" smtClean="0"/>
              <a:pPr/>
              <a:t>27</a:t>
            </a:fld>
            <a:endParaRPr lang="fr-FR"/>
          </a:p>
        </p:txBody>
      </p:sp>
    </p:spTree>
    <p:extLst>
      <p:ext uri="{BB962C8B-B14F-4D97-AF65-F5344CB8AC3E}">
        <p14:creationId xmlns:p14="http://schemas.microsoft.com/office/powerpoint/2010/main" xmlns="" val="6187935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r>
              <a:rPr lang="fr-FR" dirty="0" err="1" smtClean="0"/>
              <a:t>Norms</a:t>
            </a:r>
            <a:r>
              <a:rPr lang="fr-FR" dirty="0" smtClean="0"/>
              <a:t> for </a:t>
            </a:r>
            <a:r>
              <a:rPr lang="fr-FR" dirty="0" err="1" smtClean="0"/>
              <a:t>acceptance</a:t>
            </a:r>
            <a:r>
              <a:rPr lang="fr-FR" dirty="0" smtClean="0"/>
              <a:t>:</a:t>
            </a:r>
            <a:endParaRPr lang="fr-FR" dirty="0"/>
          </a:p>
        </p:txBody>
      </p:sp>
      <p:sp>
        <p:nvSpPr>
          <p:cNvPr id="7" name="Espace réservé du contenu 6"/>
          <p:cNvSpPr>
            <a:spLocks noGrp="1"/>
          </p:cNvSpPr>
          <p:nvPr>
            <p:ph idx="1"/>
          </p:nvPr>
        </p:nvSpPr>
        <p:spPr/>
        <p:txBody>
          <a:bodyPr/>
          <a:lstStyle/>
          <a:p>
            <a:r>
              <a:rPr lang="fr-FR" dirty="0" err="1" smtClean="0"/>
              <a:t>Accuracy</a:t>
            </a:r>
            <a:r>
              <a:rPr lang="fr-FR" dirty="0" smtClean="0"/>
              <a:t> (</a:t>
            </a:r>
            <a:r>
              <a:rPr lang="fr-FR" dirty="0" err="1" smtClean="0"/>
              <a:t>memory</a:t>
            </a:r>
            <a:r>
              <a:rPr lang="fr-FR" dirty="0" smtClean="0"/>
              <a:t>, </a:t>
            </a:r>
            <a:r>
              <a:rPr lang="fr-FR" dirty="0" err="1" smtClean="0"/>
              <a:t>reasoning</a:t>
            </a:r>
            <a:r>
              <a:rPr lang="fr-FR" dirty="0" smtClean="0"/>
              <a:t>)</a:t>
            </a:r>
          </a:p>
          <a:p>
            <a:r>
              <a:rPr lang="fr-FR" dirty="0" err="1" smtClean="0"/>
              <a:t>Comprehensiveness</a:t>
            </a:r>
            <a:r>
              <a:rPr lang="fr-FR" dirty="0" smtClean="0"/>
              <a:t> or </a:t>
            </a:r>
            <a:r>
              <a:rPr lang="fr-FR" dirty="0" err="1" smtClean="0"/>
              <a:t>exhaustiveness</a:t>
            </a:r>
            <a:r>
              <a:rPr lang="fr-FR" dirty="0" smtClean="0"/>
              <a:t> (</a:t>
            </a:r>
            <a:r>
              <a:rPr lang="fr-FR" dirty="0" err="1" smtClean="0"/>
              <a:t>memory</a:t>
            </a:r>
            <a:r>
              <a:rPr lang="fr-FR" dirty="0" smtClean="0"/>
              <a:t>, </a:t>
            </a:r>
            <a:r>
              <a:rPr lang="fr-FR" dirty="0" err="1" smtClean="0"/>
              <a:t>reasoning</a:t>
            </a:r>
            <a:r>
              <a:rPr lang="fr-FR" dirty="0" smtClean="0"/>
              <a:t>)</a:t>
            </a:r>
            <a:endParaRPr lang="fr-FR" dirty="0"/>
          </a:p>
          <a:p>
            <a:r>
              <a:rPr lang="fr-FR" dirty="0" err="1" smtClean="0"/>
              <a:t>Coherence</a:t>
            </a:r>
            <a:r>
              <a:rPr lang="fr-FR" dirty="0" smtClean="0"/>
              <a:t> (fiction, </a:t>
            </a:r>
            <a:r>
              <a:rPr lang="fr-FR" dirty="0" err="1" smtClean="0"/>
              <a:t>demonstrative</a:t>
            </a:r>
            <a:r>
              <a:rPr lang="fr-FR" dirty="0" smtClean="0"/>
              <a:t> </a:t>
            </a:r>
            <a:r>
              <a:rPr lang="fr-FR" dirty="0" err="1" smtClean="0"/>
              <a:t>reasoning</a:t>
            </a:r>
            <a:r>
              <a:rPr lang="fr-FR" dirty="0" smtClean="0"/>
              <a:t>)</a:t>
            </a:r>
          </a:p>
          <a:p>
            <a:r>
              <a:rPr lang="fr-FR" dirty="0" smtClean="0"/>
              <a:t>Consensus (</a:t>
            </a:r>
            <a:r>
              <a:rPr lang="fr-FR" dirty="0" err="1" smtClean="0"/>
              <a:t>negociation</a:t>
            </a:r>
            <a:r>
              <a:rPr lang="fr-FR" dirty="0" smtClean="0"/>
              <a:t>)</a:t>
            </a:r>
          </a:p>
          <a:p>
            <a:r>
              <a:rPr lang="fr-FR" dirty="0" smtClean="0"/>
              <a:t>Relevance (</a:t>
            </a:r>
            <a:r>
              <a:rPr lang="fr-FR" smtClean="0"/>
              <a:t>conversation)</a:t>
            </a:r>
            <a:endParaRPr lang="fr-FR" dirty="0" smtClean="0"/>
          </a:p>
          <a:p>
            <a:r>
              <a:rPr lang="fr-FR" dirty="0" err="1" smtClean="0"/>
              <a:t>Intelligibility</a:t>
            </a:r>
            <a:r>
              <a:rPr lang="fr-FR" dirty="0" smtClean="0"/>
              <a:t> or </a:t>
            </a:r>
            <a:r>
              <a:rPr lang="fr-FR" dirty="0" err="1" smtClean="0"/>
              <a:t>fluency</a:t>
            </a:r>
            <a:r>
              <a:rPr lang="fr-FR" dirty="0" smtClean="0"/>
              <a:t> (</a:t>
            </a:r>
            <a:r>
              <a:rPr lang="fr-FR" dirty="0" err="1" smtClean="0"/>
              <a:t>perceptual</a:t>
            </a:r>
            <a:r>
              <a:rPr lang="fr-FR" dirty="0" smtClean="0"/>
              <a:t> </a:t>
            </a:r>
            <a:r>
              <a:rPr lang="fr-FR" dirty="0" err="1" smtClean="0"/>
              <a:t>judgment</a:t>
            </a:r>
            <a:r>
              <a:rPr lang="fr-FR" dirty="0" smtClean="0"/>
              <a:t>, </a:t>
            </a:r>
            <a:r>
              <a:rPr lang="fr-FR" dirty="0" err="1" smtClean="0"/>
              <a:t>epistemic</a:t>
            </a:r>
            <a:r>
              <a:rPr lang="fr-FR" dirty="0" smtClean="0"/>
              <a:t> </a:t>
            </a:r>
            <a:r>
              <a:rPr lang="fr-FR" smtClean="0"/>
              <a:t>vigilance)</a:t>
            </a:r>
          </a:p>
          <a:p>
            <a:r>
              <a:rPr lang="fr-FR" smtClean="0"/>
              <a:t>Plausibility</a:t>
            </a:r>
          </a:p>
          <a:p>
            <a:r>
              <a:rPr lang="fr-FR"/>
              <a:t> </a:t>
            </a:r>
            <a:r>
              <a:rPr lang="fr-FR" smtClean="0"/>
              <a:t>… ?</a:t>
            </a:r>
          </a:p>
          <a:p>
            <a:endParaRPr lang="fr-FR" dirty="0"/>
          </a:p>
        </p:txBody>
      </p:sp>
      <p:sp>
        <p:nvSpPr>
          <p:cNvPr id="5" name="Espace réservé du numéro de diapositive 4"/>
          <p:cNvSpPr>
            <a:spLocks noGrp="1"/>
          </p:cNvSpPr>
          <p:nvPr>
            <p:ph type="sldNum" sz="quarter" idx="12"/>
          </p:nvPr>
        </p:nvSpPr>
        <p:spPr/>
        <p:txBody>
          <a:bodyPr/>
          <a:lstStyle/>
          <a:p>
            <a:fld id="{7C7C8CFC-B934-C847-AB34-3771D93E7AF8}" type="slidenum">
              <a:rPr lang="fr-FR" smtClean="0"/>
              <a:pPr/>
              <a:t>28</a:t>
            </a:fld>
            <a:endParaRPr lang="fr-FR"/>
          </a:p>
        </p:txBody>
      </p:sp>
    </p:spTree>
    <p:extLst>
      <p:ext uri="{BB962C8B-B14F-4D97-AF65-F5344CB8AC3E}">
        <p14:creationId xmlns:p14="http://schemas.microsoft.com/office/powerpoint/2010/main" xmlns="" val="14293856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620688"/>
            <a:ext cx="8229600" cy="1143000"/>
          </a:xfrm>
        </p:spPr>
        <p:txBody>
          <a:bodyPr/>
          <a:lstStyle/>
          <a:p>
            <a:pPr algn="ctr"/>
            <a:r>
              <a:rPr lang="fr-FR" sz="3600" dirty="0" err="1" smtClean="0"/>
              <a:t>Context</a:t>
            </a:r>
            <a:r>
              <a:rPr lang="fr-FR" sz="3600" dirty="0" smtClean="0"/>
              <a:t> </a:t>
            </a:r>
            <a:r>
              <a:rPr lang="fr-FR" sz="3600" dirty="0" err="1" smtClean="0"/>
              <a:t>determined</a:t>
            </a:r>
            <a:r>
              <a:rPr lang="fr-FR" sz="3600" dirty="0" smtClean="0"/>
              <a:t> by the relation </a:t>
            </a:r>
            <a:r>
              <a:rPr lang="fr-FR" sz="3600" dirty="0" err="1" smtClean="0"/>
              <a:t>between</a:t>
            </a:r>
            <a:r>
              <a:rPr lang="fr-FR" sz="3600" dirty="0" smtClean="0"/>
              <a:t> </a:t>
            </a:r>
            <a:r>
              <a:rPr lang="fr-FR" sz="3600" dirty="0" err="1" smtClean="0"/>
              <a:t>epistemic</a:t>
            </a:r>
            <a:r>
              <a:rPr lang="fr-FR" sz="3600" dirty="0" smtClean="0"/>
              <a:t> </a:t>
            </a:r>
            <a:r>
              <a:rPr lang="fr-FR" sz="3600" dirty="0" err="1" smtClean="0"/>
              <a:t>norm</a:t>
            </a:r>
            <a:r>
              <a:rPr lang="fr-FR" sz="3600" dirty="0" smtClean="0"/>
              <a:t> and </a:t>
            </a:r>
            <a:r>
              <a:rPr lang="fr-FR" sz="3600" dirty="0" err="1" smtClean="0"/>
              <a:t>strategy</a:t>
            </a:r>
            <a:endParaRPr lang="fr-FR" sz="3600" dirty="0"/>
          </a:p>
        </p:txBody>
      </p:sp>
      <p:sp>
        <p:nvSpPr>
          <p:cNvPr id="3" name="Espace réservé du contenu 2"/>
          <p:cNvSpPr>
            <a:spLocks noGrp="1"/>
          </p:cNvSpPr>
          <p:nvPr>
            <p:ph idx="1"/>
          </p:nvPr>
        </p:nvSpPr>
        <p:spPr/>
        <p:txBody>
          <a:bodyPr/>
          <a:lstStyle/>
          <a:p>
            <a:r>
              <a:rPr lang="fr-FR" sz="3200" dirty="0" smtClean="0"/>
              <a:t>Utility  </a:t>
            </a:r>
            <a:r>
              <a:rPr lang="fr-FR" sz="3200" dirty="0" err="1" smtClean="0"/>
              <a:t>dictates</a:t>
            </a:r>
            <a:r>
              <a:rPr lang="fr-FR" sz="3200" dirty="0" smtClean="0"/>
              <a:t> </a:t>
            </a:r>
            <a:r>
              <a:rPr lang="fr-FR" sz="3200" dirty="0" err="1" smtClean="0"/>
              <a:t>that</a:t>
            </a:r>
            <a:r>
              <a:rPr lang="fr-FR" sz="3200" dirty="0" smtClean="0"/>
              <a:t> a </a:t>
            </a:r>
            <a:r>
              <a:rPr lang="fr-FR" sz="3200" dirty="0" err="1" smtClean="0"/>
              <a:t>given</a:t>
            </a:r>
            <a:r>
              <a:rPr lang="fr-FR" sz="3200" dirty="0" smtClean="0"/>
              <a:t> </a:t>
            </a:r>
            <a:r>
              <a:rPr lang="fr-FR" sz="3200" dirty="0" err="1" smtClean="0"/>
              <a:t>norm</a:t>
            </a:r>
            <a:r>
              <a:rPr lang="fr-FR" sz="3200" dirty="0" smtClean="0"/>
              <a:t> </a:t>
            </a:r>
            <a:r>
              <a:rPr lang="fr-FR" sz="3200" dirty="0" err="1" smtClean="0"/>
              <a:t>will</a:t>
            </a:r>
            <a:r>
              <a:rPr lang="fr-FR" sz="3200" dirty="0" smtClean="0"/>
              <a:t> </a:t>
            </a:r>
            <a:r>
              <a:rPr lang="fr-FR" sz="3200" dirty="0" err="1" smtClean="0"/>
              <a:t>be</a:t>
            </a:r>
            <a:r>
              <a:rPr lang="fr-FR" sz="3200" dirty="0" smtClean="0"/>
              <a:t> </a:t>
            </a:r>
            <a:r>
              <a:rPr lang="fr-FR" sz="3200" dirty="0" err="1" smtClean="0"/>
              <a:t>used</a:t>
            </a:r>
            <a:r>
              <a:rPr lang="fr-FR" sz="3200" dirty="0" smtClean="0"/>
              <a:t> to control cognitive </a:t>
            </a:r>
            <a:r>
              <a:rPr lang="fr-FR" sz="3200" dirty="0" err="1" smtClean="0"/>
              <a:t>activity</a:t>
            </a:r>
            <a:r>
              <a:rPr lang="fr-FR" sz="3200" dirty="0" smtClean="0"/>
              <a:t> </a:t>
            </a:r>
            <a:r>
              <a:rPr lang="fr-FR" sz="3200" dirty="0" err="1" smtClean="0"/>
              <a:t>given</a:t>
            </a:r>
            <a:r>
              <a:rPr lang="fr-FR" sz="3200" dirty="0" smtClean="0"/>
              <a:t> </a:t>
            </a:r>
            <a:r>
              <a:rPr lang="fr-FR" sz="3200" dirty="0" err="1" smtClean="0"/>
              <a:t>one’s</a:t>
            </a:r>
            <a:r>
              <a:rPr lang="fr-FR" sz="3200" dirty="0" smtClean="0"/>
              <a:t> </a:t>
            </a:r>
            <a:r>
              <a:rPr lang="fr-FR" sz="3200" dirty="0" err="1" smtClean="0"/>
              <a:t>ultimate</a:t>
            </a:r>
            <a:r>
              <a:rPr lang="fr-FR" sz="3200" dirty="0" smtClean="0"/>
              <a:t> goal. </a:t>
            </a:r>
          </a:p>
          <a:p>
            <a:r>
              <a:rPr lang="fr-FR" sz="3200" dirty="0" err="1" smtClean="0"/>
              <a:t>Context</a:t>
            </a:r>
            <a:r>
              <a:rPr lang="fr-FR" sz="3200" dirty="0" smtClean="0"/>
              <a:t> </a:t>
            </a:r>
            <a:r>
              <a:rPr lang="fr-FR" sz="3200" dirty="0" err="1" smtClean="0"/>
              <a:t>is</a:t>
            </a:r>
            <a:r>
              <a:rPr lang="fr-FR" sz="3200" dirty="0" smtClean="0"/>
              <a:t> </a:t>
            </a:r>
            <a:r>
              <a:rPr lang="fr-FR" sz="3200" dirty="0" err="1" smtClean="0"/>
              <a:t>determined</a:t>
            </a:r>
            <a:r>
              <a:rPr lang="fr-FR" sz="3200" dirty="0" smtClean="0"/>
              <a:t> by </a:t>
            </a:r>
            <a:r>
              <a:rPr lang="fr-FR" sz="3200" dirty="0" err="1" smtClean="0"/>
              <a:t>selecting</a:t>
            </a:r>
            <a:r>
              <a:rPr lang="fr-FR" sz="3200" dirty="0" smtClean="0"/>
              <a:t> a cognitive action as relevant to an </a:t>
            </a:r>
            <a:r>
              <a:rPr lang="fr-FR" sz="3200" dirty="0" err="1" smtClean="0"/>
              <a:t>ultimate</a:t>
            </a:r>
            <a:r>
              <a:rPr lang="fr-FR" sz="3200" dirty="0" smtClean="0"/>
              <a:t> goal.</a:t>
            </a:r>
            <a:endParaRPr lang="fr-FR" sz="3200" dirty="0"/>
          </a:p>
        </p:txBody>
      </p:sp>
      <p:sp>
        <p:nvSpPr>
          <p:cNvPr id="5" name="Espace réservé du numéro de diapositive 4"/>
          <p:cNvSpPr>
            <a:spLocks noGrp="1"/>
          </p:cNvSpPr>
          <p:nvPr>
            <p:ph type="sldNum" sz="quarter" idx="12"/>
          </p:nvPr>
        </p:nvSpPr>
        <p:spPr/>
        <p:txBody>
          <a:bodyPr/>
          <a:lstStyle/>
          <a:p>
            <a:fld id="{E2751F0B-AFAF-3944-AE6C-E0EB95133723}" type="slidenum">
              <a:rPr lang="fr-FR" smtClean="0"/>
              <a:pPr/>
              <a:t>29</a:t>
            </a:fld>
            <a:endParaRPr lang="fr-FR"/>
          </a:p>
        </p:txBody>
      </p:sp>
    </p:spTree>
    <p:extLst>
      <p:ext uri="{BB962C8B-B14F-4D97-AF65-F5344CB8AC3E}">
        <p14:creationId xmlns:p14="http://schemas.microsoft.com/office/powerpoint/2010/main" xmlns="" val="5758466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mtClean="0"/>
              <a:t>Why does « acceptance » deserve attention?</a:t>
            </a:r>
            <a:endParaRPr lang="fr-FR"/>
          </a:p>
        </p:txBody>
      </p:sp>
      <p:sp>
        <p:nvSpPr>
          <p:cNvPr id="3" name="Espace réservé du contenu 2"/>
          <p:cNvSpPr>
            <a:spLocks noGrp="1"/>
          </p:cNvSpPr>
          <p:nvPr>
            <p:ph idx="1"/>
          </p:nvPr>
        </p:nvSpPr>
        <p:spPr/>
        <p:txBody>
          <a:bodyPr/>
          <a:lstStyle/>
          <a:p>
            <a:r>
              <a:rPr lang="fr-FR" sz="3200" smtClean="0"/>
              <a:t>Descriptive accuracy requires philosophers of mind to explore how cognitive agency determines attitude selection </a:t>
            </a:r>
            <a:r>
              <a:rPr lang="fr-FR" sz="3200" b="1" smtClean="0">
                <a:solidFill>
                  <a:schemeClr val="accent4">
                    <a:lumMod val="60000"/>
                    <a:lumOff val="40000"/>
                  </a:schemeClr>
                </a:solidFill>
              </a:rPr>
              <a:t>and</a:t>
            </a:r>
            <a:r>
              <a:rPr lang="fr-FR" sz="3200" smtClean="0"/>
              <a:t> relation of attitude content to the decision for or against acting on it.</a:t>
            </a:r>
          </a:p>
          <a:p>
            <a:pPr marL="0" indent="0">
              <a:buNone/>
            </a:pPr>
            <a:endParaRPr lang="fr-FR" sz="3200" smtClean="0"/>
          </a:p>
          <a:p>
            <a:r>
              <a:rPr lang="fr-FR" sz="3200" smtClean="0"/>
              <a:t>Dynamics of cognitive agency imposes recognizing the various epistemic dimensions relevant to cognitive revision</a:t>
            </a:r>
          </a:p>
          <a:p>
            <a:pPr marL="0" indent="0">
              <a:buNone/>
            </a:pPr>
            <a:endParaRPr lang="fr-FR" sz="3200"/>
          </a:p>
        </p:txBody>
      </p:sp>
      <p:sp>
        <p:nvSpPr>
          <p:cNvPr id="5" name="Espace réservé du numéro de diapositive 4"/>
          <p:cNvSpPr>
            <a:spLocks noGrp="1"/>
          </p:cNvSpPr>
          <p:nvPr>
            <p:ph type="sldNum" sz="quarter" idx="12"/>
          </p:nvPr>
        </p:nvSpPr>
        <p:spPr/>
        <p:txBody>
          <a:bodyPr/>
          <a:lstStyle/>
          <a:p>
            <a:fld id="{E2751F0B-AFAF-3944-AE6C-E0EB95133723}" type="slidenum">
              <a:rPr lang="fr-FR" smtClean="0"/>
              <a:pPr/>
              <a:t>3</a:t>
            </a:fld>
            <a:endParaRPr lang="fr-FR"/>
          </a:p>
        </p:txBody>
      </p:sp>
    </p:spTree>
    <p:extLst>
      <p:ext uri="{BB962C8B-B14F-4D97-AF65-F5344CB8AC3E}">
        <p14:creationId xmlns:p14="http://schemas.microsoft.com/office/powerpoint/2010/main" xmlns="" val="710331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pPr algn="ctr"/>
            <a:r>
              <a:rPr lang="fr-FR" smtClean="0"/>
              <a:t>Autonomy of the epistemic</a:t>
            </a:r>
            <a:endParaRPr lang="fr-FR" dirty="0"/>
          </a:p>
        </p:txBody>
      </p:sp>
      <p:sp>
        <p:nvSpPr>
          <p:cNvPr id="7" name="Espace réservé du texte 6"/>
          <p:cNvSpPr>
            <a:spLocks noGrp="1"/>
          </p:cNvSpPr>
          <p:nvPr>
            <p:ph type="body" idx="1"/>
          </p:nvPr>
        </p:nvSpPr>
        <p:spPr/>
        <p:txBody>
          <a:bodyPr/>
          <a:lstStyle/>
          <a:p>
            <a:pPr marL="0" lvl="1" indent="0" algn="ctr">
              <a:buClr>
                <a:srgbClr val="969696"/>
              </a:buClr>
              <a:buSzPct val="95000"/>
            </a:pPr>
            <a:r>
              <a:rPr lang="fr-FR" sz="3200" smtClean="0"/>
              <a:t>Evidence from the psychology of metacognition</a:t>
            </a:r>
            <a:endParaRPr lang="fr-FR" sz="3200" dirty="0"/>
          </a:p>
          <a:p>
            <a:endParaRPr lang="fr-FR" dirty="0"/>
          </a:p>
        </p:txBody>
      </p:sp>
      <p:sp>
        <p:nvSpPr>
          <p:cNvPr id="5" name="Espace réservé du numéro de diapositive 4"/>
          <p:cNvSpPr>
            <a:spLocks noGrp="1"/>
          </p:cNvSpPr>
          <p:nvPr>
            <p:ph type="sldNum" sz="quarter" idx="12"/>
          </p:nvPr>
        </p:nvSpPr>
        <p:spPr/>
        <p:txBody>
          <a:bodyPr/>
          <a:lstStyle/>
          <a:p>
            <a:fld id="{E2751F0B-AFAF-3944-AE6C-E0EB95133723}" type="slidenum">
              <a:rPr lang="fr-FR" smtClean="0"/>
              <a:pPr/>
              <a:t>30</a:t>
            </a:fld>
            <a:endParaRPr lang="fr-FR"/>
          </a:p>
        </p:txBody>
      </p:sp>
    </p:spTree>
    <p:extLst>
      <p:ext uri="{BB962C8B-B14F-4D97-AF65-F5344CB8AC3E}">
        <p14:creationId xmlns:p14="http://schemas.microsoft.com/office/powerpoint/2010/main" xmlns="" val="86147779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pPr algn="ctr"/>
            <a:r>
              <a:rPr lang="fr-FR" sz="4000" dirty="0" err="1" smtClean="0"/>
              <a:t>Selecting</a:t>
            </a:r>
            <a:r>
              <a:rPr lang="fr-FR" sz="4000" dirty="0" smtClean="0"/>
              <a:t> a </a:t>
            </a:r>
            <a:r>
              <a:rPr lang="fr-FR" sz="4000" dirty="0" err="1" smtClean="0"/>
              <a:t>norm</a:t>
            </a:r>
            <a:r>
              <a:rPr lang="fr-FR" sz="4000" dirty="0" smtClean="0"/>
              <a:t> for instrumental </a:t>
            </a:r>
            <a:r>
              <a:rPr lang="fr-FR" sz="4000" dirty="0" err="1" smtClean="0"/>
              <a:t>reasons</a:t>
            </a:r>
            <a:r>
              <a:rPr lang="fr-FR" sz="4000" dirty="0" smtClean="0"/>
              <a:t> </a:t>
            </a:r>
            <a:r>
              <a:rPr lang="fr-FR" sz="4000" dirty="0" err="1" smtClean="0"/>
              <a:t>does</a:t>
            </a:r>
            <a:r>
              <a:rPr lang="fr-FR" sz="4000" dirty="0" smtClean="0"/>
              <a:t> not influence </a:t>
            </a:r>
            <a:r>
              <a:rPr lang="fr-FR" sz="4000" dirty="0" err="1" smtClean="0"/>
              <a:t>correctness</a:t>
            </a:r>
            <a:endParaRPr lang="fr-FR" sz="4000" dirty="0"/>
          </a:p>
        </p:txBody>
      </p:sp>
      <p:sp>
        <p:nvSpPr>
          <p:cNvPr id="7" name="Espace réservé du contenu 6"/>
          <p:cNvSpPr>
            <a:spLocks noGrp="1"/>
          </p:cNvSpPr>
          <p:nvPr>
            <p:ph idx="1"/>
          </p:nvPr>
        </p:nvSpPr>
        <p:spPr/>
        <p:txBody>
          <a:bodyPr/>
          <a:lstStyle/>
          <a:p>
            <a:r>
              <a:rPr lang="en-US" sz="2800" dirty="0"/>
              <a:t>Agents' </a:t>
            </a:r>
            <a:r>
              <a:rPr lang="en-US" sz="2800" dirty="0">
                <a:solidFill>
                  <a:srgbClr val="FFFF00"/>
                </a:solidFill>
              </a:rPr>
              <a:t>epistemic confidence </a:t>
            </a:r>
            <a:r>
              <a:rPr lang="en-US" sz="2800" dirty="0"/>
              <a:t>in </a:t>
            </a:r>
            <a:r>
              <a:rPr lang="en-US" sz="2800" dirty="0" err="1"/>
              <a:t>accepting</a:t>
            </a:r>
            <a:r>
              <a:rPr lang="en-US" sz="2800" baseline="-25000" dirty="0" err="1"/>
              <a:t>n</a:t>
            </a:r>
            <a:r>
              <a:rPr lang="en-US" sz="2800" dirty="0"/>
              <a:t> </a:t>
            </a:r>
            <a:r>
              <a:rPr lang="en-US" sz="2800" i="1" dirty="0"/>
              <a:t>P</a:t>
            </a:r>
            <a:r>
              <a:rPr lang="en-US" sz="2800" dirty="0"/>
              <a:t> (accepting </a:t>
            </a:r>
            <a:r>
              <a:rPr lang="en-US" sz="2800" i="1" dirty="0"/>
              <a:t>P </a:t>
            </a:r>
            <a:r>
              <a:rPr lang="en-US" sz="2800" dirty="0"/>
              <a:t>under norm </a:t>
            </a:r>
            <a:r>
              <a:rPr lang="en-US" sz="2800" i="1" dirty="0"/>
              <a:t>n</a:t>
            </a:r>
            <a:r>
              <a:rPr lang="en-US" sz="2800" dirty="0"/>
              <a:t>) is not influenced by the cost or benefit associated with being wrong or </a:t>
            </a:r>
            <a:r>
              <a:rPr lang="en-US" sz="2800" dirty="0" smtClean="0"/>
              <a:t>right: the epistemic content is not influenced by </a:t>
            </a:r>
            <a:r>
              <a:rPr lang="en-US" sz="2800" smtClean="0"/>
              <a:t>utility. (Goldsmith &amp; Koriat, 2008)</a:t>
            </a:r>
            <a:endParaRPr lang="en-US" sz="2800" dirty="0" smtClean="0"/>
          </a:p>
          <a:p>
            <a:endParaRPr lang="en-US" sz="2800" dirty="0"/>
          </a:p>
          <a:p>
            <a:r>
              <a:rPr lang="en-US" sz="2800" dirty="0" smtClean="0"/>
              <a:t> </a:t>
            </a:r>
            <a:r>
              <a:rPr lang="en-US" sz="2800" dirty="0"/>
              <a:t>Thus we don't need to endorse the view that an </a:t>
            </a:r>
            <a:r>
              <a:rPr lang="en-US" sz="2800" dirty="0">
                <a:solidFill>
                  <a:srgbClr val="FFFF00"/>
                </a:solidFill>
              </a:rPr>
              <a:t>epistemic </a:t>
            </a:r>
            <a:r>
              <a:rPr lang="en-US" sz="2800" dirty="0"/>
              <a:t>acceptance of </a:t>
            </a:r>
            <a:r>
              <a:rPr lang="en-US" sz="2800" i="1" dirty="0"/>
              <a:t>P</a:t>
            </a:r>
            <a:r>
              <a:rPr lang="en-US" sz="2800" dirty="0"/>
              <a:t> is yielding to utility considerations, as </a:t>
            </a:r>
            <a:r>
              <a:rPr lang="en-US" sz="2800" dirty="0" err="1"/>
              <a:t>Bratman</a:t>
            </a:r>
            <a:r>
              <a:rPr lang="en-US" sz="2800" dirty="0"/>
              <a:t> suggests.</a:t>
            </a:r>
            <a:endParaRPr lang="en-GB" sz="2800" dirty="0"/>
          </a:p>
          <a:p>
            <a:endParaRPr lang="fr-FR" dirty="0"/>
          </a:p>
        </p:txBody>
      </p:sp>
      <p:sp>
        <p:nvSpPr>
          <p:cNvPr id="5" name="Espace réservé du numéro de diapositive 4"/>
          <p:cNvSpPr>
            <a:spLocks noGrp="1"/>
          </p:cNvSpPr>
          <p:nvPr>
            <p:ph type="sldNum" sz="quarter" idx="12"/>
          </p:nvPr>
        </p:nvSpPr>
        <p:spPr/>
        <p:txBody>
          <a:bodyPr/>
          <a:lstStyle/>
          <a:p>
            <a:fld id="{7C7C8CFC-B934-C847-AB34-3771D93E7AF8}" type="slidenum">
              <a:rPr lang="fr-FR" smtClean="0"/>
              <a:pPr/>
              <a:t>31</a:t>
            </a:fld>
            <a:endParaRPr lang="fr-FR"/>
          </a:p>
        </p:txBody>
      </p:sp>
    </p:spTree>
    <p:extLst>
      <p:ext uri="{BB962C8B-B14F-4D97-AF65-F5344CB8AC3E}">
        <p14:creationId xmlns:p14="http://schemas.microsoft.com/office/powerpoint/2010/main" xmlns="" val="10622838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457200" y="0"/>
            <a:ext cx="8229600" cy="1268760"/>
          </a:xfrm>
        </p:spPr>
        <p:txBody>
          <a:bodyPr/>
          <a:lstStyle/>
          <a:p>
            <a:r>
              <a:rPr lang="fr-FR" smtClean="0"/>
              <a:t>Solution of the </a:t>
            </a:r>
            <a:r>
              <a:rPr lang="fr-FR" dirty="0" err="1" smtClean="0"/>
              <a:t>lottery</a:t>
            </a:r>
            <a:r>
              <a:rPr lang="fr-FR" dirty="0" smtClean="0"/>
              <a:t> puzzle</a:t>
            </a:r>
            <a:endParaRPr lang="fr-FR" dirty="0"/>
          </a:p>
        </p:txBody>
      </p:sp>
      <p:sp>
        <p:nvSpPr>
          <p:cNvPr id="7" name="Espace réservé du contenu 6"/>
          <p:cNvSpPr>
            <a:spLocks noGrp="1"/>
          </p:cNvSpPr>
          <p:nvPr>
            <p:ph idx="1"/>
          </p:nvPr>
        </p:nvSpPr>
        <p:spPr>
          <a:xfrm>
            <a:off x="457200" y="1484785"/>
            <a:ext cx="8229600" cy="4839816"/>
          </a:xfrm>
        </p:spPr>
        <p:txBody>
          <a:bodyPr/>
          <a:lstStyle/>
          <a:p>
            <a:r>
              <a:rPr lang="fr-FR" sz="3200" dirty="0" smtClean="0"/>
              <a:t>An agent </a:t>
            </a:r>
            <a:r>
              <a:rPr lang="fr-FR" sz="3200" dirty="0" err="1" smtClean="0"/>
              <a:t>accepts</a:t>
            </a:r>
            <a:r>
              <a:rPr lang="fr-FR" sz="3200" baseline="-25000" dirty="0" err="1" smtClean="0"/>
              <a:t>at</a:t>
            </a:r>
            <a:r>
              <a:rPr lang="fr-FR" sz="3200" dirty="0" smtClean="0"/>
              <a:t> (as </a:t>
            </a:r>
            <a:r>
              <a:rPr lang="fr-FR" sz="3200" dirty="0" err="1" smtClean="0"/>
              <a:t>accurate</a:t>
            </a:r>
            <a:r>
              <a:rPr lang="fr-FR" sz="3200" dirty="0" smtClean="0"/>
              <a:t> </a:t>
            </a:r>
            <a:r>
              <a:rPr lang="fr-FR" sz="3200" dirty="0" err="1" smtClean="0"/>
              <a:t>truth</a:t>
            </a:r>
            <a:r>
              <a:rPr lang="fr-FR" sz="3200" dirty="0" smtClean="0"/>
              <a:t>) </a:t>
            </a:r>
            <a:r>
              <a:rPr lang="fr-FR" sz="3200" dirty="0" err="1" smtClean="0"/>
              <a:t>that</a:t>
            </a:r>
            <a:r>
              <a:rPr lang="fr-FR" sz="3200" dirty="0" smtClean="0"/>
              <a:t> </a:t>
            </a:r>
            <a:r>
              <a:rPr lang="fr-FR" sz="3200" dirty="0" err="1" smtClean="0"/>
              <a:t>there</a:t>
            </a:r>
            <a:r>
              <a:rPr lang="fr-FR" sz="3200" dirty="0" smtClean="0"/>
              <a:t> </a:t>
            </a:r>
            <a:r>
              <a:rPr lang="fr-FR" sz="3200" dirty="0" err="1" smtClean="0"/>
              <a:t>is</a:t>
            </a:r>
            <a:r>
              <a:rPr lang="fr-FR" sz="3200" dirty="0" smtClean="0"/>
              <a:t> one </a:t>
            </a:r>
            <a:r>
              <a:rPr lang="fr-FR" sz="3200" dirty="0" err="1" smtClean="0"/>
              <a:t>winning</a:t>
            </a:r>
            <a:r>
              <a:rPr lang="fr-FR" sz="3200" dirty="0" smtClean="0"/>
              <a:t> ticket in the one </a:t>
            </a:r>
            <a:r>
              <a:rPr lang="fr-FR" sz="3200" dirty="0" err="1" smtClean="0"/>
              <a:t>thousand</a:t>
            </a:r>
            <a:r>
              <a:rPr lang="fr-FR" sz="3200" dirty="0" smtClean="0"/>
              <a:t> tickets </a:t>
            </a:r>
            <a:r>
              <a:rPr lang="fr-FR" sz="3200" dirty="0" err="1" smtClean="0"/>
              <a:t>actually</a:t>
            </a:r>
            <a:r>
              <a:rPr lang="fr-FR" sz="3200" dirty="0" smtClean="0"/>
              <a:t> </a:t>
            </a:r>
            <a:r>
              <a:rPr lang="fr-FR" sz="3200" dirty="0" err="1" smtClean="0"/>
              <a:t>sold</a:t>
            </a:r>
            <a:endParaRPr lang="fr-FR" sz="3200" dirty="0" smtClean="0"/>
          </a:p>
          <a:p>
            <a:r>
              <a:rPr lang="fr-FR" sz="3200" dirty="0" err="1" smtClean="0"/>
              <a:t>She</a:t>
            </a:r>
            <a:r>
              <a:rPr lang="fr-FR" sz="3200" dirty="0" smtClean="0"/>
              <a:t> </a:t>
            </a:r>
            <a:r>
              <a:rPr lang="fr-FR" sz="3200" dirty="0" err="1" smtClean="0"/>
              <a:t>does</a:t>
            </a:r>
            <a:r>
              <a:rPr lang="fr-FR" sz="3200" dirty="0" smtClean="0"/>
              <a:t> not </a:t>
            </a:r>
            <a:r>
              <a:rPr lang="fr-FR" sz="3200" dirty="0" err="1" smtClean="0"/>
              <a:t>need</a:t>
            </a:r>
            <a:r>
              <a:rPr lang="fr-FR" sz="3200" dirty="0" smtClean="0"/>
              <a:t> to </a:t>
            </a:r>
            <a:r>
              <a:rPr lang="fr-FR" sz="3200" dirty="0" err="1" smtClean="0"/>
              <a:t>accept</a:t>
            </a:r>
            <a:r>
              <a:rPr lang="fr-FR" sz="3200" dirty="0" smtClean="0"/>
              <a:t> </a:t>
            </a:r>
            <a:r>
              <a:rPr lang="fr-FR" sz="3200" baseline="-25000" dirty="0" err="1" smtClean="0"/>
              <a:t>pl</a:t>
            </a:r>
            <a:r>
              <a:rPr lang="fr-FR" sz="3200" dirty="0" smtClean="0"/>
              <a:t> (as plausible or </a:t>
            </a:r>
            <a:r>
              <a:rPr lang="fr-FR" sz="3200" dirty="0" err="1" smtClean="0"/>
              <a:t>likely</a:t>
            </a:r>
            <a:r>
              <a:rPr lang="fr-FR" sz="3200" dirty="0" smtClean="0"/>
              <a:t>) </a:t>
            </a:r>
            <a:r>
              <a:rPr lang="fr-FR" sz="3200" dirty="0" err="1" smtClean="0"/>
              <a:t>that</a:t>
            </a:r>
            <a:r>
              <a:rPr lang="fr-FR" sz="3200" dirty="0" smtClean="0"/>
              <a:t> the single ticket </a:t>
            </a:r>
            <a:r>
              <a:rPr lang="fr-FR" sz="3200" dirty="0" err="1" smtClean="0"/>
              <a:t>she</a:t>
            </a:r>
            <a:r>
              <a:rPr lang="fr-FR" sz="3200" dirty="0" smtClean="0"/>
              <a:t> </a:t>
            </a:r>
            <a:r>
              <a:rPr lang="fr-FR" sz="3200" dirty="0" err="1" smtClean="0"/>
              <a:t>wants</a:t>
            </a:r>
            <a:r>
              <a:rPr lang="fr-FR" sz="3200" dirty="0" smtClean="0"/>
              <a:t> to </a:t>
            </a:r>
            <a:r>
              <a:rPr lang="fr-FR" sz="3200" dirty="0" err="1" smtClean="0"/>
              <a:t>buy</a:t>
            </a:r>
            <a:r>
              <a:rPr lang="fr-FR" sz="3200" dirty="0" smtClean="0"/>
              <a:t> </a:t>
            </a:r>
            <a:r>
              <a:rPr lang="fr-FR" sz="3200" dirty="0" err="1" smtClean="0"/>
              <a:t>will</a:t>
            </a:r>
            <a:r>
              <a:rPr lang="fr-FR" sz="3200" dirty="0" smtClean="0"/>
              <a:t> </a:t>
            </a:r>
            <a:r>
              <a:rPr lang="fr-FR" sz="3200" dirty="0" err="1" smtClean="0"/>
              <a:t>be</a:t>
            </a:r>
            <a:r>
              <a:rPr lang="fr-FR" sz="3200" dirty="0" smtClean="0"/>
              <a:t> the </a:t>
            </a:r>
            <a:r>
              <a:rPr lang="fr-FR" sz="3200" dirty="0" err="1" smtClean="0"/>
              <a:t>winning</a:t>
            </a:r>
            <a:r>
              <a:rPr lang="fr-FR" sz="3200" dirty="0" smtClean="0"/>
              <a:t> one.</a:t>
            </a:r>
          </a:p>
          <a:p>
            <a:r>
              <a:rPr lang="fr-FR" sz="3200" dirty="0" smtClean="0"/>
              <a:t>There </a:t>
            </a:r>
            <a:r>
              <a:rPr lang="fr-FR" sz="3200" dirty="0" err="1" smtClean="0"/>
              <a:t>is</a:t>
            </a:r>
            <a:r>
              <a:rPr lang="fr-FR" sz="3200" dirty="0" smtClean="0"/>
              <a:t> no contradiction </a:t>
            </a:r>
            <a:r>
              <a:rPr lang="fr-FR" sz="3200" dirty="0" err="1" smtClean="0"/>
              <a:t>between</a:t>
            </a:r>
            <a:r>
              <a:rPr lang="fr-FR" sz="3200" dirty="0" smtClean="0"/>
              <a:t> the </a:t>
            </a:r>
            <a:r>
              <a:rPr lang="fr-FR" sz="3200" dirty="0" err="1" smtClean="0"/>
              <a:t>two</a:t>
            </a:r>
            <a:r>
              <a:rPr lang="fr-FR" sz="3200" dirty="0" smtClean="0"/>
              <a:t> </a:t>
            </a:r>
            <a:r>
              <a:rPr lang="fr-FR" sz="3200" dirty="0" err="1" smtClean="0"/>
              <a:t>acceptances</a:t>
            </a:r>
            <a:r>
              <a:rPr lang="fr-FR" sz="3200" dirty="0" smtClean="0"/>
              <a:t>, </a:t>
            </a:r>
            <a:r>
              <a:rPr lang="fr-FR" sz="3200" dirty="0" err="1" smtClean="0"/>
              <a:t>because</a:t>
            </a:r>
            <a:r>
              <a:rPr lang="fr-FR" sz="3200" dirty="0" smtClean="0"/>
              <a:t> </a:t>
            </a:r>
            <a:r>
              <a:rPr lang="fr-FR" sz="3200" dirty="0" err="1" smtClean="0"/>
              <a:t>they</a:t>
            </a:r>
            <a:r>
              <a:rPr lang="fr-FR" sz="3200" dirty="0" smtClean="0"/>
              <a:t> </a:t>
            </a:r>
            <a:r>
              <a:rPr lang="fr-FR" sz="3200" dirty="0" err="1" smtClean="0"/>
              <a:t>respond</a:t>
            </a:r>
            <a:r>
              <a:rPr lang="fr-FR" sz="3200" dirty="0" smtClean="0"/>
              <a:t> to </a:t>
            </a:r>
            <a:r>
              <a:rPr lang="fr-FR" sz="3200" dirty="0" err="1" smtClean="0"/>
              <a:t>different</a:t>
            </a:r>
            <a:r>
              <a:rPr lang="fr-FR" sz="3200" dirty="0" smtClean="0"/>
              <a:t> </a:t>
            </a:r>
            <a:r>
              <a:rPr lang="fr-FR" sz="3200" err="1" smtClean="0"/>
              <a:t>epistemic</a:t>
            </a:r>
            <a:r>
              <a:rPr lang="fr-FR" sz="3200" smtClean="0"/>
              <a:t> norms</a:t>
            </a:r>
            <a:r>
              <a:rPr lang="fr-FR" sz="3200"/>
              <a:t> </a:t>
            </a:r>
            <a:r>
              <a:rPr lang="fr-FR" sz="3200" smtClean="0"/>
              <a:t>and their associated semantics.</a:t>
            </a:r>
            <a:endParaRPr lang="fr-FR" sz="3200" dirty="0"/>
          </a:p>
        </p:txBody>
      </p:sp>
      <p:sp>
        <p:nvSpPr>
          <p:cNvPr id="5" name="Espace réservé du numéro de diapositive 4"/>
          <p:cNvSpPr>
            <a:spLocks noGrp="1"/>
          </p:cNvSpPr>
          <p:nvPr>
            <p:ph type="sldNum" sz="quarter" idx="12"/>
          </p:nvPr>
        </p:nvSpPr>
        <p:spPr/>
        <p:txBody>
          <a:bodyPr/>
          <a:lstStyle/>
          <a:p>
            <a:fld id="{7C7C8CFC-B934-C847-AB34-3771D93E7AF8}" type="slidenum">
              <a:rPr lang="fr-FR" smtClean="0"/>
              <a:pPr/>
              <a:t>32</a:t>
            </a:fld>
            <a:endParaRPr lang="fr-FR"/>
          </a:p>
        </p:txBody>
      </p:sp>
    </p:spTree>
    <p:extLst>
      <p:ext uri="{BB962C8B-B14F-4D97-AF65-F5344CB8AC3E}">
        <p14:creationId xmlns:p14="http://schemas.microsoft.com/office/powerpoint/2010/main" xmlns="" val="288574242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r>
              <a:rPr lang="fr-FR" dirty="0" smtClean="0"/>
              <a:t>Solution of the </a:t>
            </a:r>
            <a:r>
              <a:rPr lang="fr-FR" dirty="0" err="1" smtClean="0"/>
              <a:t>preface</a:t>
            </a:r>
            <a:r>
              <a:rPr lang="fr-FR" dirty="0" smtClean="0"/>
              <a:t> puzzle</a:t>
            </a:r>
            <a:endParaRPr lang="fr-FR" dirty="0"/>
          </a:p>
        </p:txBody>
      </p:sp>
      <p:sp>
        <p:nvSpPr>
          <p:cNvPr id="7" name="Espace réservé du contenu 6"/>
          <p:cNvSpPr>
            <a:spLocks noGrp="1"/>
          </p:cNvSpPr>
          <p:nvPr>
            <p:ph idx="1"/>
          </p:nvPr>
        </p:nvSpPr>
        <p:spPr/>
        <p:txBody>
          <a:bodyPr/>
          <a:lstStyle/>
          <a:p>
            <a:pPr marL="0" indent="0">
              <a:buNone/>
            </a:pPr>
            <a:r>
              <a:rPr lang="en-US" dirty="0" smtClean="0"/>
              <a:t>The author's </a:t>
            </a:r>
            <a:r>
              <a:rPr lang="en-US" dirty="0"/>
              <a:t>epistemic goal is one of offering an ideally comprehensive presentation </a:t>
            </a:r>
            <a:r>
              <a:rPr lang="en-US"/>
              <a:t>of </a:t>
            </a:r>
            <a:r>
              <a:rPr lang="en-US" smtClean="0"/>
              <a:t>his/her </a:t>
            </a:r>
            <a:r>
              <a:rPr lang="en-US" dirty="0"/>
              <a:t>subject matter</a:t>
            </a:r>
            <a:r>
              <a:rPr lang="en-US" dirty="0" smtClean="0"/>
              <a:t>:</a:t>
            </a:r>
          </a:p>
          <a:p>
            <a:r>
              <a:rPr lang="en-US" dirty="0" smtClean="0"/>
              <a:t> she can </a:t>
            </a:r>
            <a:r>
              <a:rPr lang="en-US" dirty="0" err="1" smtClean="0"/>
              <a:t>accept</a:t>
            </a:r>
            <a:r>
              <a:rPr lang="en-US" baseline="-25000" dirty="0" err="1" smtClean="0"/>
              <a:t>ct</a:t>
            </a:r>
            <a:r>
              <a:rPr lang="en-US" baseline="-25000" dirty="0" smtClean="0"/>
              <a:t> </a:t>
            </a:r>
            <a:r>
              <a:rPr lang="en-US" dirty="0" smtClean="0"/>
              <a:t>(comprehensive truth) that her book includes all the truths relevant to her subject, while </a:t>
            </a:r>
            <a:r>
              <a:rPr lang="en-US" dirty="0" err="1"/>
              <a:t>accepting</a:t>
            </a:r>
            <a:r>
              <a:rPr lang="en-US" baseline="-25000" dirty="0" err="1"/>
              <a:t>pl</a:t>
            </a:r>
            <a:r>
              <a:rPr lang="en-US" dirty="0"/>
              <a:t> (accepting as plausible or likely) that one of </a:t>
            </a:r>
            <a:r>
              <a:rPr lang="en-US" dirty="0" smtClean="0"/>
              <a:t>her claims </a:t>
            </a:r>
            <a:r>
              <a:rPr lang="en-US" dirty="0"/>
              <a:t>is false. </a:t>
            </a:r>
            <a:endParaRPr lang="en-US" dirty="0" smtClean="0"/>
          </a:p>
          <a:p>
            <a:r>
              <a:rPr lang="en-US" dirty="0" smtClean="0"/>
              <a:t>Hence</a:t>
            </a:r>
            <a:r>
              <a:rPr lang="en-US" dirty="0"/>
              <a:t>, a mental act of </a:t>
            </a:r>
            <a:r>
              <a:rPr lang="en-US" dirty="0" err="1"/>
              <a:t>acceptance</a:t>
            </a:r>
            <a:r>
              <a:rPr lang="en-US" baseline="-25000" dirty="0" err="1"/>
              <a:t>ct</a:t>
            </a:r>
            <a:r>
              <a:rPr lang="en-US" baseline="-25000" dirty="0"/>
              <a:t> </a:t>
            </a:r>
            <a:r>
              <a:rPr lang="en-US" dirty="0"/>
              <a:t>does not allow aggregation of truth, because its aim is exhaustive (include all the relevant truths) rather than accurate truth (include only truths). </a:t>
            </a:r>
            <a:endParaRPr lang="fr-FR" dirty="0"/>
          </a:p>
        </p:txBody>
      </p:sp>
      <p:sp>
        <p:nvSpPr>
          <p:cNvPr id="5" name="Espace réservé du numéro de diapositive 4"/>
          <p:cNvSpPr>
            <a:spLocks noGrp="1"/>
          </p:cNvSpPr>
          <p:nvPr>
            <p:ph type="sldNum" sz="quarter" idx="12"/>
          </p:nvPr>
        </p:nvSpPr>
        <p:spPr/>
        <p:txBody>
          <a:bodyPr/>
          <a:lstStyle/>
          <a:p>
            <a:fld id="{7C7C8CFC-B934-C847-AB34-3771D93E7AF8}" type="slidenum">
              <a:rPr lang="fr-FR" smtClean="0"/>
              <a:pPr/>
              <a:t>33</a:t>
            </a:fld>
            <a:endParaRPr lang="fr-FR"/>
          </a:p>
        </p:txBody>
      </p:sp>
    </p:spTree>
    <p:extLst>
      <p:ext uri="{BB962C8B-B14F-4D97-AF65-F5344CB8AC3E}">
        <p14:creationId xmlns:p14="http://schemas.microsoft.com/office/powerpoint/2010/main" xmlns="" val="160147680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endParaRPr lang="fr-FR" dirty="0"/>
          </a:p>
        </p:txBody>
      </p:sp>
      <p:sp>
        <p:nvSpPr>
          <p:cNvPr id="7" name="Espace réservé du texte 6"/>
          <p:cNvSpPr>
            <a:spLocks noGrp="1"/>
          </p:cNvSpPr>
          <p:nvPr>
            <p:ph type="body" idx="1"/>
          </p:nvPr>
        </p:nvSpPr>
        <p:spPr/>
        <p:txBody>
          <a:bodyPr/>
          <a:lstStyle/>
          <a:p>
            <a:pPr algn="ctr"/>
            <a:r>
              <a:rPr lang="fr-FR" sz="4400" dirty="0" err="1" smtClean="0"/>
              <a:t>From</a:t>
            </a:r>
            <a:r>
              <a:rPr lang="fr-FR" sz="4400" dirty="0" smtClean="0"/>
              <a:t> </a:t>
            </a:r>
            <a:r>
              <a:rPr lang="fr-FR" sz="4400" dirty="0" err="1" smtClean="0"/>
              <a:t>epistemic</a:t>
            </a:r>
            <a:r>
              <a:rPr lang="fr-FR" sz="4400" dirty="0" smtClean="0"/>
              <a:t> to </a:t>
            </a:r>
            <a:r>
              <a:rPr lang="fr-FR" sz="4400" dirty="0" err="1" smtClean="0"/>
              <a:t>strategic</a:t>
            </a:r>
            <a:r>
              <a:rPr lang="fr-FR" sz="4400" dirty="0" smtClean="0"/>
              <a:t> </a:t>
            </a:r>
            <a:r>
              <a:rPr lang="fr-FR" sz="4400" dirty="0" err="1" smtClean="0"/>
              <a:t>acceptance</a:t>
            </a:r>
            <a:endParaRPr lang="fr-FR" sz="4400" dirty="0"/>
          </a:p>
        </p:txBody>
      </p:sp>
      <p:sp>
        <p:nvSpPr>
          <p:cNvPr id="5" name="Espace réservé du numéro de diapositive 4"/>
          <p:cNvSpPr>
            <a:spLocks noGrp="1"/>
          </p:cNvSpPr>
          <p:nvPr>
            <p:ph type="sldNum" sz="quarter" idx="12"/>
          </p:nvPr>
        </p:nvSpPr>
        <p:spPr/>
        <p:txBody>
          <a:bodyPr/>
          <a:lstStyle/>
          <a:p>
            <a:fld id="{E2751F0B-AFAF-3944-AE6C-E0EB95133723}" type="slidenum">
              <a:rPr lang="fr-FR" smtClean="0"/>
              <a:pPr/>
              <a:t>34</a:t>
            </a:fld>
            <a:endParaRPr lang="fr-FR"/>
          </a:p>
        </p:txBody>
      </p:sp>
    </p:spTree>
    <p:extLst>
      <p:ext uri="{BB962C8B-B14F-4D97-AF65-F5344CB8AC3E}">
        <p14:creationId xmlns:p14="http://schemas.microsoft.com/office/powerpoint/2010/main" xmlns="" val="27161980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r>
              <a:rPr lang="fr-FR" dirty="0" err="1" smtClean="0"/>
              <a:t>Why</a:t>
            </a:r>
            <a:r>
              <a:rPr lang="fr-FR" dirty="0" smtClean="0"/>
              <a:t> </a:t>
            </a:r>
            <a:r>
              <a:rPr lang="fr-FR" dirty="0" err="1" smtClean="0"/>
              <a:t>strategic</a:t>
            </a:r>
            <a:r>
              <a:rPr lang="fr-FR" dirty="0" smtClean="0"/>
              <a:t> </a:t>
            </a:r>
            <a:r>
              <a:rPr lang="fr-FR" dirty="0" err="1" smtClean="0"/>
              <a:t>acceptance</a:t>
            </a:r>
            <a:r>
              <a:rPr lang="fr-FR" dirty="0" smtClean="0"/>
              <a:t> ?</a:t>
            </a:r>
            <a:endParaRPr lang="fr-FR" dirty="0"/>
          </a:p>
        </p:txBody>
      </p:sp>
      <p:sp>
        <p:nvSpPr>
          <p:cNvPr id="7" name="Espace réservé du contenu 6"/>
          <p:cNvSpPr>
            <a:spLocks noGrp="1"/>
          </p:cNvSpPr>
          <p:nvPr>
            <p:ph idx="1"/>
          </p:nvPr>
        </p:nvSpPr>
        <p:spPr/>
        <p:txBody>
          <a:bodyPr/>
          <a:lstStyle/>
          <a:p>
            <a:r>
              <a:rPr lang="fr-FR" sz="3000" dirty="0" smtClean="0"/>
              <a:t>A</a:t>
            </a:r>
            <a:r>
              <a:rPr lang="en-US" sz="3000" dirty="0" smtClean="0"/>
              <a:t> subject may or not decide to act </a:t>
            </a:r>
            <a:r>
              <a:rPr lang="en-US" sz="3000" dirty="0"/>
              <a:t>on </a:t>
            </a:r>
            <a:r>
              <a:rPr lang="en-US" sz="3000" dirty="0" smtClean="0"/>
              <a:t>his/her </a:t>
            </a:r>
            <a:r>
              <a:rPr lang="en-US" sz="3000" dirty="0"/>
              <a:t>epistemic acceptance, </a:t>
            </a:r>
            <a:r>
              <a:rPr lang="en-US" sz="3000" dirty="0" smtClean="0"/>
              <a:t>depending on the risk and benefit at </a:t>
            </a:r>
            <a:r>
              <a:rPr lang="en-US" sz="3000" smtClean="0"/>
              <a:t>stake. (Goldsmith &amp; Koriat, 2008)</a:t>
            </a:r>
            <a:endParaRPr lang="en-US" sz="3000" dirty="0" smtClean="0"/>
          </a:p>
          <a:p>
            <a:pPr lvl="1"/>
            <a:r>
              <a:rPr lang="en-US" sz="3000" dirty="0" smtClean="0"/>
              <a:t>Utility </a:t>
            </a:r>
            <a:r>
              <a:rPr lang="en-US" sz="3000" dirty="0"/>
              <a:t>does not just influence the selection of certain epistemic norms of acceptance. </a:t>
            </a:r>
            <a:endParaRPr lang="en-US" sz="3000" dirty="0" smtClean="0"/>
          </a:p>
          <a:p>
            <a:pPr lvl="1"/>
            <a:r>
              <a:rPr lang="en-US" sz="3000" dirty="0" smtClean="0"/>
              <a:t>It </a:t>
            </a:r>
            <a:r>
              <a:rPr lang="en-US" sz="3000" dirty="0"/>
              <a:t>also </a:t>
            </a:r>
            <a:r>
              <a:rPr lang="en-US" sz="3000"/>
              <a:t>influences </a:t>
            </a:r>
            <a:r>
              <a:rPr lang="en-US" sz="3000" smtClean="0"/>
              <a:t>the decision </a:t>
            </a:r>
            <a:r>
              <a:rPr lang="en-US" sz="3000" dirty="0" smtClean="0"/>
              <a:t>to act </a:t>
            </a:r>
            <a:r>
              <a:rPr lang="en-US" sz="3000" dirty="0"/>
              <a:t>in a way that may depart greatly from the cognitive output of epistemic acceptance. </a:t>
            </a:r>
            <a:endParaRPr lang="fr-FR" sz="3000" dirty="0"/>
          </a:p>
        </p:txBody>
      </p:sp>
      <p:sp>
        <p:nvSpPr>
          <p:cNvPr id="5" name="Espace réservé du numéro de diapositive 4"/>
          <p:cNvSpPr>
            <a:spLocks noGrp="1"/>
          </p:cNvSpPr>
          <p:nvPr>
            <p:ph type="sldNum" sz="quarter" idx="12"/>
          </p:nvPr>
        </p:nvSpPr>
        <p:spPr/>
        <p:txBody>
          <a:bodyPr/>
          <a:lstStyle/>
          <a:p>
            <a:fld id="{7C7C8CFC-B934-C847-AB34-3771D93E7AF8}" type="slidenum">
              <a:rPr lang="fr-FR" smtClean="0"/>
              <a:pPr/>
              <a:t>35</a:t>
            </a:fld>
            <a:endParaRPr lang="fr-FR"/>
          </a:p>
        </p:txBody>
      </p:sp>
    </p:spTree>
    <p:extLst>
      <p:ext uri="{BB962C8B-B14F-4D97-AF65-F5344CB8AC3E}">
        <p14:creationId xmlns:p14="http://schemas.microsoft.com/office/powerpoint/2010/main" xmlns="" val="8542129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In the case of memory</a:t>
            </a:r>
            <a:endParaRPr lang="fr-FR"/>
          </a:p>
        </p:txBody>
      </p:sp>
      <p:sp>
        <p:nvSpPr>
          <p:cNvPr id="3" name="Espace réservé du contenu 2"/>
          <p:cNvSpPr>
            <a:spLocks noGrp="1"/>
          </p:cNvSpPr>
          <p:nvPr>
            <p:ph idx="1"/>
          </p:nvPr>
        </p:nvSpPr>
        <p:spPr/>
        <p:txBody>
          <a:bodyPr/>
          <a:lstStyle/>
          <a:p>
            <a:r>
              <a:rPr lang="fr-FR" smtClean="0"/>
              <a:t>Control is stake sensitive in:</a:t>
            </a:r>
          </a:p>
          <a:p>
            <a:pPr lvl="1"/>
            <a:r>
              <a:rPr lang="fr-FR" smtClean="0"/>
              <a:t>Report option: decision to volunteer or withhold particular items of information (Koriat &amp; Goldsmith, 1996) : quantity-accuracy trade-off.</a:t>
            </a:r>
          </a:p>
          <a:p>
            <a:pPr lvl="1"/>
            <a:r>
              <a:rPr lang="fr-FR" smtClean="0"/>
              <a:t>Grain Size (Goldsmith, Koriat and Pansky, 2005): choosing the level of precision or coarseness of an answer: accuracy-informativeness trade-off.</a:t>
            </a:r>
          </a:p>
          <a:p>
            <a:pPr marL="0" indent="0">
              <a:buNone/>
            </a:pPr>
            <a:endParaRPr lang="fr-FR"/>
          </a:p>
        </p:txBody>
      </p:sp>
      <p:sp>
        <p:nvSpPr>
          <p:cNvPr id="4" name="Espace réservé du numéro de diapositive 3"/>
          <p:cNvSpPr>
            <a:spLocks noGrp="1"/>
          </p:cNvSpPr>
          <p:nvPr>
            <p:ph type="sldNum" sz="quarter" idx="12"/>
          </p:nvPr>
        </p:nvSpPr>
        <p:spPr/>
        <p:txBody>
          <a:bodyPr/>
          <a:lstStyle/>
          <a:p>
            <a:fld id="{E2751F0B-AFAF-3944-AE6C-E0EB95133723}" type="slidenum">
              <a:rPr lang="fr-FR" smtClean="0"/>
              <a:pPr/>
              <a:t>36</a:t>
            </a:fld>
            <a:endParaRPr lang="fr-FR"/>
          </a:p>
        </p:txBody>
      </p:sp>
    </p:spTree>
    <p:extLst>
      <p:ext uri="{BB962C8B-B14F-4D97-AF65-F5344CB8AC3E}">
        <p14:creationId xmlns:p14="http://schemas.microsoft.com/office/powerpoint/2010/main" xmlns="" val="402322294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0648"/>
            <a:ext cx="8229600" cy="1224136"/>
          </a:xfrm>
        </p:spPr>
        <p:txBody>
          <a:bodyPr>
            <a:normAutofit fontScale="90000"/>
          </a:bodyPr>
          <a:lstStyle/>
          <a:p>
            <a:r>
              <a:rPr lang="fr-FR" dirty="0" err="1" smtClean="0"/>
              <a:t>Analysis</a:t>
            </a:r>
            <a:r>
              <a:rPr lang="fr-FR" dirty="0" smtClean="0"/>
              <a:t> of </a:t>
            </a:r>
            <a:r>
              <a:rPr lang="fr-FR" dirty="0" err="1" smtClean="0"/>
              <a:t>strategic</a:t>
            </a:r>
            <a:r>
              <a:rPr lang="fr-FR" dirty="0" smtClean="0"/>
              <a:t> </a:t>
            </a:r>
            <a:r>
              <a:rPr lang="fr-FR" dirty="0" err="1" smtClean="0"/>
              <a:t>acceptance</a:t>
            </a:r>
            <a:r>
              <a:rPr lang="fr-FR" dirty="0" smtClean="0"/>
              <a:t>:</a:t>
            </a:r>
            <a:br>
              <a:rPr lang="fr-FR" dirty="0" smtClean="0"/>
            </a:br>
            <a:r>
              <a:rPr lang="fr-FR" dirty="0" smtClean="0"/>
              <a:t>Subjective </a:t>
            </a:r>
            <a:r>
              <a:rPr lang="fr-FR" dirty="0" err="1" smtClean="0"/>
              <a:t>Expected</a:t>
            </a:r>
            <a:r>
              <a:rPr lang="fr-FR" dirty="0" smtClean="0"/>
              <a:t> Utility </a:t>
            </a:r>
            <a:r>
              <a:rPr lang="fr-FR" dirty="0" err="1" smtClean="0"/>
              <a:t>theory</a:t>
            </a:r>
            <a:endParaRPr lang="fr-FR" dirty="0"/>
          </a:p>
        </p:txBody>
      </p:sp>
      <p:sp>
        <p:nvSpPr>
          <p:cNvPr id="3" name="Espace réservé du contenu 2"/>
          <p:cNvSpPr>
            <a:spLocks noGrp="1"/>
          </p:cNvSpPr>
          <p:nvPr>
            <p:ph idx="1"/>
          </p:nvPr>
        </p:nvSpPr>
        <p:spPr>
          <a:xfrm>
            <a:off x="457200" y="1600200"/>
            <a:ext cx="8229600" cy="4788074"/>
          </a:xfrm>
        </p:spPr>
        <p:txBody>
          <a:bodyPr>
            <a:normAutofit/>
          </a:bodyPr>
          <a:lstStyle/>
          <a:p>
            <a:r>
              <a:rPr lang="fr-FR" dirty="0" err="1" smtClean="0"/>
              <a:t>Parameters</a:t>
            </a:r>
            <a:r>
              <a:rPr lang="fr-FR" dirty="0" smtClean="0"/>
              <a:t>:</a:t>
            </a:r>
          </a:p>
          <a:p>
            <a:pPr lvl="1"/>
            <a:r>
              <a:rPr lang="fr-FR" dirty="0" smtClean="0"/>
              <a:t>Value</a:t>
            </a:r>
          </a:p>
          <a:p>
            <a:pPr lvl="1"/>
            <a:r>
              <a:rPr lang="fr-FR" dirty="0" err="1" smtClean="0"/>
              <a:t>Probability</a:t>
            </a:r>
            <a:endParaRPr lang="fr-FR" dirty="0" smtClean="0"/>
          </a:p>
          <a:p>
            <a:pPr lvl="1"/>
            <a:r>
              <a:rPr lang="fr-FR" dirty="0" err="1" smtClean="0"/>
              <a:t>Expected</a:t>
            </a:r>
            <a:r>
              <a:rPr lang="fr-FR" dirty="0" smtClean="0"/>
              <a:t> Utility = value x </a:t>
            </a:r>
            <a:r>
              <a:rPr lang="fr-FR" dirty="0" err="1" smtClean="0"/>
              <a:t>probability</a:t>
            </a:r>
            <a:endParaRPr lang="fr-FR" dirty="0" smtClean="0"/>
          </a:p>
          <a:p>
            <a:r>
              <a:rPr lang="fr-FR" sz="2400" dirty="0" err="1" smtClean="0"/>
              <a:t>Each</a:t>
            </a:r>
            <a:r>
              <a:rPr lang="fr-FR" sz="2400" dirty="0" smtClean="0"/>
              <a:t> course of action </a:t>
            </a:r>
            <a:r>
              <a:rPr lang="en-US" sz="2400" dirty="0">
                <a:solidFill>
                  <a:srgbClr val="FFC000"/>
                </a:solidFill>
                <a:latin typeface="Arial"/>
                <a:ea typeface="ＭＳ 明朝"/>
                <a:cs typeface="Arial"/>
              </a:rPr>
              <a:t>(x</a:t>
            </a:r>
            <a:r>
              <a:rPr lang="en-US" sz="2400" baseline="-25000" dirty="0">
                <a:solidFill>
                  <a:srgbClr val="FFC000"/>
                </a:solidFill>
                <a:latin typeface="Arial"/>
                <a:ea typeface="ＭＳ 明朝"/>
                <a:cs typeface="Arial"/>
              </a:rPr>
              <a:t>i</a:t>
            </a:r>
            <a:r>
              <a:rPr lang="en-US" sz="2400" dirty="0">
                <a:solidFill>
                  <a:srgbClr val="FFC000"/>
                </a:solidFill>
                <a:latin typeface="Arial"/>
                <a:ea typeface="ＭＳ 明朝"/>
                <a:cs typeface="Arial"/>
              </a:rPr>
              <a:t>) </a:t>
            </a:r>
            <a:r>
              <a:rPr lang="fr-FR" sz="2400" dirty="0" err="1" smtClean="0"/>
              <a:t>should</a:t>
            </a:r>
            <a:r>
              <a:rPr lang="fr-FR" sz="2400" dirty="0" smtClean="0"/>
              <a:t> </a:t>
            </a:r>
            <a:r>
              <a:rPr lang="fr-FR" sz="2400" dirty="0" err="1" smtClean="0"/>
              <a:t>be</a:t>
            </a:r>
            <a:r>
              <a:rPr lang="fr-FR" sz="2400" dirty="0" smtClean="0"/>
              <a:t> </a:t>
            </a:r>
            <a:r>
              <a:rPr lang="fr-FR" sz="2400" dirty="0" err="1" smtClean="0"/>
              <a:t>evaluated</a:t>
            </a:r>
            <a:r>
              <a:rPr lang="fr-FR" sz="2400" dirty="0" smtClean="0"/>
              <a:t> by </a:t>
            </a:r>
            <a:r>
              <a:rPr lang="fr-FR" sz="2400" dirty="0" err="1" smtClean="0"/>
              <a:t>myltiplying</a:t>
            </a:r>
            <a:r>
              <a:rPr lang="fr-FR" sz="2400" dirty="0" smtClean="0"/>
              <a:t> a subjective </a:t>
            </a:r>
            <a:r>
              <a:rPr lang="fr-FR" sz="2400" dirty="0" err="1" smtClean="0"/>
              <a:t>valuation</a:t>
            </a:r>
            <a:r>
              <a:rPr lang="fr-FR" sz="2400" dirty="0" smtClean="0"/>
              <a:t> of </a:t>
            </a:r>
            <a:r>
              <a:rPr lang="fr-FR" sz="2400" dirty="0" err="1" smtClean="0"/>
              <a:t>its</a:t>
            </a:r>
            <a:r>
              <a:rPr lang="fr-FR" sz="2400" dirty="0" smtClean="0"/>
              <a:t> </a:t>
            </a:r>
            <a:r>
              <a:rPr lang="fr-FR" sz="2400" dirty="0" err="1" smtClean="0"/>
              <a:t>consequences</a:t>
            </a:r>
            <a:r>
              <a:rPr lang="fr-FR" sz="2400" dirty="0" smtClean="0"/>
              <a:t> (</a:t>
            </a:r>
            <a:r>
              <a:rPr lang="fr-FR" sz="2400" dirty="0" err="1" smtClean="0"/>
              <a:t>reward</a:t>
            </a:r>
            <a:r>
              <a:rPr lang="fr-FR" sz="2400" dirty="0" smtClean="0"/>
              <a:t>) </a:t>
            </a:r>
            <a:r>
              <a:rPr lang="en-US" sz="2400" dirty="0">
                <a:solidFill>
                  <a:srgbClr val="FFC000"/>
                </a:solidFill>
                <a:latin typeface="Arial"/>
                <a:ea typeface="ＭＳ 明朝"/>
                <a:cs typeface="Arial"/>
              </a:rPr>
              <a:t>u(x</a:t>
            </a:r>
            <a:r>
              <a:rPr lang="en-US" sz="2400" baseline="-25000" dirty="0">
                <a:solidFill>
                  <a:srgbClr val="FFC000"/>
                </a:solidFill>
                <a:latin typeface="Arial"/>
                <a:ea typeface="ＭＳ 明朝"/>
                <a:cs typeface="Arial"/>
              </a:rPr>
              <a:t>i</a:t>
            </a:r>
            <a:r>
              <a:rPr lang="en-US" sz="2400" dirty="0">
                <a:solidFill>
                  <a:srgbClr val="FFC000"/>
                </a:solidFill>
                <a:latin typeface="Arial"/>
                <a:ea typeface="ＭＳ 明朝"/>
                <a:cs typeface="Arial"/>
              </a:rPr>
              <a:t>)</a:t>
            </a:r>
            <a:r>
              <a:rPr lang="en-US" sz="2400" dirty="0">
                <a:solidFill>
                  <a:schemeClr val="accent6">
                    <a:lumMod val="60000"/>
                    <a:lumOff val="40000"/>
                  </a:schemeClr>
                </a:solidFill>
                <a:latin typeface="Arial"/>
                <a:ea typeface="ＭＳ 明朝"/>
                <a:cs typeface="Arial"/>
              </a:rPr>
              <a:t> </a:t>
            </a:r>
            <a:r>
              <a:rPr lang="fr-FR" sz="2400" dirty="0" smtClean="0"/>
              <a:t>  by </a:t>
            </a:r>
            <a:r>
              <a:rPr lang="fr-FR" sz="2400" dirty="0" err="1" smtClean="0"/>
              <a:t>their</a:t>
            </a:r>
            <a:r>
              <a:rPr lang="fr-FR" sz="2400" dirty="0" smtClean="0"/>
              <a:t>  </a:t>
            </a:r>
            <a:r>
              <a:rPr lang="fr-FR" sz="2400" dirty="0" err="1" smtClean="0"/>
              <a:t>probability</a:t>
            </a:r>
            <a:r>
              <a:rPr lang="fr-FR" sz="2400" dirty="0" smtClean="0"/>
              <a:t> of occurrence </a:t>
            </a:r>
            <a:r>
              <a:rPr lang="en-US" sz="2400" dirty="0">
                <a:solidFill>
                  <a:srgbClr val="FFC000"/>
                </a:solidFill>
                <a:latin typeface="Arial"/>
                <a:ea typeface="ＭＳ 明朝"/>
                <a:cs typeface="Arial"/>
              </a:rPr>
              <a:t>P(x</a:t>
            </a:r>
            <a:r>
              <a:rPr lang="en-US" sz="2400" baseline="-25000" dirty="0">
                <a:solidFill>
                  <a:srgbClr val="FFC000"/>
                </a:solidFill>
                <a:latin typeface="Arial"/>
                <a:ea typeface="ＭＳ 明朝"/>
                <a:cs typeface="Arial"/>
              </a:rPr>
              <a:t>i</a:t>
            </a:r>
            <a:r>
              <a:rPr lang="en-US" sz="2400" dirty="0">
                <a:solidFill>
                  <a:srgbClr val="FFC000"/>
                </a:solidFill>
                <a:latin typeface="Arial"/>
                <a:ea typeface="ＭＳ 明朝"/>
                <a:cs typeface="Arial"/>
              </a:rPr>
              <a:t>) </a:t>
            </a:r>
            <a:endParaRPr lang="fr-FR" sz="2400" dirty="0" smtClean="0">
              <a:solidFill>
                <a:srgbClr val="FFC000"/>
              </a:solidFill>
            </a:endParaRPr>
          </a:p>
          <a:p>
            <a:endParaRPr lang="fr-FR" sz="2400" dirty="0" smtClean="0"/>
          </a:p>
          <a:p>
            <a:pPr marL="0" indent="0" algn="ctr">
              <a:spcAft>
                <a:spcPts val="1000"/>
              </a:spcAft>
              <a:buNone/>
            </a:pPr>
            <a:r>
              <a:rPr lang="en-US" dirty="0" smtClean="0">
                <a:solidFill>
                  <a:srgbClr val="FFC000"/>
                </a:solidFill>
                <a:latin typeface="Symbol"/>
                <a:ea typeface="ＭＳ 明朝"/>
                <a:cs typeface="Times New Roman"/>
              </a:rPr>
              <a:t>S</a:t>
            </a:r>
            <a:r>
              <a:rPr lang="en-US" baseline="-25000" dirty="0" smtClean="0">
                <a:solidFill>
                  <a:srgbClr val="FFC000"/>
                </a:solidFill>
                <a:latin typeface="Arial"/>
                <a:ea typeface="ＭＳ 明朝"/>
                <a:cs typeface="Arial"/>
              </a:rPr>
              <a:t>i </a:t>
            </a:r>
            <a:r>
              <a:rPr lang="en-US" dirty="0" smtClean="0">
                <a:solidFill>
                  <a:srgbClr val="FFC000"/>
                </a:solidFill>
                <a:latin typeface="Arial"/>
                <a:ea typeface="ＭＳ 明朝"/>
                <a:cs typeface="Arial"/>
              </a:rPr>
              <a:t>u(x</a:t>
            </a:r>
            <a:r>
              <a:rPr lang="en-US" baseline="-25000" dirty="0" smtClean="0">
                <a:solidFill>
                  <a:srgbClr val="FFC000"/>
                </a:solidFill>
                <a:latin typeface="Arial"/>
                <a:ea typeface="ＭＳ 明朝"/>
                <a:cs typeface="Arial"/>
              </a:rPr>
              <a:t>i</a:t>
            </a:r>
            <a:r>
              <a:rPr lang="en-US" dirty="0" smtClean="0">
                <a:solidFill>
                  <a:srgbClr val="FFC000"/>
                </a:solidFill>
                <a:latin typeface="Arial"/>
                <a:ea typeface="ＭＳ 明朝"/>
                <a:cs typeface="Arial"/>
              </a:rPr>
              <a:t>) P</a:t>
            </a:r>
            <a:r>
              <a:rPr lang="en-US" dirty="0">
                <a:solidFill>
                  <a:srgbClr val="FFC000"/>
                </a:solidFill>
                <a:latin typeface="Arial"/>
                <a:ea typeface="ＭＳ 明朝"/>
                <a:cs typeface="Arial"/>
              </a:rPr>
              <a:t>(x</a:t>
            </a:r>
            <a:r>
              <a:rPr lang="en-US" baseline="-25000" dirty="0">
                <a:solidFill>
                  <a:srgbClr val="FFC000"/>
                </a:solidFill>
                <a:latin typeface="Arial"/>
                <a:ea typeface="ＭＳ 明朝"/>
                <a:cs typeface="Arial"/>
              </a:rPr>
              <a:t>i</a:t>
            </a:r>
            <a:r>
              <a:rPr lang="en-US" dirty="0">
                <a:solidFill>
                  <a:srgbClr val="FFC000"/>
                </a:solidFill>
                <a:latin typeface="Arial"/>
                <a:ea typeface="ＭＳ 明朝"/>
                <a:cs typeface="Arial"/>
              </a:rPr>
              <a:t>) </a:t>
            </a:r>
            <a:endParaRPr lang="en-GB" dirty="0">
              <a:solidFill>
                <a:srgbClr val="FFC000"/>
              </a:solidFill>
              <a:latin typeface="Arial"/>
              <a:ea typeface="ＭＳ 明朝"/>
              <a:cs typeface="Arial"/>
            </a:endParaRPr>
          </a:p>
          <a:p>
            <a:endParaRPr lang="en-GB" sz="2400" dirty="0"/>
          </a:p>
          <a:p>
            <a:endParaRPr lang="fr-FR" dirty="0"/>
          </a:p>
        </p:txBody>
      </p:sp>
      <p:sp>
        <p:nvSpPr>
          <p:cNvPr id="5" name="Espace réservé du numéro de diapositive 4"/>
          <p:cNvSpPr>
            <a:spLocks noGrp="1"/>
          </p:cNvSpPr>
          <p:nvPr>
            <p:ph type="sldNum" sz="quarter" idx="12"/>
          </p:nvPr>
        </p:nvSpPr>
        <p:spPr/>
        <p:txBody>
          <a:bodyPr/>
          <a:lstStyle/>
          <a:p>
            <a:fld id="{E2751F0B-AFAF-3944-AE6C-E0EB95133723}" type="slidenum">
              <a:rPr lang="fr-FR" smtClean="0"/>
              <a:pPr/>
              <a:t>37</a:t>
            </a:fld>
            <a:endParaRPr lang="fr-FR"/>
          </a:p>
        </p:txBody>
      </p:sp>
    </p:spTree>
    <p:extLst>
      <p:ext uri="{BB962C8B-B14F-4D97-AF65-F5344CB8AC3E}">
        <p14:creationId xmlns:p14="http://schemas.microsoft.com/office/powerpoint/2010/main" xmlns="" val="319903224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530352" y="1316736"/>
            <a:ext cx="7772400" cy="3408408"/>
          </a:xfrm>
        </p:spPr>
        <p:txBody>
          <a:bodyPr/>
          <a:lstStyle/>
          <a:p>
            <a:r>
              <a:rPr lang="fr-FR" dirty="0" smtClean="0"/>
              <a:t/>
            </a:r>
            <a:br>
              <a:rPr lang="fr-FR" dirty="0" smtClean="0"/>
            </a:br>
            <a:r>
              <a:rPr lang="fr-FR" dirty="0"/>
              <a:t/>
            </a:r>
            <a:br>
              <a:rPr lang="fr-FR" dirty="0"/>
            </a:br>
            <a:r>
              <a:rPr lang="fr-FR" dirty="0" err="1" smtClean="0"/>
              <a:t>Why</a:t>
            </a:r>
            <a:r>
              <a:rPr lang="fr-FR" dirty="0" smtClean="0"/>
              <a:t> </a:t>
            </a:r>
            <a:r>
              <a:rPr lang="fr-FR" dirty="0" err="1" smtClean="0"/>
              <a:t>is</a:t>
            </a:r>
            <a:r>
              <a:rPr lang="fr-FR" dirty="0" smtClean="0"/>
              <a:t> </a:t>
            </a:r>
            <a:r>
              <a:rPr lang="fr-FR" dirty="0" err="1" smtClean="0"/>
              <a:t>strategic</a:t>
            </a:r>
            <a:r>
              <a:rPr lang="fr-FR" dirty="0" smtClean="0"/>
              <a:t> </a:t>
            </a:r>
            <a:r>
              <a:rPr lang="fr-FR" dirty="0" err="1" smtClean="0"/>
              <a:t>acceptance</a:t>
            </a:r>
            <a:r>
              <a:rPr lang="fr-FR" dirty="0" smtClean="0"/>
              <a:t> a second, </a:t>
            </a:r>
            <a:r>
              <a:rPr lang="fr-FR" dirty="0" err="1" smtClean="0"/>
              <a:t>independent</a:t>
            </a:r>
            <a:r>
              <a:rPr lang="fr-FR" dirty="0" smtClean="0"/>
              <a:t> </a:t>
            </a:r>
            <a:r>
              <a:rPr lang="fr-FR" dirty="0" err="1" smtClean="0"/>
              <a:t>step</a:t>
            </a:r>
            <a:r>
              <a:rPr lang="fr-FR" dirty="0"/>
              <a:t>?</a:t>
            </a:r>
          </a:p>
        </p:txBody>
      </p:sp>
      <p:sp>
        <p:nvSpPr>
          <p:cNvPr id="9" name="Espace réservé du texte 8"/>
          <p:cNvSpPr>
            <a:spLocks noGrp="1"/>
          </p:cNvSpPr>
          <p:nvPr>
            <p:ph type="body" idx="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2751F0B-AFAF-3944-AE6C-E0EB95133723}" type="slidenum">
              <a:rPr lang="fr-FR" smtClean="0"/>
              <a:pPr/>
              <a:t>38</a:t>
            </a:fld>
            <a:endParaRPr lang="fr-FR"/>
          </a:p>
        </p:txBody>
      </p:sp>
    </p:spTree>
    <p:extLst>
      <p:ext uri="{BB962C8B-B14F-4D97-AF65-F5344CB8AC3E}">
        <p14:creationId xmlns:p14="http://schemas.microsoft.com/office/powerpoint/2010/main" xmlns="" val="330798911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err="1" smtClean="0"/>
              <a:t>Conceptual</a:t>
            </a:r>
            <a:r>
              <a:rPr lang="fr-FR" dirty="0" smtClean="0"/>
              <a:t> argument</a:t>
            </a:r>
            <a:endParaRPr lang="fr-FR" dirty="0"/>
          </a:p>
        </p:txBody>
      </p:sp>
      <p:sp>
        <p:nvSpPr>
          <p:cNvPr id="3" name="Espace réservé du contenu 2"/>
          <p:cNvSpPr>
            <a:spLocks noGrp="1"/>
          </p:cNvSpPr>
          <p:nvPr>
            <p:ph idx="1"/>
          </p:nvPr>
        </p:nvSpPr>
        <p:spPr/>
        <p:txBody>
          <a:bodyPr/>
          <a:lstStyle/>
          <a:p>
            <a:r>
              <a:rPr lang="en-US" sz="3000" dirty="0"/>
              <a:t>The existence of an autonomous level of epistemic acceptance enables agents to have a stable epistemic map that is independent from local and unstable instrumental considerations. </a:t>
            </a:r>
            <a:endParaRPr lang="en-US" sz="3000" dirty="0" smtClean="0"/>
          </a:p>
          <a:p>
            <a:endParaRPr lang="en-US" sz="3000" dirty="0" smtClean="0"/>
          </a:p>
          <a:p>
            <a:r>
              <a:rPr lang="fr-FR" sz="3000" dirty="0" smtClean="0">
                <a:sym typeface="Wingdings"/>
              </a:rPr>
              <a:t> It </a:t>
            </a:r>
            <a:r>
              <a:rPr lang="en-US" sz="3000" dirty="0" smtClean="0"/>
              <a:t>is </a:t>
            </a:r>
            <a:r>
              <a:rPr lang="en-US" sz="3000" dirty="0"/>
              <a:t>functionally adaptive to prevent the contents of epistemic evaluation from being affected by utility and risk.</a:t>
            </a:r>
            <a:r>
              <a:rPr lang="en-GB" sz="3000" dirty="0"/>
              <a:t> </a:t>
            </a:r>
            <a:endParaRPr lang="fr-FR" sz="3000" dirty="0"/>
          </a:p>
        </p:txBody>
      </p:sp>
      <p:sp>
        <p:nvSpPr>
          <p:cNvPr id="5" name="Espace réservé du numéro de diapositive 4"/>
          <p:cNvSpPr>
            <a:spLocks noGrp="1"/>
          </p:cNvSpPr>
          <p:nvPr>
            <p:ph type="sldNum" sz="quarter" idx="12"/>
          </p:nvPr>
        </p:nvSpPr>
        <p:spPr/>
        <p:txBody>
          <a:bodyPr/>
          <a:lstStyle/>
          <a:p>
            <a:fld id="{E2751F0B-AFAF-3944-AE6C-E0EB95133723}" type="slidenum">
              <a:rPr lang="fr-FR" smtClean="0"/>
              <a:pPr/>
              <a:t>39</a:t>
            </a:fld>
            <a:endParaRPr lang="fr-FR"/>
          </a:p>
        </p:txBody>
      </p:sp>
    </p:spTree>
    <p:extLst>
      <p:ext uri="{BB962C8B-B14F-4D97-AF65-F5344CB8AC3E}">
        <p14:creationId xmlns:p14="http://schemas.microsoft.com/office/powerpoint/2010/main" xmlns="" val="40807283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mtClean="0"/>
              <a:t>Why does « acceptance » deserve attention?</a:t>
            </a:r>
            <a:endParaRPr lang="fr-FR"/>
          </a:p>
        </p:txBody>
      </p:sp>
      <p:sp>
        <p:nvSpPr>
          <p:cNvPr id="3" name="Espace réservé du contenu 2"/>
          <p:cNvSpPr>
            <a:spLocks noGrp="1"/>
          </p:cNvSpPr>
          <p:nvPr>
            <p:ph idx="1"/>
          </p:nvPr>
        </p:nvSpPr>
        <p:spPr/>
        <p:txBody>
          <a:bodyPr/>
          <a:lstStyle/>
          <a:p>
            <a:r>
              <a:rPr lang="fr-FR" sz="3200" smtClean="0"/>
              <a:t>A second reason has to do with the fact that, in acceptance, epistemic norms, on the one hand, and instrumental and rationality (decision-theoretic) norms, on the other, are often explicitly conflated.</a:t>
            </a:r>
          </a:p>
          <a:p>
            <a:pPr marL="0" indent="0">
              <a:buNone/>
            </a:pPr>
            <a:r>
              <a:rPr lang="fr-FR" sz="3200" smtClean="0"/>
              <a:t>Example: Bratman (1999), Dretske (2000), Gibbard (2003).</a:t>
            </a:r>
            <a:endParaRPr lang="fr-FR" sz="3200"/>
          </a:p>
        </p:txBody>
      </p:sp>
      <p:sp>
        <p:nvSpPr>
          <p:cNvPr id="5" name="Espace réservé du numéro de diapositive 4"/>
          <p:cNvSpPr>
            <a:spLocks noGrp="1"/>
          </p:cNvSpPr>
          <p:nvPr>
            <p:ph type="sldNum" sz="quarter" idx="12"/>
          </p:nvPr>
        </p:nvSpPr>
        <p:spPr/>
        <p:txBody>
          <a:bodyPr/>
          <a:lstStyle/>
          <a:p>
            <a:fld id="{E2751F0B-AFAF-3944-AE6C-E0EB95133723}" type="slidenum">
              <a:rPr lang="fr-FR" smtClean="0"/>
              <a:pPr/>
              <a:t>4</a:t>
            </a:fld>
            <a:endParaRPr lang="fr-FR"/>
          </a:p>
        </p:txBody>
      </p:sp>
    </p:spTree>
    <p:extLst>
      <p:ext uri="{BB962C8B-B14F-4D97-AF65-F5344CB8AC3E}">
        <p14:creationId xmlns:p14="http://schemas.microsoft.com/office/powerpoint/2010/main" xmlns="" val="161293015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1731218"/>
          </a:xfrm>
        </p:spPr>
        <p:txBody>
          <a:bodyPr/>
          <a:lstStyle/>
          <a:p>
            <a:r>
              <a:rPr lang="fr-FR">
                <a:solidFill>
                  <a:schemeClr val="tx2">
                    <a:lumMod val="75000"/>
                  </a:schemeClr>
                </a:solidFill>
              </a:rPr>
              <a:t/>
            </a:r>
            <a:br>
              <a:rPr lang="fr-FR">
                <a:solidFill>
                  <a:schemeClr val="tx2">
                    <a:lumMod val="75000"/>
                  </a:schemeClr>
                </a:solidFill>
              </a:rPr>
            </a:br>
            <a:r>
              <a:rPr lang="fr-FR"/>
              <a:t> </a:t>
            </a:r>
            <a:r>
              <a:rPr lang="fr-FR" sz="4000" b="1">
                <a:solidFill>
                  <a:srgbClr val="FFFF00"/>
                </a:solidFill>
              </a:rPr>
              <a:t>Argument from metacognitive studies </a:t>
            </a:r>
            <a:r>
              <a:rPr lang="en-US" sz="4000" b="1">
                <a:solidFill>
                  <a:srgbClr val="FFFF00"/>
                </a:solidFill>
              </a:rPr>
              <a:t>(Koriat and Goldsmith, 1996</a:t>
            </a:r>
            <a:r>
              <a:rPr lang="en-US" sz="4000" b="1" smtClean="0">
                <a:solidFill>
                  <a:srgbClr val="FFFF00"/>
                </a:solidFill>
              </a:rPr>
              <a:t>)</a:t>
            </a:r>
            <a:endParaRPr lang="fr-FR" sz="4000" b="1" dirty="0">
              <a:solidFill>
                <a:srgbClr val="FFFF00"/>
              </a:solidFill>
            </a:endParaRPr>
          </a:p>
        </p:txBody>
      </p:sp>
      <p:sp>
        <p:nvSpPr>
          <p:cNvPr id="3" name="Espace réservé du contenu 2"/>
          <p:cNvSpPr>
            <a:spLocks noGrp="1"/>
          </p:cNvSpPr>
          <p:nvPr>
            <p:ph idx="1"/>
          </p:nvPr>
        </p:nvSpPr>
        <p:spPr/>
        <p:txBody>
          <a:bodyPr/>
          <a:lstStyle/>
          <a:p>
            <a:r>
              <a:rPr lang="en-US" sz="3000" dirty="0" smtClean="0"/>
              <a:t>In </a:t>
            </a:r>
            <a:r>
              <a:rPr lang="en-US" sz="3000" dirty="0"/>
              <a:t>situations where agents </a:t>
            </a:r>
            <a:r>
              <a:rPr lang="en-US" sz="3000" dirty="0">
                <a:solidFill>
                  <a:srgbClr val="FFFF00"/>
                </a:solidFill>
              </a:rPr>
              <a:t>are forced </a:t>
            </a:r>
            <a:r>
              <a:rPr lang="en-US" sz="3000" dirty="0"/>
              <a:t>to conduct a cognitive task, strategic acceptance is ruled out: agents merely express their epistemic acceptance</a:t>
            </a:r>
            <a:r>
              <a:rPr lang="en-US" sz="3000" dirty="0" smtClean="0"/>
              <a:t>.</a:t>
            </a:r>
          </a:p>
          <a:p>
            <a:endParaRPr lang="en-US" sz="3000" dirty="0"/>
          </a:p>
          <a:p>
            <a:r>
              <a:rPr lang="en-US" sz="3000" dirty="0" smtClean="0"/>
              <a:t> </a:t>
            </a:r>
            <a:r>
              <a:rPr lang="en-US" sz="3000" dirty="0"/>
              <a:t>In contrast, when agents </a:t>
            </a:r>
            <a:r>
              <a:rPr lang="en-US" sz="3000" dirty="0">
                <a:solidFill>
                  <a:srgbClr val="FFFF00"/>
                </a:solidFill>
              </a:rPr>
              <a:t>can freely consider how to plan their action</a:t>
            </a:r>
            <a:r>
              <a:rPr lang="en-US" sz="3000" dirty="0"/>
              <a:t>, given its stakes, they can refrain from acting on the unique basis of their epistemic acceptance. </a:t>
            </a:r>
            <a:endParaRPr lang="fr-FR" sz="3000" dirty="0"/>
          </a:p>
        </p:txBody>
      </p:sp>
      <p:sp>
        <p:nvSpPr>
          <p:cNvPr id="5" name="Espace réservé du numéro de diapositive 4"/>
          <p:cNvSpPr>
            <a:spLocks noGrp="1"/>
          </p:cNvSpPr>
          <p:nvPr>
            <p:ph type="sldNum" sz="quarter" idx="12"/>
          </p:nvPr>
        </p:nvSpPr>
        <p:spPr/>
        <p:txBody>
          <a:bodyPr/>
          <a:lstStyle/>
          <a:p>
            <a:fld id="{E2751F0B-AFAF-3944-AE6C-E0EB95133723}" type="slidenum">
              <a:rPr lang="fr-FR" smtClean="0"/>
              <a:pPr/>
              <a:t>40</a:t>
            </a:fld>
            <a:endParaRPr lang="fr-FR"/>
          </a:p>
        </p:txBody>
      </p:sp>
    </p:spTree>
    <p:extLst>
      <p:ext uri="{BB962C8B-B14F-4D97-AF65-F5344CB8AC3E}">
        <p14:creationId xmlns:p14="http://schemas.microsoft.com/office/powerpoint/2010/main" xmlns="" val="379670107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Argument </a:t>
            </a:r>
            <a:r>
              <a:rPr lang="fr-FR" dirty="0" err="1" smtClean="0"/>
              <a:t>from</a:t>
            </a:r>
            <a:r>
              <a:rPr lang="fr-FR" dirty="0" smtClean="0"/>
              <a:t> </a:t>
            </a:r>
            <a:r>
              <a:rPr lang="fr-FR" dirty="0" err="1" smtClean="0"/>
              <a:t>metacognitive</a:t>
            </a:r>
            <a:r>
              <a:rPr lang="fr-FR" dirty="0" smtClean="0"/>
              <a:t> </a:t>
            </a:r>
            <a:r>
              <a:rPr lang="fr-FR" dirty="0" err="1" smtClean="0"/>
              <a:t>studies</a:t>
            </a:r>
            <a:endParaRPr lang="fr-FR" dirty="0"/>
          </a:p>
        </p:txBody>
      </p:sp>
      <p:sp>
        <p:nvSpPr>
          <p:cNvPr id="3" name="Espace réservé du contenu 2"/>
          <p:cNvSpPr>
            <a:spLocks noGrp="1"/>
          </p:cNvSpPr>
          <p:nvPr>
            <p:ph idx="1"/>
          </p:nvPr>
        </p:nvSpPr>
        <p:spPr/>
        <p:txBody>
          <a:bodyPr/>
          <a:lstStyle/>
          <a:p>
            <a:r>
              <a:rPr lang="en-US" sz="3000" dirty="0"/>
              <a:t>A decision mechanism is </a:t>
            </a:r>
            <a:r>
              <a:rPr lang="en-US" sz="3000" dirty="0">
                <a:solidFill>
                  <a:srgbClr val="FFFF00"/>
                </a:solidFill>
              </a:rPr>
              <a:t>used to compare the probability for their acceptance being correct and a preset response criterion probability</a:t>
            </a:r>
            <a:r>
              <a:rPr lang="en-US" sz="3000" dirty="0"/>
              <a:t>, based on the implicit or explicit </a:t>
            </a:r>
            <a:r>
              <a:rPr lang="en-US" sz="3000" dirty="0" smtClean="0"/>
              <a:t>payoffs. </a:t>
            </a:r>
          </a:p>
          <a:p>
            <a:r>
              <a:rPr lang="en-US" sz="3000" dirty="0" smtClean="0"/>
              <a:t>Agents </a:t>
            </a:r>
            <a:r>
              <a:rPr lang="en-US" sz="3000" dirty="0"/>
              <a:t>are allowed </a:t>
            </a:r>
            <a:r>
              <a:rPr lang="en-US" sz="3000" dirty="0">
                <a:solidFill>
                  <a:srgbClr val="FFFF00"/>
                </a:solidFill>
              </a:rPr>
              <a:t>to strategically withhold or volunteer an answer </a:t>
            </a:r>
            <a:r>
              <a:rPr lang="en-US" sz="3000" dirty="0"/>
              <a:t>according to their personal control policy (risk-aversive or risk-seeking), associated with the </a:t>
            </a:r>
            <a:r>
              <a:rPr lang="en-US" sz="3000" dirty="0" smtClean="0"/>
              <a:t>anticipated costs and benefits      </a:t>
            </a:r>
            <a:r>
              <a:rPr lang="en-US" dirty="0" smtClean="0">
                <a:solidFill>
                  <a:schemeClr val="tx2">
                    <a:lumMod val="75000"/>
                  </a:schemeClr>
                </a:solidFill>
              </a:rPr>
              <a:t>(</a:t>
            </a:r>
            <a:r>
              <a:rPr lang="en-US" dirty="0" err="1">
                <a:solidFill>
                  <a:schemeClr val="tx2">
                    <a:lumMod val="75000"/>
                  </a:schemeClr>
                </a:solidFill>
              </a:rPr>
              <a:t>Koriat</a:t>
            </a:r>
            <a:r>
              <a:rPr lang="en-US" dirty="0">
                <a:solidFill>
                  <a:schemeClr val="tx2">
                    <a:lumMod val="75000"/>
                  </a:schemeClr>
                </a:solidFill>
              </a:rPr>
              <a:t> and Goldsmith, 1996).</a:t>
            </a:r>
            <a:r>
              <a:rPr lang="en-GB" dirty="0">
                <a:solidFill>
                  <a:schemeClr val="tx2">
                    <a:lumMod val="75000"/>
                  </a:schemeClr>
                </a:solidFill>
              </a:rPr>
              <a:t> </a:t>
            </a:r>
            <a:endParaRPr lang="fr-FR" dirty="0">
              <a:solidFill>
                <a:schemeClr val="tx2">
                  <a:lumMod val="75000"/>
                </a:schemeClr>
              </a:solidFill>
            </a:endParaRPr>
          </a:p>
        </p:txBody>
      </p:sp>
      <p:sp>
        <p:nvSpPr>
          <p:cNvPr id="5" name="Espace réservé du numéro de diapositive 4"/>
          <p:cNvSpPr>
            <a:spLocks noGrp="1"/>
          </p:cNvSpPr>
          <p:nvPr>
            <p:ph type="sldNum" sz="quarter" idx="12"/>
          </p:nvPr>
        </p:nvSpPr>
        <p:spPr/>
        <p:txBody>
          <a:bodyPr/>
          <a:lstStyle/>
          <a:p>
            <a:fld id="{E2751F0B-AFAF-3944-AE6C-E0EB95133723}" type="slidenum">
              <a:rPr lang="fr-FR" smtClean="0"/>
              <a:pPr/>
              <a:t>41</a:t>
            </a:fld>
            <a:endParaRPr lang="fr-FR"/>
          </a:p>
        </p:txBody>
      </p:sp>
    </p:spTree>
    <p:extLst>
      <p:ext uri="{BB962C8B-B14F-4D97-AF65-F5344CB8AC3E}">
        <p14:creationId xmlns:p14="http://schemas.microsoft.com/office/powerpoint/2010/main" xmlns="" val="159474782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Argument </a:t>
            </a:r>
            <a:r>
              <a:rPr lang="fr-FR" dirty="0" err="1" smtClean="0"/>
              <a:t>from</a:t>
            </a:r>
            <a:r>
              <a:rPr lang="fr-FR" dirty="0" smtClean="0"/>
              <a:t> </a:t>
            </a:r>
            <a:r>
              <a:rPr lang="fr-FR" dirty="0" err="1" smtClean="0"/>
              <a:t>metacognitive</a:t>
            </a:r>
            <a:r>
              <a:rPr lang="fr-FR" dirty="0" smtClean="0"/>
              <a:t> </a:t>
            </a:r>
            <a:r>
              <a:rPr lang="fr-FR" dirty="0" err="1" smtClean="0"/>
              <a:t>studies</a:t>
            </a:r>
            <a:endParaRPr lang="fr-FR" dirty="0"/>
          </a:p>
        </p:txBody>
      </p:sp>
      <p:sp>
        <p:nvSpPr>
          <p:cNvPr id="3" name="Espace réservé du contenu 2"/>
          <p:cNvSpPr>
            <a:spLocks noGrp="1"/>
          </p:cNvSpPr>
          <p:nvPr>
            <p:ph idx="1"/>
          </p:nvPr>
        </p:nvSpPr>
        <p:spPr/>
        <p:txBody>
          <a:bodyPr/>
          <a:lstStyle/>
          <a:p>
            <a:r>
              <a:rPr lang="en-US" sz="3200" dirty="0" smtClean="0"/>
              <a:t>Strategic </a:t>
            </a:r>
            <a:r>
              <a:rPr lang="en-US" sz="3200" dirty="0"/>
              <a:t>acceptance can be impaired in patients with schizophrenia, while epistemic acceptance is not</a:t>
            </a:r>
            <a:r>
              <a:rPr lang="en-US" sz="3200" b="1" dirty="0"/>
              <a:t> </a:t>
            </a:r>
            <a:r>
              <a:rPr lang="en-US" sz="3200" b="1" dirty="0">
                <a:solidFill>
                  <a:srgbClr val="FFFF00"/>
                </a:solidFill>
              </a:rPr>
              <a:t>(</a:t>
            </a:r>
            <a:r>
              <a:rPr lang="en-US" sz="3200" b="1" dirty="0" err="1">
                <a:solidFill>
                  <a:srgbClr val="FFFF00"/>
                </a:solidFill>
              </a:rPr>
              <a:t>Koren</a:t>
            </a:r>
            <a:r>
              <a:rPr lang="en-US" sz="3200" b="1" dirty="0">
                <a:solidFill>
                  <a:srgbClr val="FFFF00"/>
                </a:solidFill>
              </a:rPr>
              <a:t> et al. 2006</a:t>
            </a:r>
            <a:r>
              <a:rPr lang="en-US" sz="3200" b="1" dirty="0" smtClean="0">
                <a:solidFill>
                  <a:srgbClr val="FFFF00"/>
                </a:solidFill>
              </a:rPr>
              <a:t>)</a:t>
            </a:r>
          </a:p>
          <a:p>
            <a:r>
              <a:rPr lang="en-US" sz="3200" dirty="0" smtClean="0"/>
              <a:t> </a:t>
            </a:r>
            <a:r>
              <a:rPr lang="en-US" sz="3200" dirty="0"/>
              <a:t>this </a:t>
            </a:r>
            <a:r>
              <a:rPr lang="en-US" sz="3200" dirty="0" smtClean="0"/>
              <a:t>suggests that </a:t>
            </a:r>
            <a:r>
              <a:rPr lang="en-US" sz="3200" dirty="0"/>
              <a:t>epistemic and strategic acceptances are cognitively distinct steps. </a:t>
            </a:r>
            <a:endParaRPr lang="en-GB" sz="3200" dirty="0"/>
          </a:p>
          <a:p>
            <a:endParaRPr lang="fr-FR" dirty="0">
              <a:solidFill>
                <a:schemeClr val="tx2">
                  <a:lumMod val="75000"/>
                </a:schemeClr>
              </a:solidFill>
            </a:endParaRPr>
          </a:p>
        </p:txBody>
      </p:sp>
      <p:sp>
        <p:nvSpPr>
          <p:cNvPr id="5" name="Espace réservé du numéro de diapositive 4"/>
          <p:cNvSpPr>
            <a:spLocks noGrp="1"/>
          </p:cNvSpPr>
          <p:nvPr>
            <p:ph type="sldNum" sz="quarter" idx="12"/>
          </p:nvPr>
        </p:nvSpPr>
        <p:spPr/>
        <p:txBody>
          <a:bodyPr/>
          <a:lstStyle/>
          <a:p>
            <a:fld id="{E2751F0B-AFAF-3944-AE6C-E0EB95133723}" type="slidenum">
              <a:rPr lang="fr-FR" smtClean="0"/>
              <a:pPr/>
              <a:t>42</a:t>
            </a:fld>
            <a:endParaRPr lang="fr-FR"/>
          </a:p>
        </p:txBody>
      </p:sp>
    </p:spTree>
    <p:extLst>
      <p:ext uri="{BB962C8B-B14F-4D97-AF65-F5344CB8AC3E}">
        <p14:creationId xmlns:p14="http://schemas.microsoft.com/office/powerpoint/2010/main" xmlns="" val="75904047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err="1" smtClean="0"/>
              <a:t>Context</a:t>
            </a:r>
            <a:r>
              <a:rPr lang="fr-FR" dirty="0" smtClean="0"/>
              <a:t>:  </a:t>
            </a:r>
            <a:r>
              <a:rPr lang="fr-FR" dirty="0" err="1" smtClean="0"/>
              <a:t>also</a:t>
            </a:r>
            <a:r>
              <a:rPr lang="fr-FR" dirty="0" smtClean="0"/>
              <a:t> </a:t>
            </a:r>
            <a:r>
              <a:rPr lang="fr-FR" dirty="0" err="1" smtClean="0"/>
              <a:t>determined</a:t>
            </a:r>
            <a:r>
              <a:rPr lang="fr-FR" dirty="0" smtClean="0"/>
              <a:t> by </a:t>
            </a:r>
            <a:r>
              <a:rPr lang="fr-FR" dirty="0" err="1" smtClean="0"/>
              <a:t>stakes</a:t>
            </a:r>
            <a:endParaRPr lang="fr-FR" dirty="0"/>
          </a:p>
        </p:txBody>
      </p:sp>
      <p:sp>
        <p:nvSpPr>
          <p:cNvPr id="3" name="Espace réservé du contenu 2"/>
          <p:cNvSpPr>
            <a:spLocks noGrp="1"/>
          </p:cNvSpPr>
          <p:nvPr>
            <p:ph idx="1"/>
          </p:nvPr>
        </p:nvSpPr>
        <p:spPr/>
        <p:txBody>
          <a:bodyPr>
            <a:normAutofit/>
          </a:bodyPr>
          <a:lstStyle/>
          <a:p>
            <a:pPr marL="0" indent="0">
              <a:buNone/>
            </a:pPr>
            <a:r>
              <a:rPr lang="fr-FR" dirty="0" err="1" smtClean="0"/>
              <a:t>Acceptance</a:t>
            </a:r>
            <a:r>
              <a:rPr lang="fr-FR" dirty="0" smtClean="0"/>
              <a:t> </a:t>
            </a:r>
            <a:r>
              <a:rPr lang="fr-FR" dirty="0" err="1" smtClean="0"/>
              <a:t>is</a:t>
            </a:r>
            <a:r>
              <a:rPr lang="fr-FR" dirty="0" smtClean="0"/>
              <a:t> </a:t>
            </a:r>
            <a:r>
              <a:rPr lang="fr-FR" dirty="0" err="1" smtClean="0"/>
              <a:t>context</a:t>
            </a:r>
            <a:r>
              <a:rPr lang="fr-FR" dirty="0" smtClean="0"/>
              <a:t> </a:t>
            </a:r>
            <a:r>
              <a:rPr lang="fr-FR" dirty="0" err="1" smtClean="0"/>
              <a:t>dependent</a:t>
            </a:r>
            <a:r>
              <a:rPr lang="fr-FR" dirty="0" smtClean="0"/>
              <a:t> for </a:t>
            </a:r>
            <a:r>
              <a:rPr lang="fr-FR" dirty="0" err="1" smtClean="0"/>
              <a:t>two</a:t>
            </a:r>
            <a:r>
              <a:rPr lang="fr-FR" dirty="0" smtClean="0"/>
              <a:t> </a:t>
            </a:r>
            <a:r>
              <a:rPr lang="fr-FR" dirty="0" err="1" smtClean="0"/>
              <a:t>reasons</a:t>
            </a:r>
            <a:r>
              <a:rPr lang="fr-FR" dirty="0" smtClean="0"/>
              <a:t>:</a:t>
            </a:r>
          </a:p>
          <a:p>
            <a:pPr marL="514350" indent="-514350">
              <a:buFont typeface="+mj-lt"/>
              <a:buAutoNum type="arabicPeriod"/>
            </a:pPr>
            <a:r>
              <a:rPr lang="fr-FR" dirty="0" err="1" smtClean="0">
                <a:solidFill>
                  <a:srgbClr val="E6B9B8"/>
                </a:solidFill>
              </a:rPr>
              <a:t>Its</a:t>
            </a:r>
            <a:r>
              <a:rPr lang="fr-FR" dirty="0" smtClean="0">
                <a:solidFill>
                  <a:srgbClr val="E6B9B8"/>
                </a:solidFill>
              </a:rPr>
              <a:t> </a:t>
            </a:r>
            <a:r>
              <a:rPr lang="fr-FR" dirty="0" err="1" smtClean="0">
                <a:solidFill>
                  <a:srgbClr val="FFFF00"/>
                </a:solidFill>
              </a:rPr>
              <a:t>norm</a:t>
            </a:r>
            <a:r>
              <a:rPr lang="fr-FR" dirty="0" smtClean="0">
                <a:solidFill>
                  <a:srgbClr val="FFFF00"/>
                </a:solidFill>
              </a:rPr>
              <a:t> </a:t>
            </a:r>
            <a:r>
              <a:rPr lang="fr-FR" dirty="0" smtClean="0"/>
              <a:t>(</a:t>
            </a:r>
            <a:r>
              <a:rPr lang="fr-FR" dirty="0" err="1" smtClean="0"/>
              <a:t>constituting</a:t>
            </a:r>
            <a:r>
              <a:rPr lang="fr-FR" dirty="0" smtClean="0"/>
              <a:t> </a:t>
            </a:r>
            <a:r>
              <a:rPr lang="fr-FR" dirty="0" err="1" smtClean="0">
                <a:solidFill>
                  <a:srgbClr val="E6B9B8"/>
                </a:solidFill>
              </a:rPr>
              <a:t>this</a:t>
            </a:r>
            <a:r>
              <a:rPr lang="fr-FR" dirty="0" smtClean="0"/>
              <a:t> type of </a:t>
            </a:r>
            <a:r>
              <a:rPr lang="fr-FR" dirty="0" err="1" smtClean="0"/>
              <a:t>accepting</a:t>
            </a:r>
            <a:r>
              <a:rPr lang="fr-FR" dirty="0" smtClean="0"/>
              <a:t>) </a:t>
            </a:r>
            <a:r>
              <a:rPr lang="fr-FR" dirty="0" err="1" smtClean="0"/>
              <a:t>is</a:t>
            </a:r>
            <a:r>
              <a:rPr lang="fr-FR" dirty="0" smtClean="0"/>
              <a:t> </a:t>
            </a:r>
            <a:r>
              <a:rPr lang="fr-FR" dirty="0" err="1" smtClean="0"/>
              <a:t>strategically</a:t>
            </a:r>
            <a:r>
              <a:rPr lang="fr-FR" dirty="0" smtClean="0"/>
              <a:t> </a:t>
            </a:r>
            <a:r>
              <a:rPr lang="fr-FR" dirty="0" err="1" smtClean="0"/>
              <a:t>dependent</a:t>
            </a:r>
            <a:r>
              <a:rPr lang="fr-FR" dirty="0" smtClean="0"/>
              <a:t> on the instrumental </a:t>
            </a:r>
            <a:r>
              <a:rPr lang="fr-FR" dirty="0" err="1" smtClean="0"/>
              <a:t>context</a:t>
            </a:r>
            <a:r>
              <a:rPr lang="fr-FR" dirty="0" smtClean="0"/>
              <a:t> of a plan to </a:t>
            </a:r>
            <a:r>
              <a:rPr lang="fr-FR" dirty="0" err="1" smtClean="0"/>
              <a:t>act</a:t>
            </a:r>
            <a:r>
              <a:rPr lang="fr-FR" dirty="0" smtClean="0"/>
              <a:t>.</a:t>
            </a:r>
          </a:p>
          <a:p>
            <a:pPr marL="514350" indent="-514350">
              <a:buFont typeface="+mj-lt"/>
              <a:buAutoNum type="arabicPeriod"/>
            </a:pPr>
            <a:r>
              <a:rPr lang="fr-FR" dirty="0" smtClean="0">
                <a:solidFill>
                  <a:srgbClr val="E6B9B8"/>
                </a:solidFill>
              </a:rPr>
              <a:t>The </a:t>
            </a:r>
            <a:r>
              <a:rPr lang="fr-FR" dirty="0" err="1" smtClean="0">
                <a:solidFill>
                  <a:srgbClr val="E6B9B8"/>
                </a:solidFill>
              </a:rPr>
              <a:t>decision</a:t>
            </a:r>
            <a:r>
              <a:rPr lang="fr-FR" dirty="0" smtClean="0">
                <a:solidFill>
                  <a:srgbClr val="E6B9B8"/>
                </a:solidFill>
              </a:rPr>
              <a:t> to </a:t>
            </a:r>
            <a:r>
              <a:rPr lang="fr-FR" dirty="0" err="1" smtClean="0">
                <a:solidFill>
                  <a:srgbClr val="E6B9B8"/>
                </a:solidFill>
              </a:rPr>
              <a:t>act</a:t>
            </a:r>
            <a:r>
              <a:rPr lang="fr-FR" dirty="0" smtClean="0">
                <a:solidFill>
                  <a:srgbClr val="E6B9B8"/>
                </a:solidFill>
              </a:rPr>
              <a:t> on </a:t>
            </a:r>
            <a:r>
              <a:rPr lang="fr-FR" dirty="0" err="1" smtClean="0">
                <a:solidFill>
                  <a:srgbClr val="E6B9B8"/>
                </a:solidFill>
              </a:rPr>
              <a:t>its</a:t>
            </a:r>
            <a:r>
              <a:rPr lang="fr-FR" dirty="0" smtClean="0">
                <a:solidFill>
                  <a:srgbClr val="E6B9B8"/>
                </a:solidFill>
              </a:rPr>
              <a:t> content </a:t>
            </a:r>
            <a:r>
              <a:rPr lang="fr-FR" dirty="0" smtClean="0"/>
              <a:t>(</a:t>
            </a:r>
            <a:r>
              <a:rPr lang="fr-FR" dirty="0" err="1" smtClean="0">
                <a:solidFill>
                  <a:srgbClr val="FFFF00"/>
                </a:solidFill>
              </a:rPr>
              <a:t>what</a:t>
            </a:r>
            <a:r>
              <a:rPr lang="fr-FR" dirty="0" smtClean="0"/>
              <a:t> </a:t>
            </a:r>
            <a:r>
              <a:rPr lang="fr-FR" dirty="0" err="1" smtClean="0"/>
              <a:t>is</a:t>
            </a:r>
            <a:r>
              <a:rPr lang="fr-FR" dirty="0" smtClean="0"/>
              <a:t> </a:t>
            </a:r>
            <a:r>
              <a:rPr lang="fr-FR" dirty="0" err="1" smtClean="0"/>
              <a:t>finally</a:t>
            </a:r>
            <a:r>
              <a:rPr lang="fr-FR" dirty="0" smtClean="0"/>
              <a:t> </a:t>
            </a:r>
            <a:r>
              <a:rPr lang="fr-FR" dirty="0" err="1" smtClean="0"/>
              <a:t>accepted</a:t>
            </a:r>
            <a:r>
              <a:rPr lang="fr-FR" dirty="0" smtClean="0"/>
              <a:t>) </a:t>
            </a:r>
            <a:r>
              <a:rPr lang="fr-FR" dirty="0" err="1" smtClean="0"/>
              <a:t>is</a:t>
            </a:r>
            <a:r>
              <a:rPr lang="fr-FR" dirty="0" smtClean="0"/>
              <a:t> </a:t>
            </a:r>
            <a:r>
              <a:rPr lang="fr-FR" dirty="0" err="1" smtClean="0"/>
              <a:t>secondarily</a:t>
            </a:r>
            <a:r>
              <a:rPr lang="fr-FR" dirty="0" smtClean="0"/>
              <a:t> </a:t>
            </a:r>
            <a:r>
              <a:rPr lang="fr-FR" dirty="0" err="1" smtClean="0"/>
              <a:t>adjusted</a:t>
            </a:r>
            <a:r>
              <a:rPr lang="fr-FR" dirty="0" smtClean="0"/>
              <a:t> to the </a:t>
            </a:r>
            <a:r>
              <a:rPr lang="fr-FR" dirty="0" err="1" smtClean="0"/>
              <a:t>expected</a:t>
            </a:r>
            <a:r>
              <a:rPr lang="fr-FR" dirty="0" smtClean="0"/>
              <a:t> gain/</a:t>
            </a:r>
            <a:r>
              <a:rPr lang="fr-FR" dirty="0" err="1" smtClean="0"/>
              <a:t>cost</a:t>
            </a:r>
            <a:r>
              <a:rPr lang="fr-FR" dirty="0" smtClean="0"/>
              <a:t> of content </a:t>
            </a:r>
            <a:r>
              <a:rPr lang="fr-FR" dirty="0" err="1" smtClean="0"/>
              <a:t>being</a:t>
            </a:r>
            <a:r>
              <a:rPr lang="fr-FR" dirty="0" smtClean="0"/>
              <a:t> correct or incorrect. </a:t>
            </a:r>
            <a:endParaRPr lang="fr-FR" dirty="0"/>
          </a:p>
        </p:txBody>
      </p:sp>
      <p:sp>
        <p:nvSpPr>
          <p:cNvPr id="5" name="Espace réservé du numéro de diapositive 4"/>
          <p:cNvSpPr>
            <a:spLocks noGrp="1"/>
          </p:cNvSpPr>
          <p:nvPr>
            <p:ph type="sldNum" sz="quarter" idx="12"/>
          </p:nvPr>
        </p:nvSpPr>
        <p:spPr/>
        <p:txBody>
          <a:bodyPr/>
          <a:lstStyle/>
          <a:p>
            <a:fld id="{E2751F0B-AFAF-3944-AE6C-E0EB95133723}" type="slidenum">
              <a:rPr lang="fr-FR" smtClean="0"/>
              <a:pPr/>
              <a:t>43</a:t>
            </a:fld>
            <a:endParaRPr lang="fr-FR"/>
          </a:p>
        </p:txBody>
      </p:sp>
    </p:spTree>
    <p:extLst>
      <p:ext uri="{BB962C8B-B14F-4D97-AF65-F5344CB8AC3E}">
        <p14:creationId xmlns:p14="http://schemas.microsoft.com/office/powerpoint/2010/main" xmlns="" val="296275099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ctrTitle"/>
          </p:nvPr>
        </p:nvSpPr>
        <p:spPr/>
        <p:txBody>
          <a:bodyPr>
            <a:normAutofit fontScale="90000"/>
          </a:bodyPr>
          <a:lstStyle/>
          <a:p>
            <a:pPr algn="ctr"/>
            <a:r>
              <a:rPr lang="fr-FR" smtClean="0"/>
              <a:t>Consequence of the two-tiered view about acceptance</a:t>
            </a:r>
            <a:endParaRPr lang="fr-FR"/>
          </a:p>
        </p:txBody>
      </p:sp>
      <p:sp>
        <p:nvSpPr>
          <p:cNvPr id="6" name="Sous-titre 5"/>
          <p:cNvSpPr>
            <a:spLocks noGrp="1"/>
          </p:cNvSpPr>
          <p:nvPr>
            <p:ph type="subTitle" idx="1"/>
          </p:nvPr>
        </p:nvSpPr>
        <p:spPr/>
        <p:txBody>
          <a:bodyPr/>
          <a:lstStyle/>
          <a:p>
            <a:pPr algn="ctr"/>
            <a:r>
              <a:rPr lang="fr-FR" sz="5400" smtClean="0">
                <a:solidFill>
                  <a:srgbClr val="FFC000"/>
                </a:solidFill>
              </a:rPr>
              <a:t>Three types of error</a:t>
            </a:r>
            <a:endParaRPr lang="fr-FR" sz="5400">
              <a:solidFill>
                <a:srgbClr val="FFC000"/>
              </a:solidFill>
            </a:endParaRPr>
          </a:p>
        </p:txBody>
      </p:sp>
      <p:sp>
        <p:nvSpPr>
          <p:cNvPr id="4" name="Espace réservé du numéro de diapositive 3"/>
          <p:cNvSpPr>
            <a:spLocks noGrp="1"/>
          </p:cNvSpPr>
          <p:nvPr>
            <p:ph type="sldNum" sz="quarter" idx="12"/>
          </p:nvPr>
        </p:nvSpPr>
        <p:spPr/>
        <p:txBody>
          <a:bodyPr/>
          <a:lstStyle/>
          <a:p>
            <a:fld id="{E2751F0B-AFAF-3944-AE6C-E0EB95133723}" type="slidenum">
              <a:rPr lang="fr-FR" smtClean="0"/>
              <a:pPr/>
              <a:t>44</a:t>
            </a:fld>
            <a:endParaRPr lang="fr-FR"/>
          </a:p>
        </p:txBody>
      </p:sp>
    </p:spTree>
    <p:extLst>
      <p:ext uri="{BB962C8B-B14F-4D97-AF65-F5344CB8AC3E}">
        <p14:creationId xmlns:p14="http://schemas.microsoft.com/office/powerpoint/2010/main" xmlns="" val="144128289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r>
              <a:rPr lang="fr-FR" smtClean="0">
                <a:solidFill>
                  <a:schemeClr val="accent4"/>
                </a:solidFill>
              </a:rPr>
              <a:t>Three  </a:t>
            </a:r>
            <a:r>
              <a:rPr lang="fr-FR" dirty="0" smtClean="0">
                <a:solidFill>
                  <a:schemeClr val="accent4"/>
                </a:solidFill>
              </a:rPr>
              <a:t>types of </a:t>
            </a:r>
            <a:r>
              <a:rPr lang="fr-FR" dirty="0" err="1" smtClean="0">
                <a:solidFill>
                  <a:schemeClr val="accent4"/>
                </a:solidFill>
              </a:rPr>
              <a:t>errors</a:t>
            </a:r>
            <a:r>
              <a:rPr lang="fr-FR" smtClean="0">
                <a:solidFill>
                  <a:schemeClr val="accent4"/>
                </a:solidFill>
              </a:rPr>
              <a:t>: instrumental</a:t>
            </a:r>
            <a:endParaRPr lang="fr-FR" dirty="0">
              <a:solidFill>
                <a:schemeClr val="accent4"/>
              </a:solidFill>
            </a:endParaRPr>
          </a:p>
        </p:txBody>
      </p:sp>
      <p:sp>
        <p:nvSpPr>
          <p:cNvPr id="7" name="Espace réservé du contenu 6"/>
          <p:cNvSpPr>
            <a:spLocks noGrp="1"/>
          </p:cNvSpPr>
          <p:nvPr>
            <p:ph idx="1"/>
          </p:nvPr>
        </p:nvSpPr>
        <p:spPr/>
        <p:txBody>
          <a:bodyPr/>
          <a:lstStyle/>
          <a:p>
            <a:pPr marL="0" indent="0">
              <a:buNone/>
            </a:pPr>
            <a:r>
              <a:rPr lang="en-US" sz="2800" b="1" smtClean="0">
                <a:solidFill>
                  <a:srgbClr val="FFFF00"/>
                </a:solidFill>
              </a:rPr>
              <a:t>Instrumental  errors </a:t>
            </a:r>
            <a:r>
              <a:rPr lang="en-US" sz="2800" dirty="0" smtClean="0"/>
              <a:t>occur</a:t>
            </a:r>
          </a:p>
          <a:p>
            <a:pPr algn="ctr"/>
            <a:r>
              <a:rPr lang="en-US" sz="2800" dirty="0" smtClean="0"/>
              <a:t> </a:t>
            </a:r>
            <a:r>
              <a:rPr lang="en-US" sz="2800" dirty="0"/>
              <a:t>when selecting an </a:t>
            </a:r>
            <a:r>
              <a:rPr lang="en-US" sz="2800"/>
              <a:t>epistemic </a:t>
            </a:r>
            <a:r>
              <a:rPr lang="en-US" sz="2800" smtClean="0"/>
              <a:t>norm, ie a type of acceptance, </a:t>
            </a:r>
            <a:r>
              <a:rPr lang="en-US" sz="2800" dirty="0"/>
              <a:t>inappropriate to a context, (for example, trying to reconstruct a shopping list </a:t>
            </a:r>
            <a:r>
              <a:rPr lang="en-US" sz="2800" dirty="0">
                <a:solidFill>
                  <a:srgbClr val="FFC000"/>
                </a:solidFill>
              </a:rPr>
              <a:t>accurately, </a:t>
            </a:r>
            <a:r>
              <a:rPr lang="en-US" sz="2800" dirty="0"/>
              <a:t>when </a:t>
            </a:r>
            <a:r>
              <a:rPr lang="en-US" sz="2800" dirty="0">
                <a:solidFill>
                  <a:srgbClr val="FFC000"/>
                </a:solidFill>
              </a:rPr>
              <a:t>comprehensiveness</a:t>
            </a:r>
            <a:r>
              <a:rPr lang="en-US" sz="2800" dirty="0"/>
              <a:t> is sufficient)</a:t>
            </a:r>
            <a:r>
              <a:rPr lang="en-US" sz="2800" dirty="0" smtClean="0"/>
              <a:t>,</a:t>
            </a:r>
          </a:p>
          <a:p>
            <a:endParaRPr lang="en-US" sz="2800" dirty="0"/>
          </a:p>
          <a:p>
            <a:endParaRPr lang="fr-FR" sz="2800" dirty="0"/>
          </a:p>
        </p:txBody>
      </p:sp>
      <p:sp>
        <p:nvSpPr>
          <p:cNvPr id="5" name="Espace réservé du numéro de diapositive 4"/>
          <p:cNvSpPr>
            <a:spLocks noGrp="1"/>
          </p:cNvSpPr>
          <p:nvPr>
            <p:ph type="sldNum" sz="quarter" idx="12"/>
          </p:nvPr>
        </p:nvSpPr>
        <p:spPr/>
        <p:txBody>
          <a:bodyPr/>
          <a:lstStyle/>
          <a:p>
            <a:fld id="{E2751F0B-AFAF-3944-AE6C-E0EB95133723}" type="slidenum">
              <a:rPr lang="fr-FR" smtClean="0"/>
              <a:pPr/>
              <a:t>45</a:t>
            </a:fld>
            <a:endParaRPr lang="fr-FR"/>
          </a:p>
        </p:txBody>
      </p:sp>
    </p:spTree>
    <p:extLst>
      <p:ext uri="{BB962C8B-B14F-4D97-AF65-F5344CB8AC3E}">
        <p14:creationId xmlns:p14="http://schemas.microsoft.com/office/powerpoint/2010/main" xmlns="" val="78340406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r>
              <a:rPr lang="fr-FR" smtClean="0">
                <a:solidFill>
                  <a:srgbClr val="FFB400"/>
                </a:solidFill>
              </a:rPr>
              <a:t>Three </a:t>
            </a:r>
            <a:r>
              <a:rPr lang="fr-FR" dirty="0" smtClean="0">
                <a:solidFill>
                  <a:srgbClr val="FFB400"/>
                </a:solidFill>
              </a:rPr>
              <a:t>types of </a:t>
            </a:r>
            <a:r>
              <a:rPr lang="fr-FR" dirty="0" err="1" smtClean="0">
                <a:solidFill>
                  <a:srgbClr val="FFB400"/>
                </a:solidFill>
              </a:rPr>
              <a:t>errors</a:t>
            </a:r>
            <a:r>
              <a:rPr lang="fr-FR" dirty="0" smtClean="0">
                <a:solidFill>
                  <a:srgbClr val="FFB400"/>
                </a:solidFill>
              </a:rPr>
              <a:t>: </a:t>
            </a:r>
            <a:r>
              <a:rPr lang="fr-FR" dirty="0" err="1" smtClean="0">
                <a:solidFill>
                  <a:srgbClr val="FFB400"/>
                </a:solidFill>
              </a:rPr>
              <a:t>epistemic</a:t>
            </a:r>
            <a:endParaRPr lang="fr-FR" dirty="0">
              <a:solidFill>
                <a:srgbClr val="FFB400"/>
              </a:solidFill>
            </a:endParaRPr>
          </a:p>
        </p:txBody>
      </p:sp>
      <p:sp>
        <p:nvSpPr>
          <p:cNvPr id="7" name="Espace réservé du contenu 6"/>
          <p:cNvSpPr>
            <a:spLocks noGrp="1"/>
          </p:cNvSpPr>
          <p:nvPr>
            <p:ph idx="1"/>
          </p:nvPr>
        </p:nvSpPr>
        <p:spPr/>
        <p:txBody>
          <a:bodyPr/>
          <a:lstStyle/>
          <a:p>
            <a:pPr marL="0" indent="0">
              <a:buNone/>
            </a:pPr>
            <a:r>
              <a:rPr lang="en-US" sz="3000" b="1" dirty="0" smtClean="0">
                <a:solidFill>
                  <a:srgbClr val="FFFF00"/>
                </a:solidFill>
              </a:rPr>
              <a:t>Epistemic </a:t>
            </a:r>
            <a:r>
              <a:rPr lang="en-US" sz="3000" b="1" dirty="0">
                <a:solidFill>
                  <a:srgbClr val="FFFF00"/>
                </a:solidFill>
              </a:rPr>
              <a:t>errors</a:t>
            </a:r>
            <a:r>
              <a:rPr lang="en-US" sz="3000" dirty="0"/>
              <a:t> </a:t>
            </a:r>
            <a:r>
              <a:rPr lang="en-US" sz="3000" dirty="0" smtClean="0"/>
              <a:t>occur</a:t>
            </a:r>
          </a:p>
          <a:p>
            <a:r>
              <a:rPr lang="en-US" sz="3000" smtClean="0"/>
              <a:t>in misapplying the selected norm </a:t>
            </a:r>
            <a:r>
              <a:rPr lang="en-US" sz="3000"/>
              <a:t>to </a:t>
            </a:r>
            <a:r>
              <a:rPr lang="en-US" sz="3000" smtClean="0"/>
              <a:t>a given cognitive content , </a:t>
            </a:r>
            <a:r>
              <a:rPr lang="en-US" sz="3000" dirty="0"/>
              <a:t>(for example, seeming to remember that </a:t>
            </a:r>
            <a:r>
              <a:rPr lang="en-US" sz="3000" i="1" dirty="0"/>
              <a:t>P </a:t>
            </a:r>
            <a:r>
              <a:rPr lang="en-US" sz="3000" dirty="0"/>
              <a:t>when </a:t>
            </a:r>
            <a:r>
              <a:rPr lang="en-US" sz="3000"/>
              <a:t>one </a:t>
            </a:r>
            <a:r>
              <a:rPr lang="en-US" sz="3000" smtClean="0"/>
              <a:t>merely imagines that </a:t>
            </a:r>
            <a:r>
              <a:rPr lang="en-US" sz="3000" i="1" smtClean="0"/>
              <a:t>P</a:t>
            </a:r>
            <a:r>
              <a:rPr lang="en-US" sz="3000" smtClean="0"/>
              <a:t>) </a:t>
            </a:r>
            <a:endParaRPr lang="en-US" sz="3000" dirty="0" smtClean="0"/>
          </a:p>
          <a:p>
            <a:r>
              <a:rPr lang="en-US" sz="3000" dirty="0" smtClean="0"/>
              <a:t> </a:t>
            </a:r>
            <a:r>
              <a:rPr lang="en-US" sz="3000" dirty="0"/>
              <a:t>in forming an incorrect judgment of confidence about one’s epistemic performance (for example, being </a:t>
            </a:r>
            <a:r>
              <a:rPr lang="en-US" sz="3000" dirty="0" smtClean="0"/>
              <a:t>highly confident </a:t>
            </a:r>
            <a:r>
              <a:rPr lang="en-US" sz="3000" dirty="0"/>
              <a:t>in having correctly </a:t>
            </a:r>
            <a:r>
              <a:rPr lang="en-US" sz="3000" dirty="0" smtClean="0"/>
              <a:t>learned an item when </a:t>
            </a:r>
            <a:r>
              <a:rPr lang="en-US" sz="3000" dirty="0"/>
              <a:t>one </a:t>
            </a:r>
            <a:r>
              <a:rPr lang="en-US" sz="3000" dirty="0" smtClean="0"/>
              <a:t>will actually  fail to retrieve it</a:t>
            </a:r>
            <a:r>
              <a:rPr lang="en-US" dirty="0" smtClean="0"/>
              <a:t>)</a:t>
            </a:r>
            <a:r>
              <a:rPr lang="en-US" dirty="0"/>
              <a:t>. </a:t>
            </a:r>
            <a:endParaRPr lang="fr-FR" dirty="0"/>
          </a:p>
        </p:txBody>
      </p:sp>
      <p:sp>
        <p:nvSpPr>
          <p:cNvPr id="5" name="Espace réservé du numéro de diapositive 4"/>
          <p:cNvSpPr>
            <a:spLocks noGrp="1"/>
          </p:cNvSpPr>
          <p:nvPr>
            <p:ph type="sldNum" sz="quarter" idx="12"/>
          </p:nvPr>
        </p:nvSpPr>
        <p:spPr/>
        <p:txBody>
          <a:bodyPr/>
          <a:lstStyle/>
          <a:p>
            <a:fld id="{E2751F0B-AFAF-3944-AE6C-E0EB95133723}" type="slidenum">
              <a:rPr lang="fr-FR" smtClean="0"/>
              <a:pPr/>
              <a:t>46</a:t>
            </a:fld>
            <a:endParaRPr lang="fr-FR"/>
          </a:p>
        </p:txBody>
      </p:sp>
    </p:spTree>
    <p:extLst>
      <p:ext uri="{BB962C8B-B14F-4D97-AF65-F5344CB8AC3E}">
        <p14:creationId xmlns:p14="http://schemas.microsoft.com/office/powerpoint/2010/main" xmlns="" val="418843251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r>
              <a:rPr lang="fr-FR" smtClean="0">
                <a:solidFill>
                  <a:schemeClr val="accent4"/>
                </a:solidFill>
              </a:rPr>
              <a:t>Three  </a:t>
            </a:r>
            <a:r>
              <a:rPr lang="fr-FR" dirty="0" smtClean="0">
                <a:solidFill>
                  <a:schemeClr val="accent4"/>
                </a:solidFill>
              </a:rPr>
              <a:t>types of </a:t>
            </a:r>
            <a:r>
              <a:rPr lang="fr-FR" dirty="0" err="1" smtClean="0">
                <a:solidFill>
                  <a:schemeClr val="accent4"/>
                </a:solidFill>
              </a:rPr>
              <a:t>errors</a:t>
            </a:r>
            <a:r>
              <a:rPr lang="fr-FR" smtClean="0">
                <a:solidFill>
                  <a:schemeClr val="accent4"/>
                </a:solidFill>
              </a:rPr>
              <a:t>: Strategic</a:t>
            </a:r>
            <a:endParaRPr lang="fr-FR" dirty="0">
              <a:solidFill>
                <a:schemeClr val="accent4"/>
              </a:solidFill>
            </a:endParaRPr>
          </a:p>
        </p:txBody>
      </p:sp>
      <p:sp>
        <p:nvSpPr>
          <p:cNvPr id="7" name="Espace réservé du contenu 6"/>
          <p:cNvSpPr>
            <a:spLocks noGrp="1"/>
          </p:cNvSpPr>
          <p:nvPr>
            <p:ph idx="1"/>
          </p:nvPr>
        </p:nvSpPr>
        <p:spPr/>
        <p:txBody>
          <a:bodyPr/>
          <a:lstStyle/>
          <a:p>
            <a:pPr marL="0" indent="0">
              <a:buNone/>
            </a:pPr>
            <a:r>
              <a:rPr lang="en-US" sz="3200" b="1" smtClean="0">
                <a:solidFill>
                  <a:srgbClr val="FFFF00"/>
                </a:solidFill>
              </a:rPr>
              <a:t>Strategic  errors </a:t>
            </a:r>
            <a:r>
              <a:rPr lang="en-US" sz="3200" dirty="0" smtClean="0"/>
              <a:t>occur</a:t>
            </a:r>
          </a:p>
          <a:p>
            <a:endParaRPr lang="en-US" sz="3200" dirty="0"/>
          </a:p>
          <a:p>
            <a:r>
              <a:rPr lang="en-US" sz="3200" dirty="0" smtClean="0"/>
              <a:t>  </a:t>
            </a:r>
            <a:r>
              <a:rPr lang="en-US" sz="3200" dirty="0"/>
              <a:t>when incorrectly setting the decision criterion given the </a:t>
            </a:r>
            <a:r>
              <a:rPr lang="en-US" sz="3200"/>
              <a:t>stakes </a:t>
            </a:r>
            <a:endParaRPr lang="en-US" sz="3200" smtClean="0"/>
          </a:p>
          <a:p>
            <a:r>
              <a:rPr lang="en-US" sz="3200" smtClean="0"/>
              <a:t>i.e., taking </a:t>
            </a:r>
            <a:r>
              <a:rPr lang="en-US" sz="3200" dirty="0"/>
              <a:t>an epistemic decision to be non-important when it objectively is, </a:t>
            </a:r>
            <a:r>
              <a:rPr lang="en-US" sz="3200"/>
              <a:t>and </a:t>
            </a:r>
            <a:r>
              <a:rPr lang="en-US" sz="3200" smtClean="0"/>
              <a:t>reciprocally. </a:t>
            </a:r>
            <a:endParaRPr lang="fr-FR" sz="3200" dirty="0"/>
          </a:p>
        </p:txBody>
      </p:sp>
      <p:sp>
        <p:nvSpPr>
          <p:cNvPr id="5" name="Espace réservé du numéro de diapositive 4"/>
          <p:cNvSpPr>
            <a:spLocks noGrp="1"/>
          </p:cNvSpPr>
          <p:nvPr>
            <p:ph type="sldNum" sz="quarter" idx="12"/>
          </p:nvPr>
        </p:nvSpPr>
        <p:spPr/>
        <p:txBody>
          <a:bodyPr/>
          <a:lstStyle/>
          <a:p>
            <a:fld id="{E2751F0B-AFAF-3944-AE6C-E0EB95133723}" type="slidenum">
              <a:rPr lang="fr-FR" smtClean="0"/>
              <a:pPr/>
              <a:t>47</a:t>
            </a:fld>
            <a:endParaRPr lang="fr-FR"/>
          </a:p>
        </p:txBody>
      </p:sp>
    </p:spTree>
    <p:extLst>
      <p:ext uri="{BB962C8B-B14F-4D97-AF65-F5344CB8AC3E}">
        <p14:creationId xmlns:p14="http://schemas.microsoft.com/office/powerpoint/2010/main" xmlns="" val="399964987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ctrTitle"/>
          </p:nvPr>
        </p:nvSpPr>
        <p:spPr/>
        <p:txBody>
          <a:bodyPr/>
          <a:lstStyle/>
          <a:p>
            <a:pPr algn="ctr"/>
            <a:r>
              <a:rPr lang="fr-FR" smtClean="0"/>
              <a:t>Four objections</a:t>
            </a:r>
            <a:endParaRPr lang="fr-FR"/>
          </a:p>
        </p:txBody>
      </p:sp>
      <p:sp>
        <p:nvSpPr>
          <p:cNvPr id="6" name="Sous-titre 5"/>
          <p:cNvSpPr>
            <a:spLocks noGrp="1"/>
          </p:cNvSpPr>
          <p:nvPr>
            <p:ph type="subTitle" idx="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2751F0B-AFAF-3944-AE6C-E0EB95133723}" type="slidenum">
              <a:rPr lang="fr-FR" smtClean="0"/>
              <a:pPr/>
              <a:t>48</a:t>
            </a:fld>
            <a:endParaRPr lang="fr-FR"/>
          </a:p>
        </p:txBody>
      </p:sp>
    </p:spTree>
    <p:extLst>
      <p:ext uri="{BB962C8B-B14F-4D97-AF65-F5344CB8AC3E}">
        <p14:creationId xmlns:p14="http://schemas.microsoft.com/office/powerpoint/2010/main" xmlns="" val="213416804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smtClean="0"/>
              <a:t>1 – Is </a:t>
            </a:r>
            <a:r>
              <a:rPr lang="en-US" sz="3200" b="1" smtClean="0"/>
              <a:t>Acceptance a </a:t>
            </a:r>
            <a:r>
              <a:rPr lang="en-US" sz="3200" b="1"/>
              <a:t>Natural Kind?</a:t>
            </a:r>
            <a:r>
              <a:rPr lang="fr-FR" sz="3200"/>
              <a:t/>
            </a:r>
            <a:br>
              <a:rPr lang="fr-FR" sz="3200"/>
            </a:br>
            <a:endParaRPr lang="fr-FR" sz="3200"/>
          </a:p>
        </p:txBody>
      </p:sp>
      <p:sp>
        <p:nvSpPr>
          <p:cNvPr id="3" name="Espace réservé du contenu 2"/>
          <p:cNvSpPr>
            <a:spLocks noGrp="1"/>
          </p:cNvSpPr>
          <p:nvPr>
            <p:ph idx="1"/>
          </p:nvPr>
        </p:nvSpPr>
        <p:spPr/>
        <p:txBody>
          <a:bodyPr/>
          <a:lstStyle/>
          <a:p>
            <a:r>
              <a:rPr lang="en-US" smtClean="0"/>
              <a:t>If acceptances </a:t>
            </a:r>
            <a:r>
              <a:rPr lang="en-US"/>
              <a:t>can be governed by epistemic norms as disparate as intelligibility, coherence, consensus and accuracy, </a:t>
            </a:r>
            <a:r>
              <a:rPr lang="en-US" smtClean="0"/>
              <a:t>they </a:t>
            </a:r>
            <a:r>
              <a:rPr lang="en-US"/>
              <a:t>should not be treated as a natural </a:t>
            </a:r>
            <a:r>
              <a:rPr lang="en-US" smtClean="0"/>
              <a:t>kind: there </a:t>
            </a:r>
            <a:r>
              <a:rPr lang="en-US"/>
              <a:t>is no feature common to the various forms of acceptance, and for that </a:t>
            </a:r>
            <a:r>
              <a:rPr lang="en-US" smtClean="0"/>
              <a:t>reason</a:t>
            </a:r>
            <a:r>
              <a:rPr lang="en-US"/>
              <a:t>, the concept of acceptance should be relinquished. </a:t>
            </a:r>
            <a:endParaRPr lang="fr-FR"/>
          </a:p>
        </p:txBody>
      </p:sp>
      <p:sp>
        <p:nvSpPr>
          <p:cNvPr id="4" name="Espace réservé du numéro de diapositive 3"/>
          <p:cNvSpPr>
            <a:spLocks noGrp="1"/>
          </p:cNvSpPr>
          <p:nvPr>
            <p:ph type="sldNum" sz="quarter" idx="12"/>
          </p:nvPr>
        </p:nvSpPr>
        <p:spPr/>
        <p:txBody>
          <a:bodyPr/>
          <a:lstStyle/>
          <a:p>
            <a:fld id="{E2751F0B-AFAF-3944-AE6C-E0EB95133723}" type="slidenum">
              <a:rPr lang="fr-FR" smtClean="0"/>
              <a:pPr/>
              <a:t>49</a:t>
            </a:fld>
            <a:endParaRPr lang="fr-FR"/>
          </a:p>
        </p:txBody>
      </p:sp>
    </p:spTree>
    <p:extLst>
      <p:ext uri="{BB962C8B-B14F-4D97-AF65-F5344CB8AC3E}">
        <p14:creationId xmlns:p14="http://schemas.microsoft.com/office/powerpoint/2010/main" xmlns="" val="28483934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re 1"/>
          <p:cNvSpPr>
            <a:spLocks noGrp="1"/>
          </p:cNvSpPr>
          <p:nvPr>
            <p:ph type="title"/>
          </p:nvPr>
        </p:nvSpPr>
        <p:spPr>
          <a:xfrm>
            <a:off x="-228600" y="0"/>
            <a:ext cx="9372600" cy="1219200"/>
          </a:xfrm>
        </p:spPr>
        <p:txBody>
          <a:bodyPr/>
          <a:lstStyle/>
          <a:p>
            <a:pPr algn="ctr" eaLnBrk="1" hangingPunct="1"/>
            <a:r>
              <a:rPr lang="fr-FR" dirty="0" err="1">
                <a:latin typeface="Calibri" charset="0"/>
                <a:ea typeface="ＭＳ Ｐゴシック" charset="0"/>
                <a:cs typeface="ＭＳ Ｐゴシック" charset="0"/>
              </a:rPr>
              <a:t>Outline</a:t>
            </a:r>
            <a:endParaRPr lang="fr-FR" dirty="0">
              <a:latin typeface="Calibri" charset="0"/>
              <a:ea typeface="ＭＳ Ｐゴシック" charset="0"/>
              <a:cs typeface="ＭＳ Ｐゴシック" charset="0"/>
            </a:endParaRPr>
          </a:p>
        </p:txBody>
      </p:sp>
      <p:sp>
        <p:nvSpPr>
          <p:cNvPr id="17411" name="Espace réservé du contenu 2"/>
          <p:cNvSpPr>
            <a:spLocks noGrp="1"/>
          </p:cNvSpPr>
          <p:nvPr>
            <p:ph idx="1"/>
          </p:nvPr>
        </p:nvSpPr>
        <p:spPr>
          <a:xfrm>
            <a:off x="878904" y="1981200"/>
            <a:ext cx="8229600" cy="4618038"/>
          </a:xfrm>
        </p:spPr>
        <p:txBody>
          <a:bodyPr/>
          <a:lstStyle/>
          <a:p>
            <a:pPr marL="514350" indent="-514350" eaLnBrk="1" hangingPunct="1">
              <a:lnSpc>
                <a:spcPct val="90000"/>
              </a:lnSpc>
              <a:buFont typeface="Calibri" charset="0"/>
              <a:buAutoNum type="arabicPeriod"/>
            </a:pPr>
            <a:r>
              <a:rPr lang="en-US" sz="3200">
                <a:latin typeface="Constantia" charset="0"/>
                <a:ea typeface="ＭＳ Ｐゴシック" charset="0"/>
                <a:cs typeface="ＭＳ Ｐゴシック" charset="0"/>
              </a:rPr>
              <a:t>Why is acceptance </a:t>
            </a:r>
            <a:r>
              <a:rPr lang="en-US" sz="3200" smtClean="0">
                <a:latin typeface="Constantia" charset="0"/>
                <a:ea typeface="ＭＳ Ｐゴシック" charset="0"/>
                <a:cs typeface="ＭＳ Ｐゴシック" charset="0"/>
              </a:rPr>
              <a:t>problematic?</a:t>
            </a:r>
          </a:p>
          <a:p>
            <a:pPr marL="514350" indent="-514350" eaLnBrk="1" hangingPunct="1">
              <a:lnSpc>
                <a:spcPct val="90000"/>
              </a:lnSpc>
              <a:buFont typeface="Calibri" charset="0"/>
              <a:buAutoNum type="arabicPeriod"/>
            </a:pPr>
            <a:r>
              <a:rPr lang="en-US" sz="3200" smtClean="0">
                <a:latin typeface="Constantia" charset="0"/>
                <a:ea typeface="ＭＳ Ｐゴシック" charset="0"/>
                <a:cs typeface="ＭＳ Ｐゴシック" charset="0"/>
              </a:rPr>
              <a:t>Epistemic </a:t>
            </a:r>
            <a:r>
              <a:rPr lang="en-US" sz="3200" dirty="0" smtClean="0">
                <a:latin typeface="Constantia" charset="0"/>
                <a:ea typeface="ＭＳ Ｐゴシック" charset="0"/>
                <a:cs typeface="ＭＳ Ｐゴシック" charset="0"/>
              </a:rPr>
              <a:t>norms </a:t>
            </a:r>
            <a:r>
              <a:rPr lang="en-US" sz="3200" smtClean="0">
                <a:latin typeface="Constantia" charset="0"/>
                <a:ea typeface="ＭＳ Ｐゴシック" charset="0"/>
                <a:cs typeface="ＭＳ Ｐゴシック" charset="0"/>
              </a:rPr>
              <a:t>and mental </a:t>
            </a:r>
            <a:r>
              <a:rPr lang="en-US" sz="3200" dirty="0" smtClean="0">
                <a:latin typeface="Constantia" charset="0"/>
                <a:ea typeface="ＭＳ Ｐゴシック" charset="0"/>
                <a:cs typeface="ＭＳ Ｐゴシック" charset="0"/>
              </a:rPr>
              <a:t>actions.</a:t>
            </a:r>
          </a:p>
          <a:p>
            <a:pPr marL="514350" indent="-514350" eaLnBrk="1" hangingPunct="1">
              <a:lnSpc>
                <a:spcPct val="90000"/>
              </a:lnSpc>
              <a:buFont typeface="+mj-lt"/>
              <a:buAutoNum type="arabicPeriod"/>
            </a:pPr>
            <a:r>
              <a:rPr lang="fr-FR" sz="3200" smtClean="0">
                <a:latin typeface="Constantia" charset="0"/>
                <a:ea typeface="ＭＳ Ｐゴシック" charset="0"/>
                <a:cs typeface="ＭＳ Ｐゴシック" charset="0"/>
              </a:rPr>
              <a:t>A</a:t>
            </a:r>
            <a:r>
              <a:rPr lang="en-US" sz="3200" smtClean="0">
                <a:latin typeface="Constantia" charset="0"/>
                <a:ea typeface="ＭＳ Ｐゴシック" charset="0"/>
                <a:cs typeface="ＭＳ Ｐゴシック" charset="0"/>
              </a:rPr>
              <a:t> </a:t>
            </a:r>
            <a:r>
              <a:rPr lang="en-US" sz="3200" dirty="0" smtClean="0">
                <a:latin typeface="Constantia" charset="0"/>
                <a:ea typeface="ＭＳ Ｐゴシック" charset="0"/>
                <a:cs typeface="ＭＳ Ｐゴシック" charset="0"/>
              </a:rPr>
              <a:t>two-tiered view </a:t>
            </a:r>
            <a:r>
              <a:rPr lang="en-US" sz="3200" smtClean="0">
                <a:latin typeface="Constantia" charset="0"/>
                <a:ea typeface="ＭＳ Ｐゴシック" charset="0"/>
                <a:cs typeface="ＭＳ Ｐゴシック" charset="0"/>
              </a:rPr>
              <a:t>of acceptance</a:t>
            </a:r>
          </a:p>
          <a:p>
            <a:pPr marL="881063" lvl="1" indent="-514350" eaLnBrk="1" hangingPunct="1">
              <a:lnSpc>
                <a:spcPct val="90000"/>
              </a:lnSpc>
              <a:buFont typeface="+mj-lt"/>
              <a:buAutoNum type="arabicPeriod"/>
            </a:pPr>
            <a:r>
              <a:rPr lang="en-US" smtClean="0">
                <a:latin typeface="Constantia" charset="0"/>
                <a:ea typeface="ＭＳ Ｐゴシック" charset="0"/>
                <a:cs typeface="ＭＳ Ｐゴシック" charset="0"/>
              </a:rPr>
              <a:t>Complex </a:t>
            </a:r>
            <a:r>
              <a:rPr lang="en-US" dirty="0" smtClean="0">
                <a:latin typeface="Constantia" charset="0"/>
                <a:ea typeface="ＭＳ Ｐゴシック" charset="0"/>
                <a:cs typeface="ＭＳ Ｐゴシック" charset="0"/>
              </a:rPr>
              <a:t>mental actions</a:t>
            </a:r>
          </a:p>
          <a:p>
            <a:pPr marL="881063" lvl="1" indent="-514350" eaLnBrk="1" hangingPunct="1">
              <a:lnSpc>
                <a:spcPct val="90000"/>
              </a:lnSpc>
              <a:buFont typeface="+mj-lt"/>
              <a:buAutoNum type="arabicPeriod"/>
            </a:pPr>
            <a:r>
              <a:rPr lang="fr-FR" smtClean="0">
                <a:latin typeface="Constantia" charset="0"/>
                <a:ea typeface="ＭＳ Ｐゴシック" charset="0"/>
                <a:cs typeface="ＭＳ Ｐゴシック" charset="0"/>
              </a:rPr>
              <a:t>Instrumental </a:t>
            </a:r>
            <a:r>
              <a:rPr lang="en-US" smtClean="0">
                <a:latin typeface="Constantia" charset="0"/>
                <a:ea typeface="ＭＳ Ｐゴシック" charset="0"/>
                <a:cs typeface="ＭＳ Ｐゴシック" charset="0"/>
              </a:rPr>
              <a:t>selection </a:t>
            </a:r>
            <a:r>
              <a:rPr lang="en-US" dirty="0" smtClean="0">
                <a:latin typeface="Constantia" charset="0"/>
                <a:ea typeface="ＭＳ Ｐゴシック" charset="0"/>
                <a:cs typeface="ＭＳ Ｐゴシック" charset="0"/>
              </a:rPr>
              <a:t>of epistemic  norms</a:t>
            </a:r>
          </a:p>
          <a:p>
            <a:pPr marL="881063" lvl="1" indent="-514350" eaLnBrk="1" hangingPunct="1">
              <a:lnSpc>
                <a:spcPct val="90000"/>
              </a:lnSpc>
              <a:buFont typeface="+mj-lt"/>
              <a:buAutoNum type="arabicPeriod"/>
            </a:pPr>
            <a:r>
              <a:rPr lang="fr-FR" dirty="0" smtClean="0">
                <a:latin typeface="Constantia" charset="0"/>
                <a:ea typeface="ＭＳ Ｐゴシック" charset="0"/>
                <a:cs typeface="ＭＳ Ｐゴシック" charset="0"/>
              </a:rPr>
              <a:t>E</a:t>
            </a:r>
            <a:r>
              <a:rPr lang="en-US" err="1" smtClean="0">
                <a:latin typeface="Constantia" charset="0"/>
                <a:ea typeface="ＭＳ Ｐゴシック" charset="0"/>
                <a:cs typeface="ＭＳ Ｐゴシック" charset="0"/>
              </a:rPr>
              <a:t>pistemic</a:t>
            </a:r>
            <a:r>
              <a:rPr lang="en-US" smtClean="0">
                <a:latin typeface="Constantia" charset="0"/>
                <a:ea typeface="ＭＳ Ｐゴシック" charset="0"/>
                <a:cs typeface="ＭＳ Ｐゴシック" charset="0"/>
              </a:rPr>
              <a:t> evaluation is </a:t>
            </a:r>
            <a:r>
              <a:rPr lang="en-US" dirty="0" smtClean="0">
                <a:latin typeface="Constantia" charset="0"/>
                <a:ea typeface="ＭＳ Ｐゴシック" charset="0"/>
                <a:cs typeface="ＭＳ Ｐゴシック" charset="0"/>
              </a:rPr>
              <a:t>autonomous</a:t>
            </a:r>
          </a:p>
          <a:p>
            <a:pPr marL="881063" lvl="1" indent="-514350" eaLnBrk="1" hangingPunct="1">
              <a:lnSpc>
                <a:spcPct val="90000"/>
              </a:lnSpc>
              <a:buFont typeface="+mj-lt"/>
              <a:buAutoNum type="arabicPeriod"/>
            </a:pPr>
            <a:r>
              <a:rPr lang="fr-FR" dirty="0" smtClean="0">
                <a:latin typeface="Constantia" charset="0"/>
                <a:ea typeface="ＭＳ Ｐゴシック" charset="0"/>
                <a:cs typeface="ＭＳ Ｐゴシック" charset="0"/>
              </a:rPr>
              <a:t>S</a:t>
            </a:r>
            <a:r>
              <a:rPr lang="en-US" err="1" smtClean="0">
                <a:latin typeface="Constantia" charset="0"/>
                <a:ea typeface="ＭＳ Ｐゴシック" charset="0"/>
                <a:cs typeface="ＭＳ Ｐゴシック" charset="0"/>
              </a:rPr>
              <a:t>trategic</a:t>
            </a:r>
            <a:r>
              <a:rPr lang="en-US" smtClean="0">
                <a:latin typeface="Constantia" charset="0"/>
                <a:ea typeface="ＭＳ Ｐゴシック" charset="0"/>
                <a:cs typeface="ＭＳ Ｐゴシック" charset="0"/>
              </a:rPr>
              <a:t> acceptance</a:t>
            </a:r>
          </a:p>
          <a:p>
            <a:pPr marL="881063" lvl="1" indent="-514350" eaLnBrk="1" hangingPunct="1">
              <a:lnSpc>
                <a:spcPct val="90000"/>
              </a:lnSpc>
              <a:buFont typeface="+mj-lt"/>
              <a:buAutoNum type="arabicPeriod"/>
            </a:pPr>
            <a:r>
              <a:rPr lang="fr-FR" smtClean="0">
                <a:latin typeface="Constantia" charset="0"/>
                <a:ea typeface="ＭＳ Ｐゴシック" charset="0"/>
                <a:cs typeface="ＭＳ Ｐゴシック" charset="0"/>
              </a:rPr>
              <a:t>3 </a:t>
            </a:r>
            <a:r>
              <a:rPr lang="fr-FR" dirty="0" smtClean="0">
                <a:latin typeface="Constantia" charset="0"/>
                <a:ea typeface="ＭＳ Ｐゴシック" charset="0"/>
                <a:cs typeface="ＭＳ Ｐゴシック" charset="0"/>
              </a:rPr>
              <a:t>types of </a:t>
            </a:r>
            <a:r>
              <a:rPr lang="fr-FR" dirty="0" err="1" smtClean="0">
                <a:latin typeface="Constantia" charset="0"/>
                <a:ea typeface="ＭＳ Ｐゴシック" charset="0"/>
                <a:cs typeface="ＭＳ Ｐゴシック" charset="0"/>
              </a:rPr>
              <a:t>error</a:t>
            </a:r>
            <a:r>
              <a:rPr lang="fr-FR" dirty="0" smtClean="0">
                <a:latin typeface="Constantia" charset="0"/>
                <a:ea typeface="ＭＳ Ｐゴシック" charset="0"/>
                <a:cs typeface="ＭＳ Ｐゴシック" charset="0"/>
              </a:rPr>
              <a:t> </a:t>
            </a:r>
            <a:r>
              <a:rPr lang="fr-FR" smtClean="0">
                <a:latin typeface="Constantia" charset="0"/>
                <a:ea typeface="ＭＳ Ｐゴシック" charset="0"/>
                <a:cs typeface="ＭＳ Ｐゴシック" charset="0"/>
              </a:rPr>
              <a:t>in acceptance</a:t>
            </a:r>
          </a:p>
          <a:p>
            <a:pPr marL="514350" indent="-514350" eaLnBrk="1" hangingPunct="1">
              <a:lnSpc>
                <a:spcPct val="90000"/>
              </a:lnSpc>
              <a:buFont typeface="+mj-lt"/>
              <a:buAutoNum type="arabicPeriod"/>
            </a:pPr>
            <a:r>
              <a:rPr lang="fr-FR" sz="3400" smtClean="0">
                <a:latin typeface="Constantia" charset="0"/>
                <a:ea typeface="ＭＳ Ｐゴシック" charset="0"/>
                <a:cs typeface="ＭＳ Ｐゴシック" charset="0"/>
              </a:rPr>
              <a:t>Four objections and responses</a:t>
            </a:r>
            <a:endParaRPr lang="en-US" sz="3400" dirty="0">
              <a:latin typeface="Constantia" charset="0"/>
              <a:ea typeface="ＭＳ Ｐゴシック" charset="0"/>
              <a:cs typeface="ＭＳ Ｐゴシック" charset="0"/>
            </a:endParaRPr>
          </a:p>
        </p:txBody>
      </p:sp>
      <p:sp>
        <p:nvSpPr>
          <p:cNvPr id="2" name="Espace réservé du numéro de diapositive 1"/>
          <p:cNvSpPr>
            <a:spLocks noGrp="1"/>
          </p:cNvSpPr>
          <p:nvPr>
            <p:ph type="sldNum" sz="quarter" idx="12"/>
          </p:nvPr>
        </p:nvSpPr>
        <p:spPr/>
        <p:txBody>
          <a:bodyPr/>
          <a:lstStyle/>
          <a:p>
            <a:fld id="{E2751F0B-AFAF-3944-AE6C-E0EB95133723}" type="slidenum">
              <a:rPr lang="fr-FR" smtClean="0"/>
              <a:pPr/>
              <a:t>5</a:t>
            </a:fld>
            <a:endParaRPr lang="fr-F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Response</a:t>
            </a:r>
            <a:endParaRPr lang="fr-FR"/>
          </a:p>
        </p:txBody>
      </p:sp>
      <p:sp>
        <p:nvSpPr>
          <p:cNvPr id="3" name="Espace réservé du contenu 2"/>
          <p:cNvSpPr>
            <a:spLocks noGrp="1"/>
          </p:cNvSpPr>
          <p:nvPr>
            <p:ph idx="1"/>
          </p:nvPr>
        </p:nvSpPr>
        <p:spPr/>
        <p:txBody>
          <a:bodyPr/>
          <a:lstStyle/>
          <a:p>
            <a:r>
              <a:rPr lang="en-US" smtClean="0"/>
              <a:t>Normative </a:t>
            </a:r>
            <a:r>
              <a:rPr lang="en-US"/>
              <a:t>diversity in acceptances is observed in metacognitive studies: agents, according to circumstances, opt for accuracy or comprehensiveness, or use fluency as a quick, although loose way, of assessing truthfulness (Reber and Schwarz 1999</a:t>
            </a:r>
            <a:r>
              <a:rPr lang="en-US" smtClean="0"/>
              <a:t>).”</a:t>
            </a:r>
            <a:endParaRPr lang="fr-FR"/>
          </a:p>
        </p:txBody>
      </p:sp>
      <p:sp>
        <p:nvSpPr>
          <p:cNvPr id="4" name="Espace réservé du numéro de diapositive 3"/>
          <p:cNvSpPr>
            <a:spLocks noGrp="1"/>
          </p:cNvSpPr>
          <p:nvPr>
            <p:ph type="sldNum" sz="quarter" idx="12"/>
          </p:nvPr>
        </p:nvSpPr>
        <p:spPr/>
        <p:txBody>
          <a:bodyPr/>
          <a:lstStyle/>
          <a:p>
            <a:fld id="{E2751F0B-AFAF-3944-AE6C-E0EB95133723}" type="slidenum">
              <a:rPr lang="fr-FR" smtClean="0"/>
              <a:pPr/>
              <a:t>50</a:t>
            </a:fld>
            <a:endParaRPr lang="fr-FR"/>
          </a:p>
        </p:txBody>
      </p:sp>
    </p:spTree>
    <p:extLst>
      <p:ext uri="{BB962C8B-B14F-4D97-AF65-F5344CB8AC3E}">
        <p14:creationId xmlns:p14="http://schemas.microsoft.com/office/powerpoint/2010/main" xmlns="" val="154850872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Response</a:t>
            </a:r>
            <a:endParaRPr lang="fr-FR"/>
          </a:p>
        </p:txBody>
      </p:sp>
      <p:sp>
        <p:nvSpPr>
          <p:cNvPr id="3" name="Espace réservé du contenu 2"/>
          <p:cNvSpPr>
            <a:spLocks noGrp="1"/>
          </p:cNvSpPr>
          <p:nvPr>
            <p:ph idx="1"/>
          </p:nvPr>
        </p:nvSpPr>
        <p:spPr>
          <a:xfrm>
            <a:off x="251520" y="1988840"/>
            <a:ext cx="8229600" cy="4389437"/>
          </a:xfrm>
        </p:spPr>
        <p:txBody>
          <a:bodyPr/>
          <a:lstStyle/>
          <a:p>
            <a:r>
              <a:rPr lang="en-US" smtClean="0"/>
              <a:t>What </a:t>
            </a:r>
            <a:r>
              <a:rPr lang="en-US"/>
              <a:t>makes accepting a unitary mental action is its particular function: that of adjusting to various standards of utility the cognitive activity associated with planning and acting on the world. </a:t>
            </a:r>
            <a:endParaRPr lang="en-US" smtClean="0"/>
          </a:p>
          <a:p>
            <a:r>
              <a:rPr lang="en-US" smtClean="0"/>
              <a:t>Also, acceptances have the general property of not qualifying for full-blown truth, but for “quasi-truth” ‘Gibbard, 2012),  “acceptability” (Yalcin, 2007).</a:t>
            </a:r>
          </a:p>
        </p:txBody>
      </p:sp>
    </p:spTree>
    <p:extLst>
      <p:ext uri="{BB962C8B-B14F-4D97-AF65-F5344CB8AC3E}">
        <p14:creationId xmlns:p14="http://schemas.microsoft.com/office/powerpoint/2010/main" xmlns="" val="69746783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Response</a:t>
            </a:r>
            <a:endParaRPr lang="fr-FR"/>
          </a:p>
        </p:txBody>
      </p:sp>
      <p:sp>
        <p:nvSpPr>
          <p:cNvPr id="3" name="Espace réservé du contenu 2"/>
          <p:cNvSpPr>
            <a:spLocks noGrp="1"/>
          </p:cNvSpPr>
          <p:nvPr>
            <p:ph idx="1"/>
          </p:nvPr>
        </p:nvSpPr>
        <p:spPr>
          <a:xfrm>
            <a:off x="251520" y="1988840"/>
            <a:ext cx="8229600" cy="4389437"/>
          </a:xfrm>
        </p:spPr>
        <p:txBody>
          <a:bodyPr/>
          <a:lstStyle/>
          <a:p>
            <a:r>
              <a:rPr lang="en-US" smtClean="0"/>
              <a:t>The semantics of each form of acceptance will be different </a:t>
            </a:r>
          </a:p>
          <a:p>
            <a:pPr lvl="1"/>
            <a:r>
              <a:rPr lang="en-US" smtClean="0"/>
              <a:t>informational consequence for </a:t>
            </a:r>
          </a:p>
          <a:p>
            <a:pPr lvl="2"/>
            <a:r>
              <a:rPr lang="en-US" smtClean="0"/>
              <a:t>accepting as uncertain/certain in epistemic modals; </a:t>
            </a:r>
          </a:p>
          <a:p>
            <a:pPr lvl="2"/>
            <a:r>
              <a:rPr lang="en-US" smtClean="0"/>
              <a:t>non factual probability judgments (Yalcin, 2007).</a:t>
            </a:r>
          </a:p>
          <a:p>
            <a:pPr lvl="2"/>
            <a:r>
              <a:rPr lang="en-US" smtClean="0"/>
              <a:t>accepting the consequence of a supposition, in indicative conditionals </a:t>
            </a:r>
          </a:p>
          <a:p>
            <a:pPr lvl="1"/>
            <a:r>
              <a:rPr lang="en-US" smtClean="0"/>
              <a:t>Mere semantic compatibility for accepting P as coherent with R.</a:t>
            </a:r>
            <a:endParaRPr lang="fr-FR"/>
          </a:p>
        </p:txBody>
      </p:sp>
    </p:spTree>
    <p:extLst>
      <p:ext uri="{BB962C8B-B14F-4D97-AF65-F5344CB8AC3E}">
        <p14:creationId xmlns:p14="http://schemas.microsoft.com/office/powerpoint/2010/main" xmlns="" val="417679243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2- </a:t>
            </a:r>
            <a:r>
              <a:rPr lang="en-US" b="1"/>
              <a:t>Sophistication implausible? </a:t>
            </a:r>
            <a:r>
              <a:rPr lang="fr-FR" b="1"/>
              <a:t/>
            </a:r>
            <a:br>
              <a:rPr lang="fr-FR" b="1"/>
            </a:br>
            <a:endParaRPr lang="fr-FR"/>
          </a:p>
        </p:txBody>
      </p:sp>
      <p:sp>
        <p:nvSpPr>
          <p:cNvPr id="3" name="Espace réservé du contenu 2"/>
          <p:cNvSpPr>
            <a:spLocks noGrp="1"/>
          </p:cNvSpPr>
          <p:nvPr>
            <p:ph idx="1"/>
          </p:nvPr>
        </p:nvSpPr>
        <p:spPr/>
        <p:txBody>
          <a:bodyPr/>
          <a:lstStyle/>
          <a:p>
            <a:r>
              <a:rPr lang="en-US" smtClean="0"/>
              <a:t>Do ordinary </a:t>
            </a:r>
            <a:r>
              <a:rPr lang="en-US"/>
              <a:t>agents have the required </a:t>
            </a:r>
            <a:r>
              <a:rPr lang="en-US" smtClean="0"/>
              <a:t>sophistication </a:t>
            </a:r>
            <a:r>
              <a:rPr lang="en-US"/>
              <a:t>to manage acceptances as described, by </a:t>
            </a:r>
            <a:endParaRPr lang="en-US" smtClean="0"/>
          </a:p>
          <a:p>
            <a:pPr lvl="1"/>
            <a:r>
              <a:rPr lang="en-US" smtClean="0"/>
              <a:t>selecting </a:t>
            </a:r>
            <a:r>
              <a:rPr lang="en-US"/>
              <a:t>the kind of epistemic acceptance that is most profitable given a context of planning, </a:t>
            </a:r>
            <a:endParaRPr lang="en-US" smtClean="0"/>
          </a:p>
          <a:p>
            <a:pPr lvl="1"/>
            <a:r>
              <a:rPr lang="en-US" smtClean="0"/>
              <a:t>keeping </a:t>
            </a:r>
            <a:r>
              <a:rPr lang="en-US"/>
              <a:t>track of the implicit or explicit payoffs for a particular option, </a:t>
            </a:r>
            <a:endParaRPr lang="en-US" smtClean="0"/>
          </a:p>
          <a:p>
            <a:pPr lvl="1"/>
            <a:r>
              <a:rPr lang="en-US" smtClean="0"/>
              <a:t>setting </a:t>
            </a:r>
            <a:r>
              <a:rPr lang="en-US"/>
              <a:t>on </a:t>
            </a:r>
            <a:r>
              <a:rPr lang="en-US" smtClean="0"/>
              <a:t>this </a:t>
            </a:r>
            <a:r>
              <a:rPr lang="en-US"/>
              <a:t>basis their response </a:t>
            </a:r>
            <a:r>
              <a:rPr lang="en-US" smtClean="0"/>
              <a:t>criterion</a:t>
            </a:r>
            <a:r>
              <a:rPr lang="fr-FR" smtClean="0"/>
              <a:t> ?</a:t>
            </a:r>
            <a:endParaRPr lang="fr-FR"/>
          </a:p>
          <a:p>
            <a:endParaRPr lang="fr-FR"/>
          </a:p>
        </p:txBody>
      </p:sp>
      <p:sp>
        <p:nvSpPr>
          <p:cNvPr id="4" name="Espace réservé du numéro de diapositive 3"/>
          <p:cNvSpPr>
            <a:spLocks noGrp="1"/>
          </p:cNvSpPr>
          <p:nvPr>
            <p:ph type="sldNum" sz="quarter" idx="12"/>
          </p:nvPr>
        </p:nvSpPr>
        <p:spPr/>
        <p:txBody>
          <a:bodyPr/>
          <a:lstStyle/>
          <a:p>
            <a:fld id="{E2751F0B-AFAF-3944-AE6C-E0EB95133723}" type="slidenum">
              <a:rPr lang="fr-FR" smtClean="0"/>
              <a:pPr/>
              <a:t>53</a:t>
            </a:fld>
            <a:endParaRPr lang="fr-FR"/>
          </a:p>
        </p:txBody>
      </p:sp>
    </p:spTree>
    <p:extLst>
      <p:ext uri="{BB962C8B-B14F-4D97-AF65-F5344CB8AC3E}">
        <p14:creationId xmlns:p14="http://schemas.microsoft.com/office/powerpoint/2010/main" xmlns="" val="256655587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mtClean="0"/>
              <a:t>Response</a:t>
            </a:r>
            <a:endParaRPr lang="fr-FR"/>
          </a:p>
        </p:txBody>
      </p:sp>
      <p:sp>
        <p:nvSpPr>
          <p:cNvPr id="3" name="Espace réservé du contenu 2"/>
          <p:cNvSpPr>
            <a:spLocks noGrp="1"/>
          </p:cNvSpPr>
          <p:nvPr>
            <p:ph idx="1"/>
          </p:nvPr>
        </p:nvSpPr>
        <p:spPr/>
        <p:txBody>
          <a:bodyPr/>
          <a:lstStyle/>
          <a:p>
            <a:r>
              <a:rPr lang="en-US" smtClean="0"/>
              <a:t>Undoubtedly, agents </a:t>
            </a:r>
            <a:r>
              <a:rPr lang="en-US"/>
              <a:t>do not have in general the conceptual resources that would allow them to identify the epistemic norm relevant to a context. </a:t>
            </a:r>
            <a:endParaRPr lang="en-US" smtClean="0"/>
          </a:p>
          <a:p>
            <a:r>
              <a:rPr lang="en-US" smtClean="0"/>
              <a:t>Agents, however,  </a:t>
            </a:r>
            <a:r>
              <a:rPr lang="en-US"/>
              <a:t>learn to associate implicitly a given norm with a given cognitive task and context: their know-how </a:t>
            </a:r>
            <a:r>
              <a:rPr lang="en-US">
                <a:solidFill>
                  <a:srgbClr val="FFC000"/>
                </a:solidFill>
              </a:rPr>
              <a:t>is revealed in their practical ability to monitor their acceptances along the chosen normative dimension</a:t>
            </a:r>
            <a:r>
              <a:rPr lang="en-US"/>
              <a:t> (Perfect and Schwartz, 2002).</a:t>
            </a:r>
            <a:endParaRPr lang="fr-FR"/>
          </a:p>
          <a:p>
            <a:endParaRPr lang="fr-FR"/>
          </a:p>
        </p:txBody>
      </p:sp>
      <p:sp>
        <p:nvSpPr>
          <p:cNvPr id="4" name="Espace réservé du numéro de diapositive 3"/>
          <p:cNvSpPr>
            <a:spLocks noGrp="1"/>
          </p:cNvSpPr>
          <p:nvPr>
            <p:ph type="sldNum" sz="quarter" idx="12"/>
          </p:nvPr>
        </p:nvSpPr>
        <p:spPr/>
        <p:txBody>
          <a:bodyPr/>
          <a:lstStyle/>
          <a:p>
            <a:fld id="{E2751F0B-AFAF-3944-AE6C-E0EB95133723}" type="slidenum">
              <a:rPr lang="fr-FR" smtClean="0"/>
              <a:pPr/>
              <a:t>54</a:t>
            </a:fld>
            <a:endParaRPr lang="fr-FR"/>
          </a:p>
        </p:txBody>
      </p:sp>
    </p:spTree>
    <p:extLst>
      <p:ext uri="{BB962C8B-B14F-4D97-AF65-F5344CB8AC3E}">
        <p14:creationId xmlns:p14="http://schemas.microsoft.com/office/powerpoint/2010/main" xmlns="" val="90267943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548680"/>
            <a:ext cx="8229600" cy="1143000"/>
          </a:xfrm>
        </p:spPr>
        <p:txBody>
          <a:bodyPr/>
          <a:lstStyle/>
          <a:p>
            <a:pPr algn="ctr"/>
            <a:r>
              <a:rPr lang="en-US" sz="4000" b="1" smtClean="0"/>
              <a:t>3- Value </a:t>
            </a:r>
            <a:r>
              <a:rPr lang="en-US" sz="4000" b="1"/>
              <a:t>Pluralism and Epistemological Relativism</a:t>
            </a:r>
            <a:endParaRPr lang="fr-FR" sz="4000"/>
          </a:p>
        </p:txBody>
      </p:sp>
      <p:sp>
        <p:nvSpPr>
          <p:cNvPr id="3" name="Espace réservé du contenu 2"/>
          <p:cNvSpPr>
            <a:spLocks noGrp="1"/>
          </p:cNvSpPr>
          <p:nvPr>
            <p:ph idx="1"/>
          </p:nvPr>
        </p:nvSpPr>
        <p:spPr/>
        <p:txBody>
          <a:bodyPr/>
          <a:lstStyle/>
          <a:p>
            <a:r>
              <a:rPr lang="en-US" smtClean="0"/>
              <a:t>Does not such a variety of epistemic standards pave </a:t>
            </a:r>
            <a:r>
              <a:rPr lang="en-US"/>
              <a:t>the way for epistemic value pluralism, i.e., the denial that truth is the only valuable goal to </a:t>
            </a:r>
            <a:r>
              <a:rPr lang="en-US" smtClean="0"/>
              <a:t>pursue?</a:t>
            </a:r>
          </a:p>
          <a:p>
            <a:pPr marL="0" indent="0">
              <a:buNone/>
            </a:pPr>
            <a:endParaRPr lang="en-US" smtClean="0"/>
          </a:p>
          <a:p>
            <a:r>
              <a:rPr lang="en-US" smtClean="0"/>
              <a:t>  </a:t>
            </a:r>
            <a:r>
              <a:rPr lang="en-US"/>
              <a:t>Our variety of epistemic acceptings should indeed be welcome by epistemic value pluralists, who claim that coherence, or comprehensiveness, are epistemic goods for their own sake (Kvanvig 2005</a:t>
            </a:r>
            <a:r>
              <a:rPr lang="en-US" smtClean="0"/>
              <a:t>).</a:t>
            </a:r>
          </a:p>
          <a:p>
            <a:endParaRPr lang="fr-FR"/>
          </a:p>
        </p:txBody>
      </p:sp>
      <p:sp>
        <p:nvSpPr>
          <p:cNvPr id="4" name="Espace réservé du numéro de diapositive 3"/>
          <p:cNvSpPr>
            <a:spLocks noGrp="1"/>
          </p:cNvSpPr>
          <p:nvPr>
            <p:ph type="sldNum" sz="quarter" idx="12"/>
          </p:nvPr>
        </p:nvSpPr>
        <p:spPr/>
        <p:txBody>
          <a:bodyPr/>
          <a:lstStyle/>
          <a:p>
            <a:fld id="{E2751F0B-AFAF-3944-AE6C-E0EB95133723}" type="slidenum">
              <a:rPr lang="fr-FR" smtClean="0"/>
              <a:pPr/>
              <a:t>55</a:t>
            </a:fld>
            <a:endParaRPr lang="fr-FR"/>
          </a:p>
        </p:txBody>
      </p:sp>
    </p:spTree>
    <p:extLst>
      <p:ext uri="{BB962C8B-B14F-4D97-AF65-F5344CB8AC3E}">
        <p14:creationId xmlns:p14="http://schemas.microsoft.com/office/powerpoint/2010/main" xmlns="" val="80509673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548680"/>
            <a:ext cx="8229600" cy="1143000"/>
          </a:xfrm>
        </p:spPr>
        <p:txBody>
          <a:bodyPr/>
          <a:lstStyle/>
          <a:p>
            <a:pPr algn="ctr"/>
            <a:r>
              <a:rPr lang="en-US" sz="4000" b="1" smtClean="0"/>
              <a:t>3- Value </a:t>
            </a:r>
            <a:r>
              <a:rPr lang="en-US" sz="4000" b="1"/>
              <a:t>Pluralism and Epistemological Relativism</a:t>
            </a:r>
            <a:endParaRPr lang="fr-FR" sz="4000"/>
          </a:p>
        </p:txBody>
      </p:sp>
      <p:sp>
        <p:nvSpPr>
          <p:cNvPr id="3" name="Espace réservé du contenu 2"/>
          <p:cNvSpPr>
            <a:spLocks noGrp="1"/>
          </p:cNvSpPr>
          <p:nvPr>
            <p:ph idx="1"/>
          </p:nvPr>
        </p:nvSpPr>
        <p:spPr/>
        <p:txBody>
          <a:bodyPr/>
          <a:lstStyle/>
          <a:p>
            <a:r>
              <a:rPr lang="en-US" smtClean="0"/>
              <a:t>It </a:t>
            </a:r>
            <a:r>
              <a:rPr lang="en-US"/>
              <a:t>is open to epistemic value monists, however, to interpret these various acceptances as instrumental steps toward acceptance</a:t>
            </a:r>
            <a:r>
              <a:rPr lang="en-US" baseline="-25000"/>
              <a:t>at</a:t>
            </a:r>
            <a:r>
              <a:rPr lang="en-US"/>
              <a:t>, i.e. as epistemic desiderata (Alston 2005). </a:t>
            </a:r>
            <a:endParaRPr lang="en-US" smtClean="0"/>
          </a:p>
          <a:p>
            <a:r>
              <a:rPr lang="en-US" smtClean="0"/>
              <a:t>The </a:t>
            </a:r>
            <a:r>
              <a:rPr lang="en-US"/>
              <a:t>present project, however, is not the epistemological study of what constitutes success in inquiry. It rather aims to explore the multiplicity of acceptances open to natural or artificial agents, given the informational needs that arise in connection with their final ends across multiple contexts. </a:t>
            </a:r>
            <a:endParaRPr lang="fr-FR"/>
          </a:p>
        </p:txBody>
      </p:sp>
      <p:sp>
        <p:nvSpPr>
          <p:cNvPr id="4" name="Espace réservé du numéro de diapositive 3"/>
          <p:cNvSpPr>
            <a:spLocks noGrp="1"/>
          </p:cNvSpPr>
          <p:nvPr>
            <p:ph type="sldNum" sz="quarter" idx="12"/>
          </p:nvPr>
        </p:nvSpPr>
        <p:spPr/>
        <p:txBody>
          <a:bodyPr/>
          <a:lstStyle/>
          <a:p>
            <a:fld id="{E2751F0B-AFAF-3944-AE6C-E0EB95133723}" type="slidenum">
              <a:rPr lang="fr-FR" smtClean="0"/>
              <a:pPr/>
              <a:t>56</a:t>
            </a:fld>
            <a:endParaRPr lang="fr-FR"/>
          </a:p>
        </p:txBody>
      </p:sp>
    </p:spTree>
    <p:extLst>
      <p:ext uri="{BB962C8B-B14F-4D97-AF65-F5344CB8AC3E}">
        <p14:creationId xmlns:p14="http://schemas.microsoft.com/office/powerpoint/2010/main" xmlns="" val="398125851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mtClean="0"/>
              <a:t>4</a:t>
            </a:r>
            <a:r>
              <a:rPr lang="fr-FR"/>
              <a:t>- </a:t>
            </a:r>
            <a:r>
              <a:rPr lang="fr-FR" smtClean="0"/>
              <a:t>Epistemic norms without action?</a:t>
            </a:r>
            <a:endParaRPr lang="fr-FR"/>
          </a:p>
        </p:txBody>
      </p:sp>
      <p:sp>
        <p:nvSpPr>
          <p:cNvPr id="3" name="Espace réservé du contenu 2"/>
          <p:cNvSpPr>
            <a:spLocks noGrp="1"/>
          </p:cNvSpPr>
          <p:nvPr>
            <p:ph idx="1"/>
          </p:nvPr>
        </p:nvSpPr>
        <p:spPr/>
        <p:txBody>
          <a:bodyPr/>
          <a:lstStyle/>
          <a:p>
            <a:r>
              <a:rPr lang="fr-FR" smtClean="0">
                <a:solidFill>
                  <a:srgbClr val="FFC000"/>
                </a:solidFill>
              </a:rPr>
              <a:t>Is not a characterization of epistemic norms through types of cognitive actions restricting unduly the scope of norms, which standardly apply to propositions, or to utterances, independently of their cognitive source?</a:t>
            </a:r>
          </a:p>
          <a:p>
            <a:r>
              <a:rPr lang="fr-FR" smtClean="0"/>
              <a:t>Agents are </a:t>
            </a:r>
            <a:r>
              <a:rPr lang="fr-FR" i="1" smtClean="0"/>
              <a:t>de facto and de jure </a:t>
            </a:r>
            <a:r>
              <a:rPr lang="fr-FR" smtClean="0"/>
              <a:t>sensitive to epistemic norms only when they can control their cognition </a:t>
            </a:r>
          </a:p>
          <a:p>
            <a:pPr marL="0" indent="0">
              <a:buNone/>
            </a:pPr>
            <a:r>
              <a:rPr lang="fr-FR" smtClean="0"/>
              <a:t>(evolution provides organisms with norm-sensitive mechanisms but learning by trial and error is not revising).</a:t>
            </a:r>
          </a:p>
          <a:p>
            <a:endParaRPr lang="fr-FR"/>
          </a:p>
        </p:txBody>
      </p:sp>
      <p:sp>
        <p:nvSpPr>
          <p:cNvPr id="4" name="Espace réservé du numéro de diapositive 3"/>
          <p:cNvSpPr>
            <a:spLocks noGrp="1"/>
          </p:cNvSpPr>
          <p:nvPr>
            <p:ph type="sldNum" sz="quarter" idx="12"/>
          </p:nvPr>
        </p:nvSpPr>
        <p:spPr/>
        <p:txBody>
          <a:bodyPr/>
          <a:lstStyle/>
          <a:p>
            <a:fld id="{E2751F0B-AFAF-3944-AE6C-E0EB95133723}" type="slidenum">
              <a:rPr lang="fr-FR" smtClean="0"/>
              <a:pPr/>
              <a:t>57</a:t>
            </a:fld>
            <a:endParaRPr lang="fr-FR"/>
          </a:p>
        </p:txBody>
      </p:sp>
    </p:spTree>
    <p:extLst>
      <p:ext uri="{BB962C8B-B14F-4D97-AF65-F5344CB8AC3E}">
        <p14:creationId xmlns:p14="http://schemas.microsoft.com/office/powerpoint/2010/main" xmlns="" val="200267624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mtClean="0"/>
              <a:t>Projectivism applied to norms</a:t>
            </a:r>
            <a:endParaRPr lang="fr-FR"/>
          </a:p>
        </p:txBody>
      </p:sp>
      <p:sp>
        <p:nvSpPr>
          <p:cNvPr id="3" name="Espace réservé du contenu 2"/>
          <p:cNvSpPr>
            <a:spLocks noGrp="1"/>
          </p:cNvSpPr>
          <p:nvPr>
            <p:ph idx="1"/>
          </p:nvPr>
        </p:nvSpPr>
        <p:spPr/>
        <p:txBody>
          <a:bodyPr/>
          <a:lstStyle/>
          <a:p>
            <a:r>
              <a:rPr lang="fr-FR"/>
              <a:t>Agents able to control their cognition tend to interpret in normative terms any content, </a:t>
            </a:r>
            <a:r>
              <a:rPr lang="fr-FR" smtClean="0"/>
              <a:t> whether controllable or not, which </a:t>
            </a:r>
            <a:r>
              <a:rPr lang="fr-FR"/>
              <a:t>is probably the most economical way of being interpretively successful</a:t>
            </a:r>
            <a:r>
              <a:rPr lang="fr-FR" smtClean="0"/>
              <a:t>.</a:t>
            </a:r>
          </a:p>
          <a:p>
            <a:r>
              <a:rPr lang="fr-FR" smtClean="0"/>
              <a:t>However, a realist about norms can hold both that</a:t>
            </a:r>
          </a:p>
          <a:p>
            <a:pPr lvl="1"/>
            <a:r>
              <a:rPr lang="fr-FR" smtClean="0"/>
              <a:t>Agents only can  use norms at a personal level when they control their cognitive activity</a:t>
            </a:r>
          </a:p>
          <a:p>
            <a:pPr lvl="1"/>
            <a:r>
              <a:rPr lang="fr-FR" smtClean="0"/>
              <a:t>There are objective informational properties that explain why evolution</a:t>
            </a:r>
            <a:endParaRPr lang="fr-FR"/>
          </a:p>
          <a:p>
            <a:endParaRPr lang="fr-FR"/>
          </a:p>
        </p:txBody>
      </p:sp>
      <p:sp>
        <p:nvSpPr>
          <p:cNvPr id="4" name="Espace réservé du numéro de diapositive 3"/>
          <p:cNvSpPr>
            <a:spLocks noGrp="1"/>
          </p:cNvSpPr>
          <p:nvPr>
            <p:ph type="sldNum" sz="quarter" idx="12"/>
          </p:nvPr>
        </p:nvSpPr>
        <p:spPr/>
        <p:txBody>
          <a:bodyPr/>
          <a:lstStyle/>
          <a:p>
            <a:fld id="{E2751F0B-AFAF-3944-AE6C-E0EB95133723}" type="slidenum">
              <a:rPr lang="fr-FR" smtClean="0"/>
              <a:pPr/>
              <a:t>58</a:t>
            </a:fld>
            <a:endParaRPr lang="fr-FR"/>
          </a:p>
        </p:txBody>
      </p:sp>
    </p:spTree>
    <p:extLst>
      <p:ext uri="{BB962C8B-B14F-4D97-AF65-F5344CB8AC3E}">
        <p14:creationId xmlns:p14="http://schemas.microsoft.com/office/powerpoint/2010/main" xmlns="" val="122612583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mtClean="0"/>
              <a:t>Realism about norms</a:t>
            </a:r>
            <a:endParaRPr lang="fr-FR"/>
          </a:p>
        </p:txBody>
      </p:sp>
      <p:sp>
        <p:nvSpPr>
          <p:cNvPr id="3" name="Espace réservé du contenu 2"/>
          <p:cNvSpPr>
            <a:spLocks noGrp="1"/>
          </p:cNvSpPr>
          <p:nvPr>
            <p:ph idx="1"/>
          </p:nvPr>
        </p:nvSpPr>
        <p:spPr/>
        <p:txBody>
          <a:bodyPr/>
          <a:lstStyle/>
          <a:p>
            <a:r>
              <a:rPr lang="fr-FR" smtClean="0"/>
              <a:t>However, a realist about norms can hold both that</a:t>
            </a:r>
          </a:p>
          <a:p>
            <a:pPr lvl="1"/>
            <a:r>
              <a:rPr lang="fr-FR" smtClean="0"/>
              <a:t>Agents only can  use norms at a personal level in order to guide their cognitive activity when they are able to control it.</a:t>
            </a:r>
          </a:p>
          <a:p>
            <a:pPr lvl="1"/>
            <a:r>
              <a:rPr lang="fr-FR" smtClean="0"/>
              <a:t>There are objective informational properties that explain why evolution has driven cognitive systems to be sensitive to such and such a norm in such and such a context.</a:t>
            </a:r>
            <a:endParaRPr lang="fr-FR"/>
          </a:p>
          <a:p>
            <a:endParaRPr lang="fr-FR"/>
          </a:p>
        </p:txBody>
      </p:sp>
      <p:sp>
        <p:nvSpPr>
          <p:cNvPr id="4" name="Espace réservé du numéro de diapositive 3"/>
          <p:cNvSpPr>
            <a:spLocks noGrp="1"/>
          </p:cNvSpPr>
          <p:nvPr>
            <p:ph type="sldNum" sz="quarter" idx="12"/>
          </p:nvPr>
        </p:nvSpPr>
        <p:spPr/>
        <p:txBody>
          <a:bodyPr/>
          <a:lstStyle/>
          <a:p>
            <a:fld id="{E2751F0B-AFAF-3944-AE6C-E0EB95133723}" type="slidenum">
              <a:rPr lang="fr-FR" smtClean="0"/>
              <a:pPr/>
              <a:t>59</a:t>
            </a:fld>
            <a:endParaRPr lang="fr-FR"/>
          </a:p>
        </p:txBody>
      </p:sp>
    </p:spTree>
    <p:extLst>
      <p:ext uri="{BB962C8B-B14F-4D97-AF65-F5344CB8AC3E}">
        <p14:creationId xmlns:p14="http://schemas.microsoft.com/office/powerpoint/2010/main" xmlns="" val="41843759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pPr algn="ctr"/>
            <a:r>
              <a:rPr lang="fr-FR" dirty="0" err="1"/>
              <a:t>Why</a:t>
            </a:r>
            <a:r>
              <a:rPr lang="fr-FR" dirty="0"/>
              <a:t> </a:t>
            </a:r>
            <a:r>
              <a:rPr lang="fr-FR" dirty="0" err="1"/>
              <a:t>is</a:t>
            </a:r>
            <a:r>
              <a:rPr lang="fr-FR" dirty="0"/>
              <a:t> </a:t>
            </a:r>
            <a:r>
              <a:rPr lang="fr-FR" dirty="0" err="1"/>
              <a:t>acceptance</a:t>
            </a:r>
            <a:r>
              <a:rPr lang="fr-FR" dirty="0"/>
              <a:t> </a:t>
            </a:r>
            <a:r>
              <a:rPr lang="fr-FR" dirty="0" err="1"/>
              <a:t>problematic</a:t>
            </a:r>
            <a:r>
              <a:rPr lang="fr-FR" dirty="0"/>
              <a:t>?</a:t>
            </a:r>
          </a:p>
        </p:txBody>
      </p:sp>
      <p:sp>
        <p:nvSpPr>
          <p:cNvPr id="7" name="Espace réservé du texte 6"/>
          <p:cNvSpPr>
            <a:spLocks noGrp="1"/>
          </p:cNvSpPr>
          <p:nvPr>
            <p:ph type="body" idx="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2751F0B-AFAF-3944-AE6C-E0EB95133723}" type="slidenum">
              <a:rPr lang="fr-FR" smtClean="0"/>
              <a:pPr/>
              <a:t>6</a:t>
            </a:fld>
            <a:endParaRPr lang="fr-FR"/>
          </a:p>
        </p:txBody>
      </p:sp>
    </p:spTree>
    <p:extLst>
      <p:ext uri="{BB962C8B-B14F-4D97-AF65-F5344CB8AC3E}">
        <p14:creationId xmlns:p14="http://schemas.microsoft.com/office/powerpoint/2010/main" xmlns="" val="22440681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p:cNvSpPr>
          <p:nvPr>
            <p:ph type="ctrTitle"/>
          </p:nvPr>
        </p:nvSpPr>
        <p:spPr>
          <a:ln>
            <a:miter lim="800000"/>
            <a:headEnd/>
            <a:tailEnd/>
          </a:ln>
        </p:spPr>
        <p:txBody>
          <a:bodyPr/>
          <a:lstStyle/>
          <a:p>
            <a:pPr algn="ctr">
              <a:defRPr/>
            </a:pPr>
            <a:r>
              <a:rPr lang="fr-FR" smtClean="0">
                <a:ea typeface="ＭＳ Ｐゴシック" pitchFamily="1" charset="-128"/>
              </a:rPr>
              <a:t>Thank you for your attention !</a:t>
            </a:r>
          </a:p>
        </p:txBody>
      </p:sp>
      <p:sp>
        <p:nvSpPr>
          <p:cNvPr id="130051" name="Sous-titre 3"/>
          <p:cNvSpPr>
            <a:spLocks noGrp="1"/>
          </p:cNvSpPr>
          <p:nvPr>
            <p:ph type="subTitle" idx="1"/>
          </p:nvPr>
        </p:nvSpPr>
        <p:spPr/>
        <p:txBody>
          <a:bodyPr/>
          <a:lstStyle/>
          <a:p>
            <a:pPr marR="0"/>
            <a:endParaRPr lang="en-US">
              <a:latin typeface="Constantia" charset="0"/>
              <a:ea typeface="ＭＳ Ｐゴシック" charset="0"/>
              <a:cs typeface="ＭＳ Ｐゴシック"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704850"/>
            <a:ext cx="8686800" cy="1143000"/>
          </a:xfrm>
        </p:spPr>
        <p:txBody>
          <a:bodyPr/>
          <a:lstStyle/>
          <a:p>
            <a:pPr algn="ctr"/>
            <a:r>
              <a:rPr lang="en-US" dirty="0" smtClean="0"/>
              <a:t>No </a:t>
            </a:r>
            <a:r>
              <a:rPr lang="en-US" dirty="0"/>
              <a:t>consensus about the </a:t>
            </a:r>
            <a:r>
              <a:rPr lang="en-US" dirty="0" smtClean="0"/>
              <a:t>norm(</a:t>
            </a:r>
            <a:r>
              <a:rPr lang="en-US" dirty="0"/>
              <a:t>s) of acceptances</a:t>
            </a:r>
          </a:p>
        </p:txBody>
      </p:sp>
      <p:sp>
        <p:nvSpPr>
          <p:cNvPr id="3" name="Espace réservé du contenu 2"/>
          <p:cNvSpPr>
            <a:spLocks noGrp="1"/>
          </p:cNvSpPr>
          <p:nvPr>
            <p:ph idx="1"/>
          </p:nvPr>
        </p:nvSpPr>
        <p:spPr/>
        <p:txBody>
          <a:bodyPr/>
          <a:lstStyle/>
          <a:p>
            <a:pPr lvl="1"/>
            <a:r>
              <a:rPr lang="en-US" sz="2600" dirty="0" err="1" smtClean="0"/>
              <a:t>Velleman</a:t>
            </a:r>
            <a:r>
              <a:rPr lang="en-US" sz="2600" dirty="0" smtClean="0"/>
              <a:t> </a:t>
            </a:r>
            <a:r>
              <a:rPr lang="en-US" sz="2600" dirty="0"/>
              <a:t>(2000) </a:t>
            </a:r>
            <a:r>
              <a:rPr lang="en-US" sz="2600" dirty="0" smtClean="0"/>
              <a:t>regarding </a:t>
            </a:r>
            <a:r>
              <a:rPr lang="en-US" sz="2600" dirty="0"/>
              <a:t>a proposition </a:t>
            </a:r>
            <a:r>
              <a:rPr lang="en-US" sz="2600" i="1" dirty="0"/>
              <a:t>P</a:t>
            </a:r>
            <a:r>
              <a:rPr lang="en-US" sz="2600" dirty="0"/>
              <a:t> as true, even though it may not be "really </a:t>
            </a:r>
            <a:r>
              <a:rPr lang="en-US" sz="2600" dirty="0" smtClean="0"/>
              <a:t>true” </a:t>
            </a:r>
            <a:endParaRPr lang="en-US" sz="2600" dirty="0"/>
          </a:p>
          <a:p>
            <a:pPr lvl="1"/>
            <a:r>
              <a:rPr lang="en-US" sz="2600" dirty="0"/>
              <a:t> Cohen </a:t>
            </a:r>
            <a:r>
              <a:rPr lang="en-US" sz="2600" dirty="0" smtClean="0"/>
              <a:t>(1992): "</a:t>
            </a:r>
            <a:r>
              <a:rPr lang="en-US" sz="2600" dirty="0"/>
              <a:t>a policy for reasoning, (..) the policy of taking it as a premise that </a:t>
            </a:r>
            <a:r>
              <a:rPr lang="en-US" sz="2600" i="1" dirty="0" smtClean="0"/>
              <a:t>P</a:t>
            </a:r>
            <a:r>
              <a:rPr lang="en-US" sz="2600" dirty="0" smtClean="0"/>
              <a:t>”.</a:t>
            </a:r>
          </a:p>
          <a:p>
            <a:pPr lvl="1"/>
            <a:r>
              <a:rPr lang="en-US" sz="2600" dirty="0" smtClean="0"/>
              <a:t> </a:t>
            </a:r>
            <a:r>
              <a:rPr lang="en-US" sz="2600" dirty="0" err="1" smtClean="0"/>
              <a:t>Stalnaker</a:t>
            </a:r>
            <a:r>
              <a:rPr lang="en-US" sz="2600" dirty="0" smtClean="0"/>
              <a:t> (</a:t>
            </a:r>
            <a:r>
              <a:rPr lang="en-US" sz="2600" smtClean="0"/>
              <a:t>1987): “Sometimes </a:t>
            </a:r>
            <a:r>
              <a:rPr lang="en-US" sz="2600" dirty="0"/>
              <a:t>it is reasonable to accept something that one knows or believes to be </a:t>
            </a:r>
            <a:r>
              <a:rPr lang="en-US" sz="2600" dirty="0" smtClean="0"/>
              <a:t>false”</a:t>
            </a:r>
          </a:p>
          <a:p>
            <a:pPr lvl="1"/>
            <a:r>
              <a:rPr lang="en-US" sz="2600" dirty="0" smtClean="0"/>
              <a:t> </a:t>
            </a:r>
            <a:r>
              <a:rPr lang="en-US" sz="2600" dirty="0" err="1"/>
              <a:t>Bratman</a:t>
            </a:r>
            <a:r>
              <a:rPr lang="en-US" sz="2600" dirty="0"/>
              <a:t> (</a:t>
            </a:r>
            <a:r>
              <a:rPr lang="en-US" sz="2600"/>
              <a:t>1999</a:t>
            </a:r>
            <a:r>
              <a:rPr lang="en-US" sz="2600" smtClean="0"/>
              <a:t>): “Acceptances </a:t>
            </a:r>
            <a:r>
              <a:rPr lang="en-US" sz="2600" dirty="0"/>
              <a:t>conjoin epistemic and practical </a:t>
            </a:r>
            <a:r>
              <a:rPr lang="en-US" sz="2600" dirty="0" smtClean="0"/>
              <a:t>goals”</a:t>
            </a:r>
            <a:r>
              <a:rPr lang="en-US" sz="2600" baseline="30000" dirty="0" smtClean="0"/>
              <a:t>. </a:t>
            </a:r>
            <a:endParaRPr lang="en-GB" sz="2600" dirty="0"/>
          </a:p>
        </p:txBody>
      </p:sp>
      <p:sp>
        <p:nvSpPr>
          <p:cNvPr id="5" name="Espace réservé du numéro de diapositive 4"/>
          <p:cNvSpPr>
            <a:spLocks noGrp="1"/>
          </p:cNvSpPr>
          <p:nvPr>
            <p:ph type="sldNum" sz="quarter" idx="12"/>
          </p:nvPr>
        </p:nvSpPr>
        <p:spPr/>
        <p:txBody>
          <a:bodyPr/>
          <a:lstStyle/>
          <a:p>
            <a:fld id="{E2751F0B-AFAF-3944-AE6C-E0EB95133723}" type="slidenum">
              <a:rPr lang="fr-FR" smtClean="0"/>
              <a:pPr/>
              <a:t>7</a:t>
            </a:fld>
            <a:endParaRPr lang="fr-FR"/>
          </a:p>
        </p:txBody>
      </p:sp>
    </p:spTree>
    <p:extLst>
      <p:ext uri="{BB962C8B-B14F-4D97-AF65-F5344CB8AC3E}">
        <p14:creationId xmlns:p14="http://schemas.microsoft.com/office/powerpoint/2010/main" xmlns="" val="19787725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Why</a:t>
            </a:r>
            <a:r>
              <a:rPr lang="fr-FR" dirty="0" smtClean="0"/>
              <a:t> </a:t>
            </a:r>
            <a:r>
              <a:rPr lang="fr-FR" dirty="0" err="1" smtClean="0"/>
              <a:t>is</a:t>
            </a:r>
            <a:r>
              <a:rPr lang="fr-FR" dirty="0" smtClean="0"/>
              <a:t> </a:t>
            </a:r>
            <a:r>
              <a:rPr lang="fr-FR" dirty="0" err="1" smtClean="0"/>
              <a:t>accepting</a:t>
            </a:r>
            <a:r>
              <a:rPr lang="fr-FR" dirty="0" smtClean="0"/>
              <a:t> </a:t>
            </a:r>
            <a:r>
              <a:rPr lang="fr-FR" dirty="0" err="1" smtClean="0"/>
              <a:t>contextual</a:t>
            </a:r>
            <a:r>
              <a:rPr lang="fr-FR" dirty="0" smtClean="0"/>
              <a:t>?</a:t>
            </a:r>
            <a:endParaRPr lang="fr-FR" dirty="0"/>
          </a:p>
        </p:txBody>
      </p:sp>
      <p:sp>
        <p:nvSpPr>
          <p:cNvPr id="3" name="Espace réservé du contenu 2"/>
          <p:cNvSpPr>
            <a:spLocks noGrp="1"/>
          </p:cNvSpPr>
          <p:nvPr>
            <p:ph idx="1"/>
          </p:nvPr>
        </p:nvSpPr>
        <p:spPr/>
        <p:txBody>
          <a:bodyPr/>
          <a:lstStyle/>
          <a:p>
            <a:endParaRPr lang="fr-FR" sz="3200" smtClean="0"/>
          </a:p>
          <a:p>
            <a:r>
              <a:rPr lang="fr-FR" sz="3200" smtClean="0"/>
              <a:t>It </a:t>
            </a:r>
            <a:r>
              <a:rPr lang="fr-FR" sz="3200" dirty="0" err="1" smtClean="0"/>
              <a:t>is</a:t>
            </a:r>
            <a:r>
              <a:rPr lang="fr-FR" sz="3200" dirty="0" smtClean="0"/>
              <a:t> </a:t>
            </a:r>
            <a:r>
              <a:rPr lang="fr-FR" sz="3200" dirty="0" err="1" smtClean="0"/>
              <a:t>left</a:t>
            </a:r>
            <a:r>
              <a:rPr lang="fr-FR" sz="3200" dirty="0" smtClean="0"/>
              <a:t> </a:t>
            </a:r>
            <a:r>
              <a:rPr lang="fr-FR" sz="3200" dirty="0" err="1" smtClean="0"/>
              <a:t>unclear</a:t>
            </a:r>
            <a:r>
              <a:rPr lang="fr-FR" sz="3200" dirty="0" smtClean="0"/>
              <a:t> how a </a:t>
            </a:r>
            <a:r>
              <a:rPr lang="fr-FR" sz="3200" dirty="0" err="1" smtClean="0"/>
              <a:t>context</a:t>
            </a:r>
            <a:r>
              <a:rPr lang="fr-FR" sz="3200" dirty="0" smtClean="0"/>
              <a:t> of </a:t>
            </a:r>
            <a:r>
              <a:rPr lang="fr-FR" sz="3200" dirty="0" err="1" smtClean="0"/>
              <a:t>acceptance</a:t>
            </a:r>
            <a:r>
              <a:rPr lang="fr-FR" sz="3200" dirty="0" smtClean="0"/>
              <a:t> </a:t>
            </a:r>
            <a:r>
              <a:rPr lang="fr-FR" sz="3200" dirty="0" err="1" smtClean="0"/>
              <a:t>can</a:t>
            </a:r>
            <a:r>
              <a:rPr lang="fr-FR" sz="3200" dirty="0" smtClean="0"/>
              <a:t> </a:t>
            </a:r>
            <a:r>
              <a:rPr lang="fr-FR" sz="3200" dirty="0" err="1" smtClean="0"/>
              <a:t>be</a:t>
            </a:r>
            <a:r>
              <a:rPr lang="fr-FR" sz="3200" dirty="0" smtClean="0"/>
              <a:t> </a:t>
            </a:r>
            <a:r>
              <a:rPr lang="fr-FR" sz="3200" dirty="0" err="1" smtClean="0"/>
              <a:t>construed</a:t>
            </a:r>
            <a:r>
              <a:rPr lang="fr-FR" sz="3200" dirty="0" smtClean="0"/>
              <a:t> in a </a:t>
            </a:r>
            <a:r>
              <a:rPr lang="fr-FR" sz="3200" dirty="0" err="1" smtClean="0"/>
              <a:t>way</a:t>
            </a:r>
            <a:r>
              <a:rPr lang="fr-FR" sz="3200" dirty="0" smtClean="0"/>
              <a:t> </a:t>
            </a:r>
            <a:r>
              <a:rPr lang="fr-FR" sz="3200" dirty="0" err="1" smtClean="0"/>
              <a:t>that</a:t>
            </a:r>
            <a:r>
              <a:rPr lang="fr-FR" sz="3200" dirty="0" smtClean="0"/>
              <a:t> justifies </a:t>
            </a:r>
            <a:r>
              <a:rPr lang="fr-FR" sz="3200" dirty="0" err="1" smtClean="0"/>
              <a:t>applying</a:t>
            </a:r>
            <a:r>
              <a:rPr lang="fr-FR" sz="3200" dirty="0" smtClean="0"/>
              <a:t> </a:t>
            </a:r>
            <a:r>
              <a:rPr lang="fr-FR" sz="3200" dirty="0" err="1" smtClean="0"/>
              <a:t>fluctuating</a:t>
            </a:r>
            <a:r>
              <a:rPr lang="fr-FR" sz="3200" dirty="0" smtClean="0"/>
              <a:t> </a:t>
            </a:r>
            <a:r>
              <a:rPr lang="fr-FR" sz="3200" dirty="0" err="1" smtClean="0"/>
              <a:t>epistemic</a:t>
            </a:r>
            <a:r>
              <a:rPr lang="fr-FR" sz="3200" dirty="0" smtClean="0"/>
              <a:t> standards.</a:t>
            </a:r>
            <a:endParaRPr lang="fr-FR" sz="3200" dirty="0"/>
          </a:p>
        </p:txBody>
      </p:sp>
      <p:sp>
        <p:nvSpPr>
          <p:cNvPr id="5" name="Espace réservé du numéro de diapositive 4"/>
          <p:cNvSpPr>
            <a:spLocks noGrp="1"/>
          </p:cNvSpPr>
          <p:nvPr>
            <p:ph type="sldNum" sz="quarter" idx="12"/>
          </p:nvPr>
        </p:nvSpPr>
        <p:spPr/>
        <p:txBody>
          <a:bodyPr/>
          <a:lstStyle/>
          <a:p>
            <a:fld id="{E2751F0B-AFAF-3944-AE6C-E0EB95133723}" type="slidenum">
              <a:rPr lang="fr-FR" smtClean="0"/>
              <a:pPr/>
              <a:t>8</a:t>
            </a:fld>
            <a:endParaRPr lang="fr-FR"/>
          </a:p>
        </p:txBody>
      </p:sp>
    </p:spTree>
    <p:extLst>
      <p:ext uri="{BB962C8B-B14F-4D97-AF65-F5344CB8AC3E}">
        <p14:creationId xmlns:p14="http://schemas.microsoft.com/office/powerpoint/2010/main" xmlns="" val="29560356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Puzzles about </a:t>
            </a:r>
            <a:r>
              <a:rPr lang="fr-FR" dirty="0" err="1" smtClean="0"/>
              <a:t>acceptance</a:t>
            </a:r>
            <a:endParaRPr lang="fr-FR" dirty="0"/>
          </a:p>
        </p:txBody>
      </p:sp>
      <p:sp>
        <p:nvSpPr>
          <p:cNvPr id="3" name="Espace réservé du contenu 2"/>
          <p:cNvSpPr>
            <a:spLocks noGrp="1"/>
          </p:cNvSpPr>
          <p:nvPr>
            <p:ph idx="1"/>
          </p:nvPr>
        </p:nvSpPr>
        <p:spPr/>
        <p:txBody>
          <a:bodyPr>
            <a:normAutofit/>
          </a:bodyPr>
          <a:lstStyle/>
          <a:p>
            <a:endParaRPr lang="fr-FR" smtClean="0">
              <a:solidFill>
                <a:srgbClr val="8EB4E3"/>
              </a:solidFill>
            </a:endParaRPr>
          </a:p>
          <a:p>
            <a:pPr marL="0" indent="0">
              <a:buNone/>
            </a:pPr>
            <a:r>
              <a:rPr lang="fr-FR" sz="2800" smtClean="0">
                <a:solidFill>
                  <a:srgbClr val="8EB4E3"/>
                </a:solidFill>
              </a:rPr>
              <a:t>The </a:t>
            </a:r>
            <a:r>
              <a:rPr lang="fr-FR" sz="2800" dirty="0" err="1" smtClean="0">
                <a:solidFill>
                  <a:srgbClr val="8EB4E3"/>
                </a:solidFill>
              </a:rPr>
              <a:t>lottery</a:t>
            </a:r>
            <a:r>
              <a:rPr lang="fr-FR" sz="2800" dirty="0" smtClean="0">
                <a:solidFill>
                  <a:srgbClr val="8EB4E3"/>
                </a:solidFill>
              </a:rPr>
              <a:t> </a:t>
            </a:r>
            <a:r>
              <a:rPr lang="fr-FR" sz="2800" dirty="0" err="1" smtClean="0">
                <a:solidFill>
                  <a:srgbClr val="8EB4E3"/>
                </a:solidFill>
              </a:rPr>
              <a:t>paradox</a:t>
            </a:r>
            <a:r>
              <a:rPr lang="fr-FR" sz="2800" dirty="0">
                <a:solidFill>
                  <a:srgbClr val="8EB4E3"/>
                </a:solidFill>
              </a:rPr>
              <a:t> </a:t>
            </a:r>
            <a:r>
              <a:rPr lang="en-US" sz="2800" dirty="0" smtClean="0">
                <a:solidFill>
                  <a:srgbClr val="FCD5B5"/>
                </a:solidFill>
              </a:rPr>
              <a:t>(</a:t>
            </a:r>
            <a:r>
              <a:rPr lang="en-US" sz="2800" dirty="0" err="1" smtClean="0">
                <a:solidFill>
                  <a:srgbClr val="FCD5B5"/>
                </a:solidFill>
              </a:rPr>
              <a:t>Kyburg</a:t>
            </a:r>
            <a:r>
              <a:rPr lang="en-US" sz="2800" dirty="0" smtClean="0">
                <a:solidFill>
                  <a:srgbClr val="FCD5B5"/>
                </a:solidFill>
              </a:rPr>
              <a:t>, 1961</a:t>
            </a:r>
            <a:r>
              <a:rPr lang="en-US" sz="2800" dirty="0">
                <a:solidFill>
                  <a:srgbClr val="FCD5B5"/>
                </a:solidFill>
              </a:rPr>
              <a:t>, p. 197) arises from considering a fair 1000 </a:t>
            </a:r>
            <a:r>
              <a:rPr lang="en-US" sz="2800" dirty="0" smtClean="0"/>
              <a:t>ticket lottery with one </a:t>
            </a:r>
            <a:r>
              <a:rPr lang="en-US" sz="2800" smtClean="0"/>
              <a:t>winning ticket: </a:t>
            </a:r>
          </a:p>
          <a:p>
            <a:pPr lvl="1"/>
            <a:r>
              <a:rPr lang="en-US" sz="2800" smtClean="0"/>
              <a:t> </a:t>
            </a:r>
            <a:r>
              <a:rPr lang="en-US" sz="2800" dirty="0"/>
              <a:t>I</a:t>
            </a:r>
            <a:r>
              <a:rPr lang="en-US" sz="2800" dirty="0" smtClean="0"/>
              <a:t>t is rational to accept that some ticket will win, while also accepting that ticket 1, 2 etc. will not win. </a:t>
            </a:r>
          </a:p>
          <a:p>
            <a:pPr marL="400050" lvl="1" indent="0">
              <a:buNone/>
            </a:pPr>
            <a:r>
              <a:rPr lang="en-US" sz="2800" smtClean="0">
                <a:sym typeface="Wingdings" pitchFamily="2" charset="2"/>
              </a:rPr>
              <a:t> </a:t>
            </a:r>
            <a:r>
              <a:rPr lang="en-US" sz="2800" smtClean="0"/>
              <a:t>Aggregating acceptances  results in inconsistency</a:t>
            </a:r>
            <a:endParaRPr lang="en-US" sz="2800" dirty="0" smtClean="0"/>
          </a:p>
        </p:txBody>
      </p:sp>
      <p:sp>
        <p:nvSpPr>
          <p:cNvPr id="5" name="Espace réservé du numéro de diapositive 4"/>
          <p:cNvSpPr>
            <a:spLocks noGrp="1"/>
          </p:cNvSpPr>
          <p:nvPr>
            <p:ph type="sldNum" sz="quarter" idx="12"/>
          </p:nvPr>
        </p:nvSpPr>
        <p:spPr/>
        <p:txBody>
          <a:bodyPr/>
          <a:lstStyle/>
          <a:p>
            <a:fld id="{E2751F0B-AFAF-3944-AE6C-E0EB95133723}" type="slidenum">
              <a:rPr lang="fr-FR" smtClean="0"/>
              <a:pPr/>
              <a:t>9</a:t>
            </a:fld>
            <a:endParaRPr lang="fr-FR"/>
          </a:p>
        </p:txBody>
      </p:sp>
    </p:spTree>
    <p:extLst>
      <p:ext uri="{BB962C8B-B14F-4D97-AF65-F5344CB8AC3E}">
        <p14:creationId xmlns:p14="http://schemas.microsoft.com/office/powerpoint/2010/main" xmlns="" val="27648979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Bris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41151</TotalTime>
  <Words>2824</Words>
  <Application>Microsoft Office PowerPoint</Application>
  <PresentationFormat>Affichage à l'écran (4:3)</PresentationFormat>
  <Paragraphs>284</Paragraphs>
  <Slides>60</Slides>
  <Notes>3</Notes>
  <HiddenSlides>0</HiddenSlides>
  <MMClips>0</MMClips>
  <ScaleCrop>false</ScaleCrop>
  <HeadingPairs>
    <vt:vector size="4" baseType="variant">
      <vt:variant>
        <vt:lpstr>Thème</vt:lpstr>
      </vt:variant>
      <vt:variant>
        <vt:i4>1</vt:i4>
      </vt:variant>
      <vt:variant>
        <vt:lpstr>Titres des diapositives</vt:lpstr>
      </vt:variant>
      <vt:variant>
        <vt:i4>60</vt:i4>
      </vt:variant>
    </vt:vector>
  </HeadingPairs>
  <TitlesOfParts>
    <vt:vector size="61" baseType="lpstr">
      <vt:lpstr>Débit</vt:lpstr>
      <vt:lpstr>  A Two-tiered View on Acceptance  Joëlle Proust Institut Jean-Nicod Paris  http://dividnorm.ens.fr  </vt:lpstr>
      <vt:lpstr>Why does « acceptance » deserve attention?</vt:lpstr>
      <vt:lpstr>Why does « acceptance » deserve attention?</vt:lpstr>
      <vt:lpstr>Why does « acceptance » deserve attention?</vt:lpstr>
      <vt:lpstr>Outline</vt:lpstr>
      <vt:lpstr>Why is acceptance problematic?</vt:lpstr>
      <vt:lpstr>No consensus about the norm(s) of acceptances</vt:lpstr>
      <vt:lpstr>Why is accepting contextual?</vt:lpstr>
      <vt:lpstr>Puzzles about acceptance</vt:lpstr>
      <vt:lpstr>The preface paradox  </vt:lpstr>
      <vt:lpstr>A slippery slope between truth and utility?</vt:lpstr>
      <vt:lpstr>Diapositive 12</vt:lpstr>
      <vt:lpstr>What should a theory of acceptance include?</vt:lpstr>
      <vt:lpstr>A two-tiered view about acceptance</vt:lpstr>
      <vt:lpstr>Diapositive 15</vt:lpstr>
      <vt:lpstr>Mental actions</vt:lpstr>
      <vt:lpstr>Epistemic norms determine which mental action is being performed</vt:lpstr>
      <vt:lpstr>Analogy of action control in the physical/mental case: physical action</vt:lpstr>
      <vt:lpstr>Analogy of action control in the physical/mental case: mental action</vt:lpstr>
      <vt:lpstr>What are epistemic norms?</vt:lpstr>
      <vt:lpstr>A method for solving question 1</vt:lpstr>
      <vt:lpstr>how do epistemic actions contribute to world-directed action?</vt:lpstr>
      <vt:lpstr>A method for solving question 2</vt:lpstr>
      <vt:lpstr>Epistemic norm selection does not jeopardize the autonomy of the epistemic</vt:lpstr>
      <vt:lpstr>Example:</vt:lpstr>
      <vt:lpstr>Diapositive 26</vt:lpstr>
      <vt:lpstr>Diapositive 27</vt:lpstr>
      <vt:lpstr>Norms for acceptance:</vt:lpstr>
      <vt:lpstr>Context determined by the relation between epistemic norm and strategy</vt:lpstr>
      <vt:lpstr>Autonomy of the epistemic</vt:lpstr>
      <vt:lpstr>Selecting a norm for instrumental reasons does not influence correctness</vt:lpstr>
      <vt:lpstr>Solution of the lottery puzzle</vt:lpstr>
      <vt:lpstr>Solution of the preface puzzle</vt:lpstr>
      <vt:lpstr>Diapositive 34</vt:lpstr>
      <vt:lpstr>Why strategic acceptance ?</vt:lpstr>
      <vt:lpstr>In the case of memory</vt:lpstr>
      <vt:lpstr>Analysis of strategic acceptance: Subjective Expected Utility theory</vt:lpstr>
      <vt:lpstr>  Why is strategic acceptance a second, independent step?</vt:lpstr>
      <vt:lpstr>Conceptual argument</vt:lpstr>
      <vt:lpstr>  Argument from metacognitive studies (Koriat and Goldsmith, 1996)</vt:lpstr>
      <vt:lpstr>Argument from metacognitive studies</vt:lpstr>
      <vt:lpstr>Argument from metacognitive studies</vt:lpstr>
      <vt:lpstr>Context:  also determined by stakes</vt:lpstr>
      <vt:lpstr>Consequence of the two-tiered view about acceptance</vt:lpstr>
      <vt:lpstr>Three  types of errors: instrumental</vt:lpstr>
      <vt:lpstr>Three types of errors: epistemic</vt:lpstr>
      <vt:lpstr>Three  types of errors: Strategic</vt:lpstr>
      <vt:lpstr>Four objections</vt:lpstr>
      <vt:lpstr>1 – Is Acceptance a Natural Kind? </vt:lpstr>
      <vt:lpstr>Response</vt:lpstr>
      <vt:lpstr>Response</vt:lpstr>
      <vt:lpstr>Response</vt:lpstr>
      <vt:lpstr>2- Sophistication implausible?  </vt:lpstr>
      <vt:lpstr>Response</vt:lpstr>
      <vt:lpstr>3- Value Pluralism and Epistemological Relativism</vt:lpstr>
      <vt:lpstr>3- Value Pluralism and Epistemological Relativism</vt:lpstr>
      <vt:lpstr>4- Epistemic norms without action?</vt:lpstr>
      <vt:lpstr>Projectivism applied to norms</vt:lpstr>
      <vt:lpstr>Realism about norms</vt:lpstr>
      <vt:lpstr>Thank you for your attention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Joëlle</dc:creator>
  <cp:lastModifiedBy>doctorant</cp:lastModifiedBy>
  <cp:revision>138</cp:revision>
  <dcterms:created xsi:type="dcterms:W3CDTF">2011-09-26T16:14:51Z</dcterms:created>
  <dcterms:modified xsi:type="dcterms:W3CDTF">2012-09-20T15:52:06Z</dcterms:modified>
</cp:coreProperties>
</file>