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773" r:id="rId1"/>
  </p:sldMasterIdLst>
  <p:notesMasterIdLst>
    <p:notesMasterId r:id="rId58"/>
  </p:notesMasterIdLst>
  <p:handoutMasterIdLst>
    <p:handoutMasterId r:id="rId59"/>
  </p:handoutMasterIdLst>
  <p:sldIdLst>
    <p:sldId id="601" r:id="rId2"/>
    <p:sldId id="602" r:id="rId3"/>
    <p:sldId id="505" r:id="rId4"/>
    <p:sldId id="439" r:id="rId5"/>
    <p:sldId id="440" r:id="rId6"/>
    <p:sldId id="603" r:id="rId7"/>
    <p:sldId id="355" r:id="rId8"/>
    <p:sldId id="604" r:id="rId9"/>
    <p:sldId id="608" r:id="rId10"/>
    <p:sldId id="607" r:id="rId11"/>
    <p:sldId id="609" r:id="rId12"/>
    <p:sldId id="610" r:id="rId13"/>
    <p:sldId id="360" r:id="rId14"/>
    <p:sldId id="611" r:id="rId15"/>
    <p:sldId id="661" r:id="rId16"/>
    <p:sldId id="612" r:id="rId17"/>
    <p:sldId id="613" r:id="rId18"/>
    <p:sldId id="622" r:id="rId19"/>
    <p:sldId id="615" r:id="rId20"/>
    <p:sldId id="616" r:id="rId21"/>
    <p:sldId id="619" r:id="rId22"/>
    <p:sldId id="620" r:id="rId23"/>
    <p:sldId id="621" r:id="rId24"/>
    <p:sldId id="618" r:id="rId25"/>
    <p:sldId id="623" r:id="rId26"/>
    <p:sldId id="624" r:id="rId27"/>
    <p:sldId id="626" r:id="rId28"/>
    <p:sldId id="627" r:id="rId29"/>
    <p:sldId id="664" r:id="rId30"/>
    <p:sldId id="665" r:id="rId31"/>
    <p:sldId id="628" r:id="rId32"/>
    <p:sldId id="631" r:id="rId33"/>
    <p:sldId id="629" r:id="rId34"/>
    <p:sldId id="630" r:id="rId35"/>
    <p:sldId id="650" r:id="rId36"/>
    <p:sldId id="654" r:id="rId37"/>
    <p:sldId id="634" r:id="rId38"/>
    <p:sldId id="635" r:id="rId39"/>
    <p:sldId id="636" r:id="rId40"/>
    <p:sldId id="637" r:id="rId41"/>
    <p:sldId id="638" r:id="rId42"/>
    <p:sldId id="639" r:id="rId43"/>
    <p:sldId id="641" r:id="rId44"/>
    <p:sldId id="642" r:id="rId45"/>
    <p:sldId id="643" r:id="rId46"/>
    <p:sldId id="656" r:id="rId47"/>
    <p:sldId id="657" r:id="rId48"/>
    <p:sldId id="658" r:id="rId49"/>
    <p:sldId id="662" r:id="rId50"/>
    <p:sldId id="659" r:id="rId51"/>
    <p:sldId id="660" r:id="rId52"/>
    <p:sldId id="645" r:id="rId53"/>
    <p:sldId id="563" r:id="rId54"/>
    <p:sldId id="564" r:id="rId55"/>
    <p:sldId id="565" r:id="rId56"/>
    <p:sldId id="349" r:id="rId57"/>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FA1A"/>
    <a:srgbClr val="FF82EB"/>
    <a:srgbClr val="58FFE1"/>
    <a:srgbClr val="9CEDFF"/>
    <a:srgbClr val="798849"/>
    <a:srgbClr val="9DB15F"/>
    <a:srgbClr val="4C8CB1"/>
    <a:srgbClr val="FFE279"/>
    <a:srgbClr val="FF40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89" autoAdjust="0"/>
    <p:restoredTop sz="95470"/>
  </p:normalViewPr>
  <p:slideViewPr>
    <p:cSldViewPr>
      <p:cViewPr>
        <p:scale>
          <a:sx n="103" d="100"/>
          <a:sy n="103" d="100"/>
        </p:scale>
        <p:origin x="952" y="144"/>
      </p:cViewPr>
      <p:guideLst>
        <p:guide orient="horz" pos="2160"/>
        <p:guide pos="2880"/>
      </p:guideLst>
    </p:cSldViewPr>
  </p:slideViewPr>
  <p:outlineViewPr>
    <p:cViewPr>
      <p:scale>
        <a:sx n="33" d="100"/>
        <a:sy n="33" d="100"/>
      </p:scale>
      <p:origin x="0" y="12232"/>
    </p:cViewPr>
  </p:outlineViewPr>
  <p:notesTextViewPr>
    <p:cViewPr>
      <p:scale>
        <a:sx n="100" d="100"/>
        <a:sy n="100" d="100"/>
      </p:scale>
      <p:origin x="0" y="0"/>
    </p:cViewPr>
  </p:notesTextViewPr>
  <p:sorterViewPr>
    <p:cViewPr>
      <p:scale>
        <a:sx n="171" d="100"/>
        <a:sy n="171" d="100"/>
      </p:scale>
      <p:origin x="0" y="46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noProof="1">
                <a:ea typeface="+mn-ea"/>
                <a:cs typeface="+mn-cs"/>
              </a:defRPr>
            </a:lvl1pPr>
          </a:lstStyle>
          <a:p>
            <a:pPr>
              <a:defRPr/>
            </a:pPr>
            <a:endParaRPr/>
          </a:p>
        </p:txBody>
      </p:sp>
      <p:sp>
        <p:nvSpPr>
          <p:cNvPr id="1720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noProof="1">
                <a:ea typeface="+mn-ea"/>
                <a:cs typeface="+mn-cs"/>
              </a:defRPr>
            </a:lvl1pPr>
          </a:lstStyle>
          <a:p>
            <a:pPr>
              <a:defRPr/>
            </a:pPr>
            <a:endParaRPr/>
          </a:p>
        </p:txBody>
      </p:sp>
      <p:sp>
        <p:nvSpPr>
          <p:cNvPr id="1720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noProof="1">
                <a:ea typeface="+mn-ea"/>
                <a:cs typeface="+mn-cs"/>
              </a:defRPr>
            </a:lvl1pPr>
          </a:lstStyle>
          <a:p>
            <a:pPr>
              <a:defRPr/>
            </a:pPr>
            <a:endParaRPr/>
          </a:p>
        </p:txBody>
      </p:sp>
      <p:sp>
        <p:nvSpPr>
          <p:cNvPr id="1720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noProof="1"/>
            </a:lvl1pPr>
          </a:lstStyle>
          <a:p>
            <a:fld id="{568BE8DF-97EB-4341-A901-3F931AFD63B7}" type="slidenum">
              <a:rPr/>
              <a:pPr/>
              <a:t>‹#›</a:t>
            </a:fld>
            <a:endParaRPr/>
          </a:p>
        </p:txBody>
      </p:sp>
    </p:spTree>
    <p:extLst>
      <p:ext uri="{BB962C8B-B14F-4D97-AF65-F5344CB8AC3E}">
        <p14:creationId xmlns:p14="http://schemas.microsoft.com/office/powerpoint/2010/main" val="1301034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mn-ea"/>
                <a:cs typeface="+mn-cs"/>
              </a:defRPr>
            </a:lvl1pPr>
          </a:lstStyle>
          <a:p>
            <a:pPr>
              <a:defRPr/>
            </a:pPr>
            <a:endParaRPr lang="fr-FR"/>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mn-ea"/>
                <a:cs typeface="+mn-cs"/>
              </a:defRPr>
            </a:lvl1pPr>
          </a:lstStyle>
          <a:p>
            <a:pPr>
              <a:defRPr/>
            </a:pPr>
            <a:endParaRPr lang="fr-FR"/>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cs typeface="+mn-cs"/>
              </a:defRPr>
            </a:lvl1pPr>
          </a:lstStyle>
          <a:p>
            <a:pPr>
              <a:defRPr/>
            </a:pPr>
            <a:endParaRPr lang="fr-FR"/>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096F55C-2697-3B40-A424-878AE81D0651}" type="slidenum">
              <a:rPr lang="fr-FR"/>
              <a:pPr/>
              <a:t>‹#›</a:t>
            </a:fld>
            <a:endParaRPr lang="fr-FR"/>
          </a:p>
        </p:txBody>
      </p:sp>
    </p:spTree>
    <p:extLst>
      <p:ext uri="{BB962C8B-B14F-4D97-AF65-F5344CB8AC3E}">
        <p14:creationId xmlns:p14="http://schemas.microsoft.com/office/powerpoint/2010/main" val="32173969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386"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a:ea typeface="ＭＳ Ｐゴシック" charset="-128"/>
              </a:rPr>
              <a:t>Plan</a:t>
            </a:r>
          </a:p>
          <a:p>
            <a:pPr eaLnBrk="1" hangingPunct="1">
              <a:spcBef>
                <a:spcPct val="0"/>
              </a:spcBef>
            </a:pPr>
            <a:endParaRPr lang="fr-FR" altLang="fr-FR">
              <a:ea typeface="ＭＳ Ｐゴシック" charset="-128"/>
            </a:endParaRPr>
          </a:p>
          <a:p>
            <a:pPr eaLnBrk="1" hangingPunct="1">
              <a:spcBef>
                <a:spcPct val="0"/>
              </a:spcBef>
            </a:pPr>
            <a:r>
              <a:rPr lang="fr-FR" altLang="fr-FR">
                <a:ea typeface="ＭＳ Ｐゴシック" charset="-128"/>
              </a:rPr>
              <a:t>Why study mc diversity?</a:t>
            </a:r>
          </a:p>
          <a:p>
            <a:pPr eaLnBrk="1" hangingPunct="1">
              <a:spcBef>
                <a:spcPct val="0"/>
              </a:spcBef>
            </a:pPr>
            <a:r>
              <a:rPr lang="fr-FR" altLang="fr-FR">
                <a:ea typeface="ＭＳ Ｐゴシック" charset="-128"/>
              </a:rPr>
              <a:t>What is the kind of diversity to expect?</a:t>
            </a:r>
          </a:p>
          <a:p>
            <a:pPr lvl="1" eaLnBrk="1" hangingPunct="1">
              <a:spcBef>
                <a:spcPct val="0"/>
              </a:spcBef>
            </a:pPr>
            <a:r>
              <a:rPr lang="en-US" altLang="fr-FR">
                <a:ea typeface="ＭＳ Ｐゴシック" charset="-128"/>
              </a:rPr>
              <a:t>metacognition has a </a:t>
            </a:r>
            <a:r>
              <a:rPr lang="en-US" altLang="fr-FR" i="1">
                <a:ea typeface="ＭＳ Ｐゴシック" charset="-128"/>
              </a:rPr>
              <a:t>dual aspect (</a:t>
            </a:r>
            <a:r>
              <a:rPr lang="en-US" altLang="fr-FR">
                <a:ea typeface="ＭＳ Ｐゴシック" charset="-128"/>
              </a:rPr>
              <a:t>see Koriat &amp; Levy-Sadot, 1999). In </a:t>
            </a:r>
            <a:r>
              <a:rPr lang="en-US" altLang="fr-FR" i="1">
                <a:ea typeface="ＭＳ Ｐゴシック" charset="-128"/>
              </a:rPr>
              <a:t>experience-based </a:t>
            </a:r>
            <a:r>
              <a:rPr lang="en-US" altLang="fr-FR">
                <a:ea typeface="ＭＳ Ｐゴシック" charset="-128"/>
              </a:rPr>
              <a:t>metacognitive evaluation, people are relying on their noetic feelings, in particular on the felt fluency of their own engagement or of their own performance in a cognitive first-order task. In analytic mc, people rely on what they know.</a:t>
            </a:r>
          </a:p>
          <a:p>
            <a:pPr lvl="1" eaLnBrk="1" hangingPunct="1">
              <a:spcBef>
                <a:spcPct val="0"/>
              </a:spcBef>
            </a:pPr>
            <a:r>
              <a:rPr lang="en-US" altLang="fr-FR">
                <a:ea typeface="ＭＳ Ｐゴシック" charset="-128"/>
              </a:rPr>
              <a:t>One might assume that analytic mc should be more diverse than experience-based mc.</a:t>
            </a:r>
          </a:p>
          <a:p>
            <a:pPr lvl="1" eaLnBrk="1" hangingPunct="1">
              <a:spcBef>
                <a:spcPct val="0"/>
              </a:spcBef>
            </a:pPr>
            <a:r>
              <a:rPr lang="en-US" altLang="fr-FR">
                <a:ea typeface="ＭＳ Ｐゴシック" charset="-128"/>
              </a:rPr>
              <a:t>This form of metacognition is involved in distinguishing familiar from new environments, informative from repetitive messages, difficult from easy cognitive tasks. It is to be expected that experience-based metacognitive skills could be present in all cultures although they might be elicited by different first-order cognitive tasks. In </a:t>
            </a:r>
            <a:r>
              <a:rPr lang="en-US" altLang="fr-FR" i="1">
                <a:ea typeface="ＭＳ Ｐゴシック" charset="-128"/>
              </a:rPr>
              <a:t>concept-based</a:t>
            </a:r>
            <a:r>
              <a:rPr lang="en-US" altLang="fr-FR">
                <a:ea typeface="ＭＳ Ｐゴシック" charset="-128"/>
              </a:rPr>
              <a:t> metacognitive evaluation, however, an agent is trying to meet a culturally established epistemic requirement, which has been conveyed to him by explicit or implicit forms of social learning. Sensitivity to truth, epistemic authority, social consensus, evidentiality, or subjective uncertainty, then, might vary in scope as a result of a differing cultural emphasis, depending on the availability of a different conceptual and linguistic repertoire. </a:t>
            </a:r>
            <a:endParaRPr lang="fr-FR" altLang="fr-FR">
              <a:ea typeface="ＭＳ Ｐゴシック" charset="-128"/>
            </a:endParaRPr>
          </a:p>
          <a:p>
            <a:pPr eaLnBrk="1" hangingPunct="1">
              <a:spcBef>
                <a:spcPct val="0"/>
              </a:spcBef>
            </a:pPr>
            <a:endParaRPr lang="fr-FR" altLang="fr-FR">
              <a:ea typeface="ＭＳ Ｐゴシック" charset="-128"/>
            </a:endParaRPr>
          </a:p>
          <a:p>
            <a:pPr eaLnBrk="1" hangingPunct="1">
              <a:spcBef>
                <a:spcPct val="0"/>
              </a:spcBef>
            </a:pPr>
            <a:endParaRPr lang="fr-FR" altLang="fr-FR">
              <a:ea typeface="ＭＳ Ｐゴシック" charset="-128"/>
            </a:endParaRPr>
          </a:p>
        </p:txBody>
      </p:sp>
    </p:spTree>
    <p:extLst>
      <p:ext uri="{BB962C8B-B14F-4D97-AF65-F5344CB8AC3E}">
        <p14:creationId xmlns:p14="http://schemas.microsoft.com/office/powerpoint/2010/main" val="200483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A657E74C-6582-D74B-BFEF-231D11EA604E}" type="slidenum">
              <a:rPr lang="fr-FR" sz="1200"/>
              <a:pPr/>
              <a:t>12</a:t>
            </a:fld>
            <a:endParaRPr lang="fr-FR" sz="1200"/>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809491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Emotions </a:t>
            </a:r>
            <a:r>
              <a:rPr lang="fr-FR" dirty="0" err="1" smtClean="0"/>
              <a:t>veersus</a:t>
            </a:r>
            <a:r>
              <a:rPr lang="fr-FR" baseline="0" dirty="0" smtClean="0"/>
              <a:t> </a:t>
            </a:r>
            <a:r>
              <a:rPr lang="fr-FR" baseline="0" dirty="0" err="1" smtClean="0"/>
              <a:t>behavioral</a:t>
            </a:r>
            <a:r>
              <a:rPr lang="fr-FR" baseline="0" dirty="0" smtClean="0"/>
              <a:t> </a:t>
            </a:r>
            <a:r>
              <a:rPr lang="fr-FR" baseline="0" dirty="0" err="1" smtClean="0"/>
              <a:t>cues</a:t>
            </a:r>
            <a:endParaRPr lang="fr-FR" baseline="0" dirty="0" smtClean="0"/>
          </a:p>
          <a:p>
            <a:r>
              <a:rPr lang="fr-FR" baseline="0" dirty="0" err="1" smtClean="0"/>
              <a:t>Executive</a:t>
            </a:r>
            <a:r>
              <a:rPr lang="fr-FR" baseline="0" dirty="0" smtClean="0"/>
              <a:t> control </a:t>
            </a:r>
            <a:r>
              <a:rPr lang="fr-FR" baseline="0" dirty="0" err="1" smtClean="0"/>
              <a:t>vrsus</a:t>
            </a:r>
            <a:r>
              <a:rPr lang="fr-FR" baseline="0" dirty="0" smtClean="0"/>
              <a:t> </a:t>
            </a:r>
            <a:r>
              <a:rPr lang="fr-FR" baseline="0" dirty="0" err="1" smtClean="0"/>
              <a:t>stimus-response</a:t>
            </a:r>
            <a:endParaRPr lang="fr-FR" dirty="0"/>
          </a:p>
        </p:txBody>
      </p:sp>
      <p:sp>
        <p:nvSpPr>
          <p:cNvPr id="4" name="Espace réservé du numéro de diapositive 3"/>
          <p:cNvSpPr>
            <a:spLocks noGrp="1"/>
          </p:cNvSpPr>
          <p:nvPr>
            <p:ph type="sldNum" sz="quarter" idx="10"/>
          </p:nvPr>
        </p:nvSpPr>
        <p:spPr/>
        <p:txBody>
          <a:bodyPr/>
          <a:lstStyle/>
          <a:p>
            <a:fld id="{2096F55C-2697-3B40-A424-878AE81D0651}" type="slidenum">
              <a:rPr lang="fr-FR" smtClean="0"/>
              <a:pPr/>
              <a:t>32</a:t>
            </a:fld>
            <a:endParaRPr lang="fr-FR"/>
          </a:p>
        </p:txBody>
      </p:sp>
    </p:spTree>
    <p:extLst>
      <p:ext uri="{BB962C8B-B14F-4D97-AF65-F5344CB8AC3E}">
        <p14:creationId xmlns:p14="http://schemas.microsoft.com/office/powerpoint/2010/main" val="42116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43BFF3E-10D9-DF46-A3AC-07DC77F2B664}" type="slidenum">
              <a:rPr lang="fr-FR" sz="1200"/>
              <a:pPr/>
              <a:t>53</a:t>
            </a:fld>
            <a:endParaRPr lang="fr-FR" sz="1200"/>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12849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500C985-750F-EF49-8BC0-6F02882FB7C3}" type="slidenum">
              <a:rPr lang="fr-FR" sz="1200"/>
              <a:pPr/>
              <a:t>54</a:t>
            </a:fld>
            <a:endParaRPr lang="fr-FR" sz="1200"/>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69964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2C91FA4-449F-9141-B52E-7F8A0A0E0264}" type="slidenum">
              <a:rPr lang="fr-FR" sz="1200"/>
              <a:pPr/>
              <a:t>55</a:t>
            </a:fld>
            <a:endParaRPr lang="fr-FR" sz="1200"/>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59802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DA9FB6D-E623-894C-96AD-D4C1E891D22D}" type="slidenum">
              <a:rPr lang="fr-FR" sz="1200"/>
              <a:pPr/>
              <a:t>56</a:t>
            </a:fld>
            <a:endParaRPr lang="fr-FR"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6299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r>
              <a:rPr lang="fr-FR" sz="2400" dirty="0" smtClean="0"/>
              <a:t>Il est intéressant d'examiner toutes les hypothèse</a:t>
            </a:r>
            <a:r>
              <a:rPr lang="fr-FR" sz="2400" baseline="0" dirty="0" smtClean="0"/>
              <a:t>s </a:t>
            </a:r>
            <a:r>
              <a:rPr lang="fr-FR" sz="2400" baseline="0" dirty="0" err="1" smtClean="0"/>
              <a:t>qu</a:t>
            </a:r>
            <a:r>
              <a:rPr lang="fr-FR" sz="2400" baseline="0" dirty="0" smtClean="0"/>
              <a:t> ont été examinées pour résoudre le problème</a:t>
            </a:r>
            <a:r>
              <a:rPr lang="fr-FR" sz="2400" dirty="0" smtClean="0"/>
              <a:t>; </a:t>
            </a:r>
            <a:r>
              <a:rPr lang="fr-FR" sz="2400" dirty="0" err="1" smtClean="0"/>
              <a:t>certanes</a:t>
            </a:r>
            <a:r>
              <a:rPr lang="fr-FR" sz="2400" dirty="0" smtClean="0"/>
              <a:t> impliquent des conceptions nouvelles sur l'évolution de l'esprit, le rôle du contenu non-conceptuel dans la connaissance de soi, les fondements de la décision rationnelle, et sur l'état de l'épistémologie. Nous allons tenter de résumer l'état de l'art et d'articuler une nouvelle proposition concernant les propriétés de la nature et sémantiques de métacognition chez les non-humains et chez les humains.</a:t>
            </a:r>
            <a:endParaRPr lang="fr-FR" sz="2400" dirty="0"/>
          </a:p>
        </p:txBody>
      </p:sp>
      <p:sp>
        <p:nvSpPr>
          <p:cNvPr id="4" name="Espace réservé du numéro de diapositive 3"/>
          <p:cNvSpPr>
            <a:spLocks noGrp="1"/>
          </p:cNvSpPr>
          <p:nvPr>
            <p:ph type="sldNum" sz="quarter" idx="10"/>
          </p:nvPr>
        </p:nvSpPr>
        <p:spPr/>
        <p:txBody>
          <a:bodyPr/>
          <a:lstStyle/>
          <a:p>
            <a:fld id="{2096F55C-2697-3B40-A424-878AE81D0651}" type="slidenum">
              <a:rPr lang="fr-FR" smtClean="0"/>
              <a:pPr/>
              <a:t>2</a:t>
            </a:fld>
            <a:endParaRPr lang="fr-FR"/>
          </a:p>
        </p:txBody>
      </p:sp>
    </p:spTree>
    <p:extLst>
      <p:ext uri="{BB962C8B-B14F-4D97-AF65-F5344CB8AC3E}">
        <p14:creationId xmlns:p14="http://schemas.microsoft.com/office/powerpoint/2010/main" val="6606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17CBB8F-DE40-9C45-A663-2EA4A3BC91E1}" type="slidenum">
              <a:rPr lang="fr-FR" sz="1200"/>
              <a:pPr/>
              <a:t>3</a:t>
            </a:fld>
            <a:endParaRPr lang="fr-FR"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4350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B4D542F-ABC8-E245-807A-676904BE4300}" type="slidenum">
              <a:rPr lang="fr-FR" sz="1200"/>
              <a:pPr/>
              <a:t>4</a:t>
            </a:fld>
            <a:endParaRPr lang="fr-FR"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800" kern="1200" dirty="0" smtClean="0">
                <a:solidFill>
                  <a:schemeClr val="tx1"/>
                </a:solidFill>
                <a:effectLst/>
                <a:latin typeface="Times" charset="0"/>
                <a:ea typeface="ＭＳ Ｐゴシック" charset="-128"/>
                <a:cs typeface="ＭＳ Ｐゴシック" charset="-128"/>
              </a:rPr>
              <a:t>Meta  </a:t>
            </a:r>
            <a:r>
              <a:rPr lang="en-US" sz="1800" kern="1200" dirty="0" err="1" smtClean="0">
                <a:solidFill>
                  <a:schemeClr val="tx1"/>
                </a:solidFill>
                <a:effectLst/>
                <a:latin typeface="Times" charset="0"/>
                <a:ea typeface="ＭＳ Ｐゴシック" charset="-128"/>
                <a:cs typeface="ＭＳ Ｐゴシック" charset="-128"/>
              </a:rPr>
              <a:t>dit</a:t>
            </a:r>
            <a:r>
              <a:rPr lang="en-US" sz="1800" kern="1200" dirty="0" smtClean="0">
                <a:solidFill>
                  <a:schemeClr val="tx1"/>
                </a:solidFill>
                <a:effectLst/>
                <a:latin typeface="Times" charset="0"/>
                <a:ea typeface="ＭＳ Ｐゴシック" charset="-128"/>
                <a:cs typeface="ＭＳ Ｐゴシック" charset="-128"/>
              </a:rPr>
              <a:t> on </a:t>
            </a:r>
            <a:r>
              <a:rPr lang="en-US" sz="1800" kern="1200" dirty="0" err="1" smtClean="0">
                <a:solidFill>
                  <a:schemeClr val="tx1"/>
                </a:solidFill>
                <a:effectLst/>
                <a:latin typeface="Times" charset="0"/>
                <a:ea typeface="ＭＳ Ｐゴシック" charset="-128"/>
                <a:cs typeface="ＭＳ Ｐゴシック" charset="-128"/>
              </a:rPr>
              <a:t>souvent</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signifie</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être</a:t>
            </a:r>
            <a:r>
              <a:rPr lang="en-US" sz="1800" kern="1200" dirty="0" smtClean="0">
                <a:solidFill>
                  <a:schemeClr val="tx1"/>
                </a:solidFill>
                <a:effectLst/>
                <a:latin typeface="Times" charset="0"/>
                <a:ea typeface="ＭＳ Ｐゴシック" charset="-128"/>
                <a:cs typeface="ＭＳ Ｐゴシック" charset="-128"/>
              </a:rPr>
              <a:t> au </a:t>
            </a:r>
            <a:r>
              <a:rPr lang="en-US" sz="1800" kern="1200" dirty="0" err="1" smtClean="0">
                <a:solidFill>
                  <a:schemeClr val="tx1"/>
                </a:solidFill>
                <a:effectLst/>
                <a:latin typeface="Times" charset="0"/>
                <a:ea typeface="ＭＳ Ｐゴシック" charset="-128"/>
                <a:cs typeface="ＭＳ Ｐゴシック" charset="-128"/>
              </a:rPr>
              <a:t>sujet</a:t>
            </a:r>
            <a:r>
              <a:rPr lang="en-US" sz="1800" kern="1200" dirty="0" smtClean="0">
                <a:solidFill>
                  <a:schemeClr val="tx1"/>
                </a:solidFill>
                <a:effectLst/>
                <a:latin typeface="Times" charset="0"/>
                <a:ea typeface="ＭＳ Ｐゴシック" charset="-128"/>
                <a:cs typeface="ＭＳ Ｐゴシック" charset="-128"/>
              </a:rPr>
              <a:t> de"." </a:t>
            </a:r>
            <a:r>
              <a:rPr lang="en-US" sz="1800" kern="1200" dirty="0" err="1" smtClean="0">
                <a:solidFill>
                  <a:schemeClr val="tx1"/>
                </a:solidFill>
                <a:effectLst/>
                <a:latin typeface="Times" charset="0"/>
                <a:ea typeface="ＭＳ Ｐゴシック" charset="-128"/>
                <a:cs typeface="ＭＳ Ｐゴシック" charset="-128"/>
              </a:rPr>
              <a:t>Métacognition</a:t>
            </a:r>
            <a:r>
              <a:rPr lang="en-US" sz="1800" kern="1200" dirty="0" smtClean="0">
                <a:solidFill>
                  <a:schemeClr val="tx1"/>
                </a:solidFill>
                <a:effectLst/>
                <a:latin typeface="Times" charset="0"/>
                <a:ea typeface="ＭＳ Ｐゴシック" charset="-128"/>
                <a:cs typeface="ＭＳ Ｐゴシック" charset="-128"/>
              </a:rPr>
              <a:t> "= la </a:t>
            </a:r>
            <a:r>
              <a:rPr lang="en-US" sz="1800" kern="1200" dirty="0" err="1" smtClean="0">
                <a:solidFill>
                  <a:schemeClr val="tx1"/>
                </a:solidFill>
                <a:effectLst/>
                <a:latin typeface="Times" charset="0"/>
                <a:ea typeface="ＭＳ Ｐゴシック" charset="-128"/>
                <a:cs typeface="ＭＳ Ｐゴシック" charset="-128"/>
              </a:rPr>
              <a:t>connaissance</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à</a:t>
            </a:r>
            <a:r>
              <a:rPr lang="en-US" sz="1800" kern="1200" dirty="0" smtClean="0">
                <a:solidFill>
                  <a:schemeClr val="tx1"/>
                </a:solidFill>
                <a:effectLst/>
                <a:latin typeface="Times" charset="0"/>
                <a:ea typeface="ＭＳ Ｐゴシック" charset="-128"/>
                <a:cs typeface="ＭＳ Ｐゴシック" charset="-128"/>
              </a:rPr>
              <a:t> propos de </a:t>
            </a:r>
            <a:r>
              <a:rPr lang="en-US" sz="1800" kern="1200" dirty="0" err="1" smtClean="0">
                <a:solidFill>
                  <a:schemeClr val="tx1"/>
                </a:solidFill>
                <a:effectLst/>
                <a:latin typeface="Times" charset="0"/>
                <a:ea typeface="ＭＳ Ｐゴシック" charset="-128"/>
                <a:cs typeface="ＭＳ Ｐゴシック" charset="-128"/>
              </a:rPr>
              <a:t>sa</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propre</a:t>
            </a:r>
            <a:r>
              <a:rPr lang="en-US" sz="1800" kern="1200" dirty="0" smtClean="0">
                <a:solidFill>
                  <a:schemeClr val="tx1"/>
                </a:solidFill>
                <a:effectLst/>
                <a:latin typeface="Times" charset="0"/>
                <a:ea typeface="ＭＳ Ｐゴシック" charset="-128"/>
                <a:cs typeface="ＭＳ Ｐゴシック" charset="-128"/>
              </a:rPr>
              <a:t> cognition,« </a:t>
            </a:r>
            <a:r>
              <a:rPr lang="en-US" sz="1800" kern="1200" dirty="0" err="1" smtClean="0">
                <a:solidFill>
                  <a:schemeClr val="tx1"/>
                </a:solidFill>
                <a:effectLst/>
                <a:latin typeface="Times" charset="0"/>
                <a:ea typeface="ＭＳ Ｐゴシック" charset="-128"/>
                <a:cs typeface="ＭＳ Ｐゴシック" charset="-128"/>
              </a:rPr>
              <a:t>penser</a:t>
            </a:r>
            <a:r>
              <a:rPr lang="en-US" sz="1800" kern="1200" dirty="0" smtClean="0">
                <a:solidFill>
                  <a:schemeClr val="tx1"/>
                </a:solidFill>
                <a:effectLst/>
                <a:latin typeface="Times" charset="0"/>
                <a:ea typeface="ＭＳ Ｐゴシック" charset="-128"/>
                <a:cs typeface="ＭＳ Ｐゴシック" charset="-128"/>
              </a:rPr>
              <a:t> sur </a:t>
            </a:r>
            <a:r>
              <a:rPr lang="en-US" sz="1800" kern="1200" dirty="0" err="1" smtClean="0">
                <a:solidFill>
                  <a:schemeClr val="tx1"/>
                </a:solidFill>
                <a:effectLst/>
                <a:latin typeface="Times" charset="0"/>
                <a:ea typeface="ＭＳ Ｐゴシック" charset="-128"/>
                <a:cs typeface="ＭＳ Ｐゴシック" charset="-128"/>
              </a:rPr>
              <a:t>sa</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propre</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pensée</a:t>
            </a:r>
            <a:r>
              <a:rPr lang="en-US" sz="1800" kern="1200" dirty="0" smtClean="0">
                <a:solidFill>
                  <a:schemeClr val="tx1"/>
                </a:solidFill>
                <a:effectLst/>
                <a:latin typeface="Times" charset="0"/>
                <a:ea typeface="ＭＳ Ｐゴシック" charset="-128"/>
                <a:cs typeface="ＭＳ Ｐゴシック" charset="-128"/>
              </a:rPr>
              <a:t> », </a:t>
            </a:r>
            <a:r>
              <a:rPr lang="en-US" sz="1800" kern="1200" dirty="0" err="1" smtClean="0">
                <a:solidFill>
                  <a:schemeClr val="tx1"/>
                </a:solidFill>
                <a:effectLst/>
                <a:latin typeface="Times" charset="0"/>
                <a:ea typeface="ＭＳ Ｐゴシック" charset="-128"/>
                <a:cs typeface="ＭＳ Ｐゴシック" charset="-128"/>
              </a:rPr>
              <a:t>ou</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en</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bref</a:t>
            </a:r>
            <a:r>
              <a:rPr lang="en-US" sz="1800" kern="1200" dirty="0" smtClean="0">
                <a:solidFill>
                  <a:schemeClr val="tx1"/>
                </a:solidFill>
                <a:effectLst/>
                <a:latin typeface="Times" charset="0"/>
                <a:ea typeface="ＭＳ Ｐゴシック" charset="-128"/>
                <a:cs typeface="ＭＳ Ｐゴシック" charset="-128"/>
              </a:rPr>
              <a:t>, de </a:t>
            </a:r>
            <a:r>
              <a:rPr lang="en-US" sz="1800" kern="1200" dirty="0" err="1" smtClean="0">
                <a:solidFill>
                  <a:schemeClr val="tx1"/>
                </a:solidFill>
                <a:effectLst/>
                <a:latin typeface="Times" charset="0"/>
                <a:ea typeface="ＭＳ Ｐゴシック" charset="-128"/>
                <a:cs typeface="ＭＳ Ｐゴシック" charset="-128"/>
              </a:rPr>
              <a:t>méta-connaissances</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Cette</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terminologie</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doit</a:t>
            </a:r>
            <a:r>
              <a:rPr lang="en-US" sz="1800" kern="1200" dirty="0" smtClean="0">
                <a:solidFill>
                  <a:schemeClr val="tx1"/>
                </a:solidFill>
                <a:effectLst/>
                <a:latin typeface="Times" charset="0"/>
                <a:ea typeface="ＭＳ Ｐゴシック" charset="-128"/>
                <a:cs typeface="ＭＳ Ｐゴシック" charset="-128"/>
              </a:rPr>
              <a:t> son influence aux premiers </a:t>
            </a:r>
            <a:r>
              <a:rPr lang="en-US" sz="1800" kern="1200" dirty="0" err="1" smtClean="0">
                <a:solidFill>
                  <a:schemeClr val="tx1"/>
                </a:solidFill>
                <a:effectLst/>
                <a:latin typeface="Times" charset="0"/>
                <a:ea typeface="ＭＳ Ｐゴシック" charset="-128"/>
                <a:cs typeface="ＭＳ Ｐゴシック" charset="-128"/>
              </a:rPr>
              <a:t>travaux</a:t>
            </a:r>
            <a:r>
              <a:rPr lang="en-US" sz="1800" kern="1200" dirty="0" smtClean="0">
                <a:solidFill>
                  <a:schemeClr val="tx1"/>
                </a:solidFill>
                <a:effectLst/>
                <a:latin typeface="Times" charset="0"/>
                <a:ea typeface="ＭＳ Ｐゴシック" charset="-128"/>
                <a:cs typeface="ＭＳ Ｐゴシック" charset="-128"/>
              </a:rPr>
              <a:t> sur les relations entre les aspects de </a:t>
            </a:r>
            <a:r>
              <a:rPr lang="en-US" sz="1800" kern="1200" dirty="0" err="1" smtClean="0">
                <a:solidFill>
                  <a:schemeClr val="tx1"/>
                </a:solidFill>
                <a:effectLst/>
                <a:latin typeface="Times" charset="0"/>
                <a:ea typeface="ＭＳ Ｐゴシック" charset="-128"/>
                <a:cs typeface="ＭＳ Ｐゴシック" charset="-128"/>
              </a:rPr>
              <a:t>contrôle</a:t>
            </a:r>
            <a:r>
              <a:rPr lang="en-US" sz="1800" kern="1200" dirty="0" smtClean="0">
                <a:solidFill>
                  <a:schemeClr val="tx1"/>
                </a:solidFill>
                <a:effectLst/>
                <a:latin typeface="Times" charset="0"/>
                <a:ea typeface="ＭＳ Ｐゴシック" charset="-128"/>
                <a:cs typeface="ＭＳ Ｐゴシック" charset="-128"/>
              </a:rPr>
              <a:t> et monitoring de la </a:t>
            </a:r>
            <a:r>
              <a:rPr lang="en-US" sz="1800" kern="1200" dirty="0" err="1" smtClean="0">
                <a:solidFill>
                  <a:schemeClr val="tx1"/>
                </a:solidFill>
                <a:effectLst/>
                <a:latin typeface="Times" charset="0"/>
                <a:ea typeface="ＭＳ Ｐゴシック" charset="-128"/>
                <a:cs typeface="ＭＳ Ｐゴシック" charset="-128"/>
              </a:rPr>
              <a:t>métamémoire</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tels</a:t>
            </a:r>
            <a:r>
              <a:rPr lang="en-US" sz="1800" kern="1200" dirty="0" smtClean="0">
                <a:solidFill>
                  <a:schemeClr val="tx1"/>
                </a:solidFill>
                <a:effectLst/>
                <a:latin typeface="Times" charset="0"/>
                <a:ea typeface="ＭＳ Ｐゴシック" charset="-128"/>
                <a:cs typeface="ＭＳ Ｐゴシック" charset="-128"/>
              </a:rPr>
              <a:t> que Hart, et </a:t>
            </a:r>
            <a:r>
              <a:rPr lang="en-US" sz="1800" kern="1200" dirty="0" err="1" smtClean="0">
                <a:solidFill>
                  <a:schemeClr val="tx1"/>
                </a:solidFill>
                <a:effectLst/>
                <a:latin typeface="Times" charset="0"/>
                <a:ea typeface="ＭＳ Ｐゴシック" charset="-128"/>
                <a:cs typeface="ＭＳ Ｐゴシック" charset="-128"/>
              </a:rPr>
              <a:t>à</a:t>
            </a:r>
            <a:r>
              <a:rPr lang="en-US" sz="1800" kern="1200" dirty="0" smtClean="0">
                <a:solidFill>
                  <a:schemeClr val="tx1"/>
                </a:solidFill>
                <a:effectLst/>
                <a:latin typeface="Times" charset="0"/>
                <a:ea typeface="ＭＳ Ｐゴシック" charset="-128"/>
                <a:cs typeface="ＭＳ Ｐゴシック" charset="-128"/>
              </a:rPr>
              <a:t> la conception </a:t>
            </a:r>
            <a:r>
              <a:rPr lang="en-US" sz="1800" kern="1200" dirty="0" err="1" smtClean="0">
                <a:solidFill>
                  <a:schemeClr val="tx1"/>
                </a:solidFill>
                <a:effectLst/>
                <a:latin typeface="Times" charset="0"/>
                <a:ea typeface="ＭＳ Ｐゴシック" charset="-128"/>
                <a:cs typeface="ＭＳ Ｐゴシック" charset="-128"/>
              </a:rPr>
              <a:t>métareprésentationnel</a:t>
            </a:r>
            <a:r>
              <a:rPr lang="en-US" sz="1800" kern="1200" dirty="0" smtClean="0">
                <a:solidFill>
                  <a:schemeClr val="tx1"/>
                </a:solidFill>
                <a:effectLst/>
                <a:latin typeface="Times" charset="0"/>
                <a:ea typeface="ＭＳ Ｐゴシック" charset="-128"/>
                <a:cs typeface="ＭＳ Ｐゴシック" charset="-128"/>
              </a:rPr>
              <a:t> de John </a:t>
            </a:r>
            <a:r>
              <a:rPr lang="en-US" sz="1800" kern="1200" dirty="0" err="1" smtClean="0">
                <a:solidFill>
                  <a:schemeClr val="tx1"/>
                </a:solidFill>
                <a:effectLst/>
                <a:latin typeface="Times" charset="0"/>
                <a:ea typeface="ＭＳ Ｐゴシック" charset="-128"/>
                <a:cs typeface="ＭＳ Ｐゴシック" charset="-128"/>
              </a:rPr>
              <a:t>Flavell</a:t>
            </a:r>
            <a:r>
              <a:rPr lang="en-US" sz="1800" kern="1200" dirty="0" smtClean="0">
                <a:solidFill>
                  <a:schemeClr val="tx1"/>
                </a:solidFill>
                <a:effectLst/>
                <a:latin typeface="Times" charset="0"/>
                <a:ea typeface="ＭＳ Ｐゴシック" charset="-128"/>
                <a:cs typeface="ＭＳ Ｐゴシック" charset="-128"/>
              </a:rPr>
              <a:t> de </a:t>
            </a:r>
            <a:r>
              <a:rPr lang="en-US" sz="1800" kern="1200" dirty="0" err="1" smtClean="0">
                <a:solidFill>
                  <a:schemeClr val="tx1"/>
                </a:solidFill>
                <a:effectLst/>
                <a:latin typeface="Times" charset="0"/>
                <a:ea typeface="ＭＳ Ｐゴシック" charset="-128"/>
                <a:cs typeface="ＭＳ Ｐゴシック" charset="-128"/>
              </a:rPr>
              <a:t>métacognition</a:t>
            </a:r>
            <a:r>
              <a:rPr lang="en-US" sz="1800" kern="1200" dirty="0" smtClean="0">
                <a:solidFill>
                  <a:schemeClr val="tx1"/>
                </a:solidFill>
                <a:effectLst/>
                <a:latin typeface="Times" charset="0"/>
                <a:ea typeface="ＭＳ Ｐゴシック" charset="-128"/>
                <a:cs typeface="ＭＳ Ｐゴシック" charset="-128"/>
              </a:rPr>
              <a:t> chez les </a:t>
            </a:r>
            <a:r>
              <a:rPr lang="en-US" sz="1800" kern="1200" dirty="0" err="1" smtClean="0">
                <a:solidFill>
                  <a:schemeClr val="tx1"/>
                </a:solidFill>
                <a:effectLst/>
                <a:latin typeface="Times" charset="0"/>
                <a:ea typeface="ＭＳ Ｐゴシック" charset="-128"/>
                <a:cs typeface="ＭＳ Ｐゴシック" charset="-128"/>
              </a:rPr>
              <a:t>enfants</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dont</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Perner</a:t>
            </a:r>
            <a:r>
              <a:rPr lang="en-US" sz="1800" kern="1200" dirty="0" smtClean="0">
                <a:solidFill>
                  <a:schemeClr val="tx1"/>
                </a:solidFill>
                <a:effectLst/>
                <a:latin typeface="Times" charset="0"/>
                <a:ea typeface="ＭＳ Ｐゴシック" charset="-128"/>
                <a:cs typeface="ＭＳ Ｐゴシック" charset="-128"/>
              </a:rPr>
              <a:t> a </a:t>
            </a:r>
            <a:r>
              <a:rPr lang="en-US" sz="1800" kern="1200" dirty="0" err="1" smtClean="0">
                <a:solidFill>
                  <a:schemeClr val="tx1"/>
                </a:solidFill>
                <a:effectLst/>
                <a:latin typeface="Times" charset="0"/>
                <a:ea typeface="ＭＳ Ｐゴシック" charset="-128"/>
                <a:cs typeface="ＭＳ Ｐゴシック" charset="-128"/>
              </a:rPr>
              <a:t>lui-même</a:t>
            </a:r>
            <a:r>
              <a:rPr lang="en-US" sz="1800" kern="1200" dirty="0" smtClean="0">
                <a:solidFill>
                  <a:schemeClr val="tx1"/>
                </a:solidFill>
                <a:effectLst/>
                <a:latin typeface="Times" charset="0"/>
                <a:ea typeface="ＭＳ Ｐゴシック" charset="-128"/>
                <a:cs typeface="ＭＳ Ｐゴシック" charset="-128"/>
              </a:rPr>
              <a:t> </a:t>
            </a:r>
            <a:r>
              <a:rPr lang="en-US" sz="1800" kern="1200" dirty="0" err="1" smtClean="0">
                <a:solidFill>
                  <a:schemeClr val="tx1"/>
                </a:solidFill>
                <a:effectLst/>
                <a:latin typeface="Times" charset="0"/>
                <a:ea typeface="ＭＳ Ｐゴシック" charset="-128"/>
                <a:cs typeface="ＭＳ Ｐゴシック" charset="-128"/>
              </a:rPr>
              <a:t>approuvé</a:t>
            </a:r>
            <a:r>
              <a:rPr lang="en-US" sz="1800" kern="1200" dirty="0" smtClean="0">
                <a:solidFill>
                  <a:schemeClr val="tx1"/>
                </a:solidFill>
                <a:effectLst/>
                <a:latin typeface="Times" charset="0"/>
                <a:ea typeface="ＭＳ Ｐゴシック" charset="-128"/>
                <a:cs typeface="ＭＳ Ｐゴシック" charset="-128"/>
              </a:rPr>
              <a:t>. </a:t>
            </a:r>
          </a:p>
          <a:p>
            <a:pPr eaLnBrk="1" hangingPunct="1"/>
            <a:endParaRPr lang="en-US" sz="1800" kern="1200" dirty="0" smtClean="0">
              <a:solidFill>
                <a:schemeClr val="tx1"/>
              </a:solidFill>
              <a:effectLst/>
              <a:latin typeface="Times" charset="0"/>
              <a:ea typeface="ＭＳ Ｐゴシック" charset="-128"/>
              <a:cs typeface="ＭＳ Ｐゴシック" charset="-128"/>
            </a:endParaRPr>
          </a:p>
          <a:p>
            <a:pPr eaLnBrk="1" hangingPunct="1"/>
            <a:r>
              <a:rPr lang="en-US" sz="1800" kern="1200" dirty="0" smtClean="0">
                <a:solidFill>
                  <a:schemeClr val="tx1"/>
                </a:solidFill>
                <a:effectLst/>
                <a:latin typeface="Times" charset="0"/>
                <a:ea typeface="ＭＳ Ｐゴシック" charset="-128"/>
                <a:cs typeface="ＭＳ Ｐゴシック" charset="-128"/>
              </a:rPr>
              <a:t>Pour les philosophes</a:t>
            </a:r>
            <a:r>
              <a:rPr lang="en-US" sz="1200" kern="1200" dirty="0" smtClean="0">
                <a:solidFill>
                  <a:schemeClr val="tx1"/>
                </a:solidFill>
                <a:effectLst/>
                <a:latin typeface="Times" charset="0"/>
                <a:ea typeface="ＭＳ Ｐゴシック" charset="-128"/>
                <a:cs typeface="ＭＳ Ｐゴシック" charset="-128"/>
              </a:rPr>
              <a:t>, </a:t>
            </a:r>
            <a:r>
              <a:rPr lang="en-US" sz="1200" kern="1200" dirty="0" err="1" smtClean="0">
                <a:solidFill>
                  <a:schemeClr val="tx1"/>
                </a:solidFill>
                <a:effectLst/>
                <a:latin typeface="Times" charset="0"/>
                <a:ea typeface="ＭＳ Ｐゴシック" charset="-128"/>
                <a:cs typeface="ＭＳ Ｐゴシック" charset="-128"/>
              </a:rPr>
              <a:t>cette</a:t>
            </a:r>
            <a:r>
              <a:rPr lang="en-US" sz="1200" kern="1200" dirty="0" smtClean="0">
                <a:solidFill>
                  <a:schemeClr val="tx1"/>
                </a:solidFill>
                <a:effectLst/>
                <a:latin typeface="Times" charset="0"/>
                <a:ea typeface="ＭＳ Ｐゴシック" charset="-128"/>
                <a:cs typeface="ＭＳ Ｐゴシック" charset="-128"/>
              </a:rPr>
              <a:t> </a:t>
            </a:r>
            <a:r>
              <a:rPr lang="en-US" sz="1200" kern="1200" dirty="0" err="1" smtClean="0">
                <a:solidFill>
                  <a:schemeClr val="tx1"/>
                </a:solidFill>
                <a:effectLst/>
                <a:latin typeface="Times" charset="0"/>
                <a:ea typeface="ＭＳ Ｐゴシック" charset="-128"/>
                <a:cs typeface="ＭＳ Ｐゴシック" charset="-128"/>
              </a:rPr>
              <a:t>acception</a:t>
            </a:r>
            <a:r>
              <a:rPr lang="en-US" sz="1200" kern="1200" dirty="0" smtClean="0">
                <a:solidFill>
                  <a:schemeClr val="tx1"/>
                </a:solidFill>
                <a:effectLst/>
                <a:latin typeface="Times" charset="0"/>
                <a:ea typeface="ＭＳ Ｐゴシック" charset="-128"/>
                <a:cs typeface="ＭＳ Ｐゴシック" charset="-128"/>
              </a:rPr>
              <a:t> de la </a:t>
            </a:r>
            <a:r>
              <a:rPr lang="en-US" sz="1200" kern="1200" dirty="0" err="1" smtClean="0">
                <a:solidFill>
                  <a:schemeClr val="tx1"/>
                </a:solidFill>
                <a:effectLst/>
                <a:latin typeface="Times" charset="0"/>
                <a:ea typeface="ＭＳ Ｐゴシック" charset="-128"/>
                <a:cs typeface="ＭＳ Ｐゴシック" charset="-128"/>
              </a:rPr>
              <a:t>métacognition</a:t>
            </a:r>
            <a:r>
              <a:rPr lang="en-US" sz="1200" kern="1200" dirty="0" smtClean="0">
                <a:solidFill>
                  <a:schemeClr val="tx1"/>
                </a:solidFill>
                <a:effectLst/>
                <a:latin typeface="Times" charset="0"/>
                <a:ea typeface="ＭＳ Ｐゴシック" charset="-128"/>
                <a:cs typeface="ＭＳ Ｐゴシック" charset="-128"/>
              </a:rPr>
              <a:t> </a:t>
            </a:r>
            <a:r>
              <a:rPr lang="en-US" sz="1200" kern="1200" dirty="0" err="1" smtClean="0">
                <a:solidFill>
                  <a:schemeClr val="tx1"/>
                </a:solidFill>
                <a:effectLst/>
                <a:latin typeface="Times" charset="0"/>
                <a:ea typeface="ＭＳ Ｐゴシック" charset="-128"/>
                <a:cs typeface="ＭＳ Ｐゴシック" charset="-128"/>
              </a:rPr>
              <a:t>est</a:t>
            </a:r>
            <a:r>
              <a:rPr lang="en-US" sz="1200" kern="1200" dirty="0" smtClean="0">
                <a:solidFill>
                  <a:schemeClr val="tx1"/>
                </a:solidFill>
                <a:effectLst/>
                <a:latin typeface="Times" charset="0"/>
                <a:ea typeface="ＭＳ Ｐゴシック" charset="-128"/>
                <a:cs typeface="ＭＳ Ｐゴシック" charset="-128"/>
              </a:rPr>
              <a:t> </a:t>
            </a:r>
            <a:r>
              <a:rPr lang="en-US" sz="1200" kern="1200" dirty="0" err="1" smtClean="0">
                <a:solidFill>
                  <a:schemeClr val="tx1"/>
                </a:solidFill>
                <a:effectLst/>
                <a:latin typeface="Times" charset="0"/>
                <a:ea typeface="ＭＳ Ｐゴシック" charset="-128"/>
                <a:cs typeface="ＭＳ Ｐゴシック" charset="-128"/>
              </a:rPr>
              <a:t>conforme</a:t>
            </a:r>
            <a:r>
              <a:rPr lang="en-US" sz="1200" kern="1200" dirty="0" smtClean="0">
                <a:solidFill>
                  <a:schemeClr val="tx1"/>
                </a:solidFill>
                <a:effectLst/>
                <a:latin typeface="Times" charset="0"/>
                <a:ea typeface="ＭＳ Ｐゴシック" charset="-128"/>
                <a:cs typeface="ＭＳ Ｐゴシック" charset="-128"/>
              </a:rPr>
              <a:t> </a:t>
            </a:r>
            <a:r>
              <a:rPr lang="en-US" sz="1200" kern="1200" dirty="0" err="1" smtClean="0">
                <a:solidFill>
                  <a:schemeClr val="tx1"/>
                </a:solidFill>
                <a:effectLst/>
                <a:latin typeface="Times" charset="0"/>
                <a:ea typeface="ＭＳ Ｐゴシック" charset="-128"/>
                <a:cs typeface="ＭＳ Ｐゴシック" charset="-128"/>
              </a:rPr>
              <a:t>à</a:t>
            </a:r>
            <a:r>
              <a:rPr lang="en-US" sz="1200" kern="1200" dirty="0" smtClean="0">
                <a:solidFill>
                  <a:schemeClr val="tx1"/>
                </a:solidFill>
                <a:effectLst/>
                <a:latin typeface="Times" charset="0"/>
                <a:ea typeface="ＭＳ Ｐゴシック" charset="-128"/>
                <a:cs typeface="ＭＳ Ｐゴシック" charset="-128"/>
              </a:rPr>
              <a:t>  des </a:t>
            </a:r>
            <a:r>
              <a:rPr lang="en-US" sz="1200" kern="1200" dirty="0" err="1" smtClean="0">
                <a:solidFill>
                  <a:schemeClr val="tx1"/>
                </a:solidFill>
                <a:effectLst/>
                <a:latin typeface="Times" charset="0"/>
                <a:ea typeface="ＭＳ Ｐゴシック" charset="-128"/>
                <a:cs typeface="ＭＳ Ｐゴシック" charset="-128"/>
              </a:rPr>
              <a:t>vues</a:t>
            </a:r>
            <a:r>
              <a:rPr lang="en-US" sz="1200" kern="1200" dirty="0" smtClean="0">
                <a:solidFill>
                  <a:schemeClr val="tx1"/>
                </a:solidFill>
                <a:effectLst/>
                <a:latin typeface="Times" charset="0"/>
                <a:ea typeface="ＭＳ Ｐゴシック" charset="-128"/>
                <a:cs typeface="ＭＳ Ｐゴシック" charset="-128"/>
              </a:rPr>
              <a:t> </a:t>
            </a:r>
            <a:r>
              <a:rPr lang="en-US" sz="1200" kern="1200" dirty="0" err="1" smtClean="0">
                <a:solidFill>
                  <a:schemeClr val="tx1"/>
                </a:solidFill>
                <a:effectLst/>
                <a:latin typeface="Times" charset="0"/>
                <a:ea typeface="ＭＳ Ｐゴシック" charset="-128"/>
                <a:cs typeface="ＭＳ Ｐゴシック" charset="-128"/>
              </a:rPr>
              <a:t>profondément</a:t>
            </a:r>
            <a:r>
              <a:rPr lang="en-US" sz="1200" kern="1200" dirty="0" smtClean="0">
                <a:solidFill>
                  <a:schemeClr val="tx1"/>
                </a:solidFill>
                <a:effectLst/>
                <a:latin typeface="Times" charset="0"/>
                <a:ea typeface="ＭＳ Ｐゴシック" charset="-128"/>
                <a:cs typeface="ＭＳ Ｐゴシック" charset="-128"/>
              </a:rPr>
              <a:t> </a:t>
            </a:r>
            <a:r>
              <a:rPr lang="en-US" sz="1200" kern="1200" dirty="0" err="1" smtClean="0">
                <a:solidFill>
                  <a:schemeClr val="tx1"/>
                </a:solidFill>
                <a:effectLst/>
                <a:latin typeface="Times" charset="0"/>
                <a:ea typeface="ＭＳ Ｐゴシック" charset="-128"/>
                <a:cs typeface="ＭＳ Ｐゴシック" charset="-128"/>
              </a:rPr>
              <a:t>ancrées</a:t>
            </a:r>
            <a:r>
              <a:rPr lang="en-US" sz="1200" kern="1200" dirty="0" smtClean="0">
                <a:solidFill>
                  <a:schemeClr val="tx1"/>
                </a:solidFill>
                <a:effectLst/>
                <a:latin typeface="Times" charset="0"/>
                <a:ea typeface="ＭＳ Ｐゴシック" charset="-128"/>
                <a:cs typeface="ＭＳ Ｐゴシック" charset="-128"/>
              </a:rPr>
              <a:t> sur le </a:t>
            </a:r>
            <a:r>
              <a:rPr lang="en-US" sz="1200" kern="1200" dirty="0" err="1" smtClean="0">
                <a:solidFill>
                  <a:schemeClr val="tx1"/>
                </a:solidFill>
                <a:effectLst/>
                <a:latin typeface="Times" charset="0"/>
                <a:ea typeface="ＭＳ Ｐゴシック" charset="-128"/>
                <a:cs typeface="ＭＳ Ｐゴシック" charset="-128"/>
              </a:rPr>
              <a:t>caractère</a:t>
            </a:r>
            <a:r>
              <a:rPr lang="en-US" sz="1200" kern="1200" dirty="0" smtClean="0">
                <a:solidFill>
                  <a:schemeClr val="tx1"/>
                </a:solidFill>
                <a:effectLst/>
                <a:latin typeface="Times" charset="0"/>
                <a:ea typeface="ＭＳ Ｐゴシック" charset="-128"/>
                <a:cs typeface="ＭＳ Ｐゴシック" charset="-128"/>
              </a:rPr>
              <a:t> </a:t>
            </a:r>
            <a:r>
              <a:rPr lang="en-US" sz="1200" kern="1200" dirty="0" err="1" smtClean="0">
                <a:solidFill>
                  <a:schemeClr val="tx1"/>
                </a:solidFill>
                <a:effectLst/>
                <a:latin typeface="Times" charset="0"/>
                <a:ea typeface="ＭＳ Ｐゴシック" charset="-128"/>
                <a:cs typeface="ＭＳ Ｐゴシック" charset="-128"/>
              </a:rPr>
              <a:t>exclusivement</a:t>
            </a:r>
            <a:r>
              <a:rPr lang="en-US" sz="1200" kern="1200" dirty="0" smtClean="0">
                <a:solidFill>
                  <a:schemeClr val="tx1"/>
                </a:solidFill>
                <a:effectLst/>
                <a:latin typeface="Times" charset="0"/>
                <a:ea typeface="ＭＳ Ｐゴシック" charset="-128"/>
                <a:cs typeface="ＭＳ Ｐゴシック" charset="-128"/>
              </a:rPr>
              <a:t> </a:t>
            </a:r>
            <a:r>
              <a:rPr lang="en-US" sz="1200" kern="1200" dirty="0" err="1" smtClean="0">
                <a:solidFill>
                  <a:schemeClr val="tx1"/>
                </a:solidFill>
                <a:effectLst/>
                <a:latin typeface="Times" charset="0"/>
                <a:ea typeface="ＭＳ Ｐゴシック" charset="-128"/>
                <a:cs typeface="ＭＳ Ｐゴシック" charset="-128"/>
              </a:rPr>
              <a:t>humain</a:t>
            </a:r>
            <a:r>
              <a:rPr lang="en-US" sz="1200" kern="1200" dirty="0" smtClean="0">
                <a:solidFill>
                  <a:schemeClr val="tx1"/>
                </a:solidFill>
                <a:effectLst/>
                <a:latin typeface="Times" charset="0"/>
                <a:ea typeface="ＭＳ Ｐゴシック" charset="-128"/>
                <a:cs typeface="ＭＳ Ｐゴシック" charset="-128"/>
              </a:rPr>
              <a:t> de la </a:t>
            </a:r>
            <a:r>
              <a:rPr lang="en-US" sz="1200" kern="1200" dirty="0" err="1" smtClean="0">
                <a:solidFill>
                  <a:schemeClr val="tx1"/>
                </a:solidFill>
                <a:effectLst/>
                <a:latin typeface="Times" charset="0"/>
                <a:ea typeface="ＭＳ Ｐゴシック" charset="-128"/>
                <a:cs typeface="ＭＳ Ｐゴシック" charset="-128"/>
              </a:rPr>
              <a:t>rationalité</a:t>
            </a:r>
            <a:r>
              <a:rPr lang="en-US" sz="1200" kern="1200" dirty="0" smtClean="0">
                <a:solidFill>
                  <a:schemeClr val="tx1"/>
                </a:solidFill>
                <a:effectLst/>
                <a:latin typeface="Times" charset="0"/>
                <a:ea typeface="ＭＳ Ｐゴシック" charset="-128"/>
                <a:cs typeface="ＭＳ Ｐゴシック" charset="-128"/>
              </a:rPr>
              <a:t>.</a:t>
            </a:r>
            <a:endParaRPr lang="en-US" dirty="0">
              <a:ea typeface="ＭＳ Ｐゴシック" charset="0"/>
              <a:cs typeface="ＭＳ Ｐゴシック" charset="0"/>
            </a:endParaRPr>
          </a:p>
        </p:txBody>
      </p:sp>
    </p:spTree>
    <p:extLst>
      <p:ext uri="{BB962C8B-B14F-4D97-AF65-F5344CB8AC3E}">
        <p14:creationId xmlns:p14="http://schemas.microsoft.com/office/powerpoint/2010/main" val="82807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TERMINOLOGIE DEVRAIT SUIVRE ET NON DEVANCER  LA RECHERCHE.</a:t>
            </a:r>
            <a:endParaRPr lang="fr-FR" dirty="0"/>
          </a:p>
        </p:txBody>
      </p:sp>
      <p:sp>
        <p:nvSpPr>
          <p:cNvPr id="4" name="Espace réservé du numéro de diapositive 3"/>
          <p:cNvSpPr>
            <a:spLocks noGrp="1"/>
          </p:cNvSpPr>
          <p:nvPr>
            <p:ph type="sldNum" sz="quarter" idx="10"/>
          </p:nvPr>
        </p:nvSpPr>
        <p:spPr/>
        <p:txBody>
          <a:bodyPr/>
          <a:lstStyle/>
          <a:p>
            <a:fld id="{2096F55C-2697-3B40-A424-878AE81D0651}" type="slidenum">
              <a:rPr lang="fr-FR" smtClean="0"/>
              <a:pPr/>
              <a:t>6</a:t>
            </a:fld>
            <a:endParaRPr lang="fr-FR"/>
          </a:p>
        </p:txBody>
      </p:sp>
    </p:spTree>
    <p:extLst>
      <p:ext uri="{BB962C8B-B14F-4D97-AF65-F5344CB8AC3E}">
        <p14:creationId xmlns:p14="http://schemas.microsoft.com/office/powerpoint/2010/main" val="122734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567EFC9-28B1-0F4C-A1DF-F2F2F344F63F}" type="slidenum">
              <a:rPr lang="fr-FR" sz="1200"/>
              <a:pPr/>
              <a:t>7</a:t>
            </a:fld>
            <a:endParaRPr lang="fr-FR"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9904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93BC7BB-C509-6E4C-A60A-E0B828E3AE55}" type="slidenum">
              <a:rPr lang="en-US" sz="1200"/>
              <a:pPr/>
              <a:t>9</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66878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7970325-C9BB-B147-97D8-3D8E513BC1F4}" type="slidenum">
              <a:rPr lang="fr-FR" sz="1200"/>
              <a:pPr/>
              <a:t>10</a:t>
            </a:fld>
            <a:endParaRPr lang="fr-FR" sz="1200"/>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89970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A0EBC8B-A07A-0443-A3EF-7EEC4BC50CE0}" type="slidenum">
              <a:rPr lang="fr-FR" sz="1200"/>
              <a:pPr/>
              <a:t>11</a:t>
            </a:fld>
            <a:endParaRPr lang="fr-FR"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2253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fr-FR"/>
              <a:t>Cliquez et modifiez le titre</a:t>
            </a:r>
            <a:endParaRPr/>
          </a:p>
        </p:txBody>
      </p:sp>
      <p:sp>
        <p:nvSpPr>
          <p:cNvPr id="3" name="Subtitle 2"/>
          <p:cNvSpPr>
            <a:spLocks noGrp="1"/>
          </p:cNvSpPr>
          <p:nvPr>
            <p:ph type="subTitle" idx="1"/>
          </p:nvPr>
        </p:nvSpPr>
        <p:spPr>
          <a:xfrm>
            <a:off x="306388" y="3505200"/>
            <a:ext cx="4683050" cy="1344706"/>
          </a:xfrm>
        </p:spPr>
        <p:txBody>
          <a:bodyPr anchor="b">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p:txBody>
          <a:bodyPr/>
          <a:lstStyle>
            <a:lvl1pPr>
              <a:defRPr sz="1100">
                <a:solidFill>
                  <a:schemeClr val="tx2"/>
                </a:solidFill>
              </a:defRPr>
            </a:lvl1pPr>
          </a:lstStyle>
          <a:p>
            <a:pPr>
              <a:defRPr/>
            </a:pPr>
            <a:endParaRPr lang="fr-FR"/>
          </a:p>
        </p:txBody>
      </p:sp>
      <p:sp>
        <p:nvSpPr>
          <p:cNvPr id="5" name="Footer Placeholder 4"/>
          <p:cNvSpPr>
            <a:spLocks noGrp="1"/>
          </p:cNvSpPr>
          <p:nvPr>
            <p:ph type="ftr" sz="quarter" idx="11"/>
          </p:nvPr>
        </p:nvSpPr>
        <p:spPr>
          <a:xfrm>
            <a:off x="2209800" y="6275388"/>
            <a:ext cx="5638800" cy="365125"/>
          </a:xfrm>
        </p:spPr>
        <p:txBody>
          <a:bodyPr/>
          <a:lstStyle>
            <a:lvl1pPr algn="l">
              <a:defRPr sz="1100">
                <a:solidFill>
                  <a:schemeClr val="tx2"/>
                </a:solidFill>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BE48784E-1D9A-7549-AB19-21214C8639B2}" type="slidenum">
              <a:rPr lang="fr-FR"/>
              <a:pPr/>
              <a:t>‹#›</a:t>
            </a:fld>
            <a:endParaRPr lang="fr-FR"/>
          </a:p>
        </p:txBody>
      </p:sp>
    </p:spTree>
    <p:extLst>
      <p:ext uri="{BB962C8B-B14F-4D97-AF65-F5344CB8AC3E}">
        <p14:creationId xmlns:p14="http://schemas.microsoft.com/office/powerpoint/2010/main" val="258401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fr-FR"/>
              <a:t>Cliquez et modifiez le titre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noProof="0"/>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41223B02-B9CA-A24A-B0B3-D1BF4DC34530}" type="slidenum">
              <a:rPr lang="fr-FR"/>
              <a:pPr/>
              <a:t>‹#›</a:t>
            </a:fld>
            <a:endParaRPr lang="fr-FR"/>
          </a:p>
        </p:txBody>
      </p:sp>
    </p:spTree>
    <p:extLst>
      <p:ext uri="{BB962C8B-B14F-4D97-AF65-F5344CB8AC3E}">
        <p14:creationId xmlns:p14="http://schemas.microsoft.com/office/powerpoint/2010/main" val="212585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fr-FR"/>
              <a:t>Cliquez et modifiez le titre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noProof="0"/>
          </a:p>
        </p:txBody>
      </p:sp>
      <p:sp>
        <p:nvSpPr>
          <p:cNvPr id="5" name="Date Placeholder 3"/>
          <p:cNvSpPr>
            <a:spLocks noGrp="1"/>
          </p:cNvSpPr>
          <p:nvPr>
            <p:ph type="dt" sz="half" idx="14"/>
          </p:nvPr>
        </p:nvSpPr>
        <p:spPr/>
        <p:txBody>
          <a:bodyPr/>
          <a:lstStyle>
            <a:lvl1pPr>
              <a:defRPr/>
            </a:lvl1pPr>
          </a:lstStyle>
          <a:p>
            <a:pPr>
              <a:defRPr/>
            </a:pPr>
            <a:endParaRPr lang="fr-FR"/>
          </a:p>
        </p:txBody>
      </p:sp>
      <p:sp>
        <p:nvSpPr>
          <p:cNvPr id="6" name="Footer Placeholder 4"/>
          <p:cNvSpPr>
            <a:spLocks noGrp="1"/>
          </p:cNvSpPr>
          <p:nvPr>
            <p:ph type="ftr" sz="quarter" idx="15"/>
          </p:nvPr>
        </p:nvSpPr>
        <p:spPr/>
        <p:txBody>
          <a:bodyPr/>
          <a:lstStyle>
            <a:lvl1pPr>
              <a:defRPr/>
            </a:lvl1pPr>
          </a:lstStyle>
          <a:p>
            <a:pPr>
              <a:defRPr/>
            </a:pPr>
            <a:endParaRPr lang="fr-FR"/>
          </a:p>
        </p:txBody>
      </p:sp>
      <p:sp>
        <p:nvSpPr>
          <p:cNvPr id="9" name="Slide Number Placeholder 5"/>
          <p:cNvSpPr>
            <a:spLocks noGrp="1"/>
          </p:cNvSpPr>
          <p:nvPr>
            <p:ph type="sldNum" sz="quarter" idx="16"/>
          </p:nvPr>
        </p:nvSpPr>
        <p:spPr/>
        <p:txBody>
          <a:bodyPr/>
          <a:lstStyle>
            <a:lvl1pPr>
              <a:defRPr/>
            </a:lvl1pPr>
          </a:lstStyle>
          <a:p>
            <a:fld id="{7D424DA3-4B55-7A4C-A087-C854D834483F}" type="slidenum">
              <a:rPr lang="fr-FR"/>
              <a:pPr/>
              <a:t>‹#›</a:t>
            </a:fld>
            <a:endParaRPr lang="fr-FR"/>
          </a:p>
        </p:txBody>
      </p:sp>
    </p:spTree>
    <p:extLst>
      <p:ext uri="{BB962C8B-B14F-4D97-AF65-F5344CB8AC3E}">
        <p14:creationId xmlns:p14="http://schemas.microsoft.com/office/powerpoint/2010/main" val="1904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noProof="0"/>
          </a:p>
        </p:txBody>
      </p:sp>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fr-FR"/>
              <a:t>Cliquez et modifiez le titre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noProof="0"/>
          </a:p>
        </p:txBody>
      </p:sp>
      <p:sp>
        <p:nvSpPr>
          <p:cNvPr id="6" name="Date Placeholder 3"/>
          <p:cNvSpPr>
            <a:spLocks noGrp="1"/>
          </p:cNvSpPr>
          <p:nvPr>
            <p:ph type="dt" sz="half" idx="15"/>
          </p:nvPr>
        </p:nvSpPr>
        <p:spPr/>
        <p:txBody>
          <a:bodyPr/>
          <a:lstStyle>
            <a:lvl1pPr>
              <a:defRPr/>
            </a:lvl1pPr>
          </a:lstStyle>
          <a:p>
            <a:pPr>
              <a:defRPr/>
            </a:pPr>
            <a:endParaRPr lang="fr-FR"/>
          </a:p>
        </p:txBody>
      </p:sp>
      <p:sp>
        <p:nvSpPr>
          <p:cNvPr id="10" name="Footer Placeholder 4"/>
          <p:cNvSpPr>
            <a:spLocks noGrp="1"/>
          </p:cNvSpPr>
          <p:nvPr>
            <p:ph type="ftr" sz="quarter" idx="16"/>
          </p:nvPr>
        </p:nvSpPr>
        <p:spPr/>
        <p:txBody>
          <a:bodyPr/>
          <a:lstStyle>
            <a:lvl1pPr>
              <a:defRPr/>
            </a:lvl1pPr>
          </a:lstStyle>
          <a:p>
            <a:pPr>
              <a:defRPr/>
            </a:pPr>
            <a:endParaRPr lang="fr-FR"/>
          </a:p>
        </p:txBody>
      </p:sp>
      <p:sp>
        <p:nvSpPr>
          <p:cNvPr id="11" name="Slide Number Placeholder 5"/>
          <p:cNvSpPr>
            <a:spLocks noGrp="1"/>
          </p:cNvSpPr>
          <p:nvPr>
            <p:ph type="sldNum" sz="quarter" idx="17"/>
          </p:nvPr>
        </p:nvSpPr>
        <p:spPr/>
        <p:txBody>
          <a:bodyPr/>
          <a:lstStyle>
            <a:lvl1pPr>
              <a:defRPr/>
            </a:lvl1pPr>
          </a:lstStyle>
          <a:p>
            <a:fld id="{B308998E-38BB-4644-BCB4-5E5FEE2519DC}" type="slidenum">
              <a:rPr lang="fr-FR"/>
              <a:pPr/>
              <a:t>‹#›</a:t>
            </a:fld>
            <a:endParaRPr lang="fr-FR"/>
          </a:p>
        </p:txBody>
      </p:sp>
    </p:spTree>
    <p:extLst>
      <p:ext uri="{BB962C8B-B14F-4D97-AF65-F5344CB8AC3E}">
        <p14:creationId xmlns:p14="http://schemas.microsoft.com/office/powerpoint/2010/main" val="1590505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a:t>Cliquez et modifiez le titre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7798A3CA-D125-BE40-A93E-340827AFD2DC}" type="slidenum">
              <a:rPr lang="fr-FR"/>
              <a:pPr/>
              <a:t>‹#›</a:t>
            </a:fld>
            <a:endParaRPr lang="fr-FR"/>
          </a:p>
        </p:txBody>
      </p:sp>
    </p:spTree>
    <p:extLst>
      <p:ext uri="{BB962C8B-B14F-4D97-AF65-F5344CB8AC3E}">
        <p14:creationId xmlns:p14="http://schemas.microsoft.com/office/powerpoint/2010/main" val="36110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fr-FR"/>
              <a:t>Cliquez et modifiez le titre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A8DBF9C1-B252-8842-8874-8CC06395DF70}" type="slidenum">
              <a:rPr lang="fr-FR"/>
              <a:pPr/>
              <a:t>‹#›</a:t>
            </a:fld>
            <a:endParaRPr lang="fr-FR"/>
          </a:p>
        </p:txBody>
      </p:sp>
    </p:spTree>
    <p:extLst>
      <p:ext uri="{BB962C8B-B14F-4D97-AF65-F5344CB8AC3E}">
        <p14:creationId xmlns:p14="http://schemas.microsoft.com/office/powerpoint/2010/main" val="2933605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et modifiez le titre</a:t>
            </a:r>
            <a:endParaRPr lang="en-US"/>
          </a:p>
        </p:txBody>
      </p:sp>
      <p:sp>
        <p:nvSpPr>
          <p:cNvPr id="3" name="Espace réservé du texte 2"/>
          <p:cNvSpPr>
            <a:spLocks noGrp="1"/>
          </p:cNvSpPr>
          <p:nvPr>
            <p:ph type="body"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Espace réservé du pied de page 5"/>
          <p:cNvSpPr>
            <a:spLocks noGrp="1"/>
          </p:cNvSpPr>
          <p:nvPr>
            <p:ph type="ftr" sz="quarter" idx="11"/>
          </p:nvPr>
        </p:nvSpPr>
        <p:spPr>
          <a:xfrm>
            <a:off x="3124200" y="6248400"/>
            <a:ext cx="2895600" cy="457200"/>
          </a:xfrm>
        </p:spPr>
        <p:txBody>
          <a:bodyPr wrap="square" numCol="1" anchorCtr="0" compatLnSpc="1">
            <a:prstTxWarp prst="textNoShape">
              <a:avLst/>
            </a:prstTxWarp>
          </a:bodyPr>
          <a:lstStyle>
            <a:lvl1pPr>
              <a:defRPr>
                <a:ea typeface="ＭＳ Ｐゴシック" charset="0"/>
                <a:cs typeface="ＭＳ Ｐゴシック" charset="0"/>
              </a:defRPr>
            </a:lvl1pPr>
          </a:lstStyle>
          <a:p>
            <a:pPr>
              <a:defRPr/>
            </a:pPr>
            <a:r>
              <a:rPr lang="cs-CZ" smtClean="0"/>
              <a:t>Dividnorm Seminar- J. Proust- November 2, 2011</a:t>
            </a:r>
            <a:endParaRPr lang="en-US"/>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smtClean="0"/>
            </a:lvl1pPr>
          </a:lstStyle>
          <a:p>
            <a:pPr>
              <a:defRPr/>
            </a:pPr>
            <a:fld id="{D3F2DA11-4CC8-E548-A00A-69FB32CDD851}" type="slidenum">
              <a:rPr lang="en-US"/>
              <a:pPr>
                <a:defRPr/>
              </a:pPr>
              <a:t>‹#›</a:t>
            </a:fld>
            <a:endParaRPr lang="en-US"/>
          </a:p>
        </p:txBody>
      </p:sp>
    </p:spTree>
    <p:extLst>
      <p:ext uri="{BB962C8B-B14F-4D97-AF65-F5344CB8AC3E}">
        <p14:creationId xmlns:p14="http://schemas.microsoft.com/office/powerpoint/2010/main" val="169076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7C56854F-51A3-8242-AF59-3E1E017CC3B2}" type="slidenum">
              <a:rPr lang="fr-FR"/>
              <a:pPr/>
              <a:t>‹#›</a:t>
            </a:fld>
            <a:endParaRPr lang="fr-FR"/>
          </a:p>
        </p:txBody>
      </p:sp>
    </p:spTree>
    <p:extLst>
      <p:ext uri="{BB962C8B-B14F-4D97-AF65-F5344CB8AC3E}">
        <p14:creationId xmlns:p14="http://schemas.microsoft.com/office/powerpoint/2010/main" val="279520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fr-FR"/>
              <a:t>Cliquez et modifiez le titre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91341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avec imag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fr-FR"/>
              <a:t>Cliquez et modifiez le titre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noProof="0"/>
          </a:p>
        </p:txBody>
      </p:sp>
    </p:spTree>
    <p:extLst>
      <p:ext uri="{BB962C8B-B14F-4D97-AF65-F5344CB8AC3E}">
        <p14:creationId xmlns:p14="http://schemas.microsoft.com/office/powerpoint/2010/main" val="281048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a:t>Cliquez et modifiez le titre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5773859C-A98E-F148-98FB-B148594FBAB8}" type="slidenum">
              <a:rPr lang="fr-FR"/>
              <a:pPr/>
              <a:t>‹#›</a:t>
            </a:fld>
            <a:endParaRPr lang="fr-FR"/>
          </a:p>
        </p:txBody>
      </p:sp>
    </p:spTree>
    <p:extLst>
      <p:ext uri="{BB962C8B-B14F-4D97-AF65-F5344CB8AC3E}">
        <p14:creationId xmlns:p14="http://schemas.microsoft.com/office/powerpoint/2010/main" val="9632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Rectangle 6"/>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atin typeface="Arial"/>
            </a:endParaRPr>
          </a:p>
        </p:txBody>
      </p:sp>
      <p:sp>
        <p:nvSpPr>
          <p:cNvPr id="8" name="Rectangle 7"/>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atin typeface="Arial"/>
            </a:endParaRPr>
          </a:p>
        </p:txBody>
      </p:sp>
      <p:sp>
        <p:nvSpPr>
          <p:cNvPr id="9" name="Rectangle 8"/>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atin typeface="Arial"/>
            </a:endParaRPr>
          </a:p>
        </p:txBody>
      </p:sp>
      <p:sp>
        <p:nvSpPr>
          <p:cNvPr id="10" name="Rectangle 9"/>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atin typeface="Arial"/>
            </a:endParaRPr>
          </a:p>
        </p:txBody>
      </p:sp>
      <p:sp>
        <p:nvSpPr>
          <p:cNvPr id="2" name="Title 1"/>
          <p:cNvSpPr>
            <a:spLocks noGrp="1"/>
          </p:cNvSpPr>
          <p:nvPr>
            <p:ph type="title"/>
          </p:nvPr>
        </p:nvSpPr>
        <p:spPr>
          <a:xfrm>
            <a:off x="612775" y="582706"/>
            <a:ext cx="7918450" cy="788894"/>
          </a:xfrm>
        </p:spPr>
        <p:txBody>
          <a:bodyPr>
            <a:noAutofit/>
          </a:bodyPr>
          <a:lstStyle>
            <a:lvl1pPr>
              <a:defRPr/>
            </a:lvl1pPr>
          </a:lstStyle>
          <a:p>
            <a:r>
              <a:rPr lang="fr-FR"/>
              <a:t>Cliquez et modifiez le titre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1" name="Date Placeholder 6"/>
          <p:cNvSpPr>
            <a:spLocks noGrp="1"/>
          </p:cNvSpPr>
          <p:nvPr>
            <p:ph type="dt" sz="half" idx="10"/>
          </p:nvPr>
        </p:nvSpPr>
        <p:spPr/>
        <p:txBody>
          <a:bodyPr/>
          <a:lstStyle>
            <a:lvl1pPr>
              <a:defRPr/>
            </a:lvl1pPr>
          </a:lstStyle>
          <a:p>
            <a:pPr>
              <a:defRPr/>
            </a:pPr>
            <a:endParaRPr lang="fr-FR"/>
          </a:p>
        </p:txBody>
      </p:sp>
      <p:sp>
        <p:nvSpPr>
          <p:cNvPr id="12" name="Footer Placeholder 7"/>
          <p:cNvSpPr>
            <a:spLocks noGrp="1"/>
          </p:cNvSpPr>
          <p:nvPr>
            <p:ph type="ftr" sz="quarter" idx="11"/>
          </p:nvPr>
        </p:nvSpPr>
        <p:spPr/>
        <p:txBody>
          <a:bodyPr/>
          <a:lstStyle>
            <a:lvl1pPr>
              <a:defRPr/>
            </a:lvl1pPr>
          </a:lstStyle>
          <a:p>
            <a:pPr>
              <a:defRPr/>
            </a:pPr>
            <a:endParaRPr lang="fr-FR"/>
          </a:p>
        </p:txBody>
      </p:sp>
      <p:sp>
        <p:nvSpPr>
          <p:cNvPr id="13" name="Slide Number Placeholder 8"/>
          <p:cNvSpPr>
            <a:spLocks noGrp="1"/>
          </p:cNvSpPr>
          <p:nvPr>
            <p:ph type="sldNum" sz="quarter" idx="12"/>
          </p:nvPr>
        </p:nvSpPr>
        <p:spPr/>
        <p:txBody>
          <a:bodyPr/>
          <a:lstStyle>
            <a:lvl1pPr>
              <a:defRPr/>
            </a:lvl1pPr>
          </a:lstStyle>
          <a:p>
            <a:fld id="{35995C5A-EB2B-3541-8CEB-EA5D4D7CCC15}" type="slidenum">
              <a:rPr lang="fr-FR"/>
              <a:pPr/>
              <a:t>‹#›</a:t>
            </a:fld>
            <a:endParaRPr lang="fr-FR"/>
          </a:p>
        </p:txBody>
      </p:sp>
    </p:spTree>
    <p:extLst>
      <p:ext uri="{BB962C8B-B14F-4D97-AF65-F5344CB8AC3E}">
        <p14:creationId xmlns:p14="http://schemas.microsoft.com/office/powerpoint/2010/main" val="387858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fld id="{79832D27-63D1-6944-9D7B-F36D8E725957}" type="slidenum">
              <a:rPr lang="fr-FR"/>
              <a:pPr/>
              <a:t>‹#›</a:t>
            </a:fld>
            <a:endParaRPr lang="fr-FR"/>
          </a:p>
        </p:txBody>
      </p:sp>
    </p:spTree>
    <p:extLst>
      <p:ext uri="{BB962C8B-B14F-4D97-AF65-F5344CB8AC3E}">
        <p14:creationId xmlns:p14="http://schemas.microsoft.com/office/powerpoint/2010/main" val="78693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fld id="{F0FBBF6A-A906-6540-813C-41564A324761}" type="slidenum">
              <a:rPr lang="fr-FR"/>
              <a:pPr/>
              <a:t>‹#›</a:t>
            </a:fld>
            <a:endParaRPr lang="fr-FR"/>
          </a:p>
        </p:txBody>
      </p:sp>
    </p:spTree>
    <p:extLst>
      <p:ext uri="{BB962C8B-B14F-4D97-AF65-F5344CB8AC3E}">
        <p14:creationId xmlns:p14="http://schemas.microsoft.com/office/powerpoint/2010/main" val="375982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fr-FR"/>
              <a:t>Cliquez et modifiez le titre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4C0DA641-6DD9-FF46-AEF9-9EEC1F2A6336}" type="slidenum">
              <a:rPr lang="fr-FR"/>
              <a:pPr/>
              <a:t>‹#›</a:t>
            </a:fld>
            <a:endParaRPr lang="fr-FR"/>
          </a:p>
        </p:txBody>
      </p:sp>
    </p:spTree>
    <p:extLst>
      <p:ext uri="{BB962C8B-B14F-4D97-AF65-F5344CB8AC3E}">
        <p14:creationId xmlns:p14="http://schemas.microsoft.com/office/powerpoint/2010/main" val="36013193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2775" y="582613"/>
            <a:ext cx="7918450" cy="78898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et modifiez le titre</a:t>
            </a:r>
            <a:endParaRPr lang="en-US"/>
          </a:p>
        </p:txBody>
      </p:sp>
      <p:sp>
        <p:nvSpPr>
          <p:cNvPr id="1027" name="Text Placeholder 2"/>
          <p:cNvSpPr>
            <a:spLocks noGrp="1"/>
          </p:cNvSpPr>
          <p:nvPr>
            <p:ph type="body" idx="1"/>
          </p:nvPr>
        </p:nvSpPr>
        <p:spPr bwMode="auto">
          <a:xfrm>
            <a:off x="989013" y="2044700"/>
            <a:ext cx="7165975" cy="40814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57200" y="6275388"/>
            <a:ext cx="1600200" cy="365125"/>
          </a:xfrm>
          <a:prstGeom prst="rect">
            <a:avLst/>
          </a:prstGeom>
        </p:spPr>
        <p:txBody>
          <a:bodyPr vert="horz" lIns="91440" tIns="45720" rIns="91440" bIns="45720" rtlCol="0" anchor="ctr"/>
          <a:lstStyle>
            <a:lvl1pPr algn="l" eaLnBrk="0" hangingPunct="0">
              <a:defRPr sz="1100">
                <a:solidFill>
                  <a:schemeClr val="tx2"/>
                </a:solidFill>
                <a:ea typeface="+mn-ea"/>
                <a:cs typeface="+mn-cs"/>
              </a:defRPr>
            </a:lvl1pPr>
          </a:lstStyle>
          <a:p>
            <a:pPr>
              <a:defRPr/>
            </a:pPr>
            <a:endParaRPr lang="fr-FR"/>
          </a:p>
        </p:txBody>
      </p:sp>
      <p:sp>
        <p:nvSpPr>
          <p:cNvPr id="5" name="Footer Placeholder 4"/>
          <p:cNvSpPr>
            <a:spLocks noGrp="1"/>
          </p:cNvSpPr>
          <p:nvPr>
            <p:ph type="ftr" sz="quarter" idx="3"/>
          </p:nvPr>
        </p:nvSpPr>
        <p:spPr>
          <a:xfrm>
            <a:off x="2205038" y="6275388"/>
            <a:ext cx="5643562" cy="365125"/>
          </a:xfrm>
          <a:prstGeom prst="rect">
            <a:avLst/>
          </a:prstGeom>
        </p:spPr>
        <p:txBody>
          <a:bodyPr vert="horz" lIns="91440" tIns="45720" rIns="91440" bIns="45720" rtlCol="0" anchor="ctr"/>
          <a:lstStyle>
            <a:lvl1pPr algn="l" eaLnBrk="0" hangingPunct="0">
              <a:defRPr sz="1100">
                <a:solidFill>
                  <a:schemeClr val="tx2"/>
                </a:solidFill>
                <a:ea typeface="+mn-ea"/>
                <a:cs typeface="+mn-cs"/>
              </a:defRPr>
            </a:lvl1pPr>
          </a:lstStyle>
          <a:p>
            <a:pPr>
              <a:defRPr/>
            </a:pPr>
            <a:endParaRPr lang="fr-FR"/>
          </a:p>
        </p:txBody>
      </p:sp>
      <p:sp>
        <p:nvSpPr>
          <p:cNvPr id="6" name="Slide Number Placeholder 5"/>
          <p:cNvSpPr>
            <a:spLocks noGrp="1"/>
          </p:cNvSpPr>
          <p:nvPr>
            <p:ph type="sldNum" sz="quarter" idx="4"/>
          </p:nvPr>
        </p:nvSpPr>
        <p:spPr>
          <a:xfrm>
            <a:off x="8077200" y="6275388"/>
            <a:ext cx="609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400">
                <a:solidFill>
                  <a:schemeClr val="tx2"/>
                </a:solidFill>
              </a:defRPr>
            </a:lvl1pPr>
          </a:lstStyle>
          <a:p>
            <a:fld id="{CD3C5872-D1AD-4B49-8AD9-2FB64195A0E3}" type="slidenum">
              <a:rPr lang="fr-FR"/>
              <a:pPr/>
              <a:t>‹#›</a:t>
            </a:fld>
            <a:endParaRPr lang="fr-FR"/>
          </a:p>
        </p:txBody>
      </p:sp>
    </p:spTree>
  </p:cSld>
  <p:clrMap bg1="dk1" tx1="lt1" bg2="dk2" tx2="lt2" accent1="accent1" accent2="accent2" accent3="accent3" accent4="accent4" accent5="accent5" accent6="accent6" hlink="hlink" folHlink="folHlink"/>
  <p:sldLayoutIdLst>
    <p:sldLayoutId id="2147483980" r:id="rId1"/>
    <p:sldLayoutId id="2147483970" r:id="rId2"/>
    <p:sldLayoutId id="2147483981" r:id="rId3"/>
    <p:sldLayoutId id="2147483982" r:id="rId4"/>
    <p:sldLayoutId id="2147483971" r:id="rId5"/>
    <p:sldLayoutId id="2147483983"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4" r:id="rId15"/>
  </p:sldLayoutIdLst>
  <p:hf sldNum="0" hdr="0" dt="0"/>
  <p:txStyles>
    <p:titleStyle>
      <a:lvl1pPr algn="ctr" rtl="0" eaLnBrk="0" fontAlgn="base" hangingPunct="0">
        <a:spcBef>
          <a:spcPct val="0"/>
        </a:spcBef>
        <a:spcAft>
          <a:spcPct val="0"/>
        </a:spcAft>
        <a:defRPr sz="4200" kern="1200">
          <a:solidFill>
            <a:schemeClr val="accent1"/>
          </a:solidFill>
          <a:latin typeface="Arial"/>
          <a:ea typeface="ＭＳ Ｐゴシック" charset="-128"/>
          <a:cs typeface="ＭＳ Ｐゴシック" charset="-128"/>
        </a:defRPr>
      </a:lvl1pPr>
      <a:lvl2pPr algn="ctr" rtl="0" eaLnBrk="0" fontAlgn="base" hangingPunct="0">
        <a:spcBef>
          <a:spcPct val="0"/>
        </a:spcBef>
        <a:spcAft>
          <a:spcPct val="0"/>
        </a:spcAft>
        <a:defRPr sz="4200">
          <a:solidFill>
            <a:schemeClr val="accent1"/>
          </a:solidFill>
          <a:latin typeface="Arial" charset="0"/>
          <a:ea typeface="ＭＳ Ｐゴシック" charset="-128"/>
          <a:cs typeface="ＭＳ Ｐゴシック" charset="-128"/>
        </a:defRPr>
      </a:lvl2pPr>
      <a:lvl3pPr algn="ctr" rtl="0" eaLnBrk="0" fontAlgn="base" hangingPunct="0">
        <a:spcBef>
          <a:spcPct val="0"/>
        </a:spcBef>
        <a:spcAft>
          <a:spcPct val="0"/>
        </a:spcAft>
        <a:defRPr sz="4200">
          <a:solidFill>
            <a:schemeClr val="accent1"/>
          </a:solidFill>
          <a:latin typeface="Arial" charset="0"/>
          <a:ea typeface="ＭＳ Ｐゴシック" charset="-128"/>
          <a:cs typeface="ＭＳ Ｐゴシック" charset="-128"/>
        </a:defRPr>
      </a:lvl3pPr>
      <a:lvl4pPr algn="ctr" rtl="0" eaLnBrk="0" fontAlgn="base" hangingPunct="0">
        <a:spcBef>
          <a:spcPct val="0"/>
        </a:spcBef>
        <a:spcAft>
          <a:spcPct val="0"/>
        </a:spcAft>
        <a:defRPr sz="4200">
          <a:solidFill>
            <a:schemeClr val="accent1"/>
          </a:solidFill>
          <a:latin typeface="Arial" charset="0"/>
          <a:ea typeface="ＭＳ Ｐゴシック" charset="-128"/>
          <a:cs typeface="ＭＳ Ｐゴシック" charset="-128"/>
        </a:defRPr>
      </a:lvl4pPr>
      <a:lvl5pPr algn="ctr" rtl="0" eaLnBrk="0" fontAlgn="base" hangingPunct="0">
        <a:spcBef>
          <a:spcPct val="0"/>
        </a:spcBef>
        <a:spcAft>
          <a:spcPct val="0"/>
        </a:spcAft>
        <a:defRPr sz="4200">
          <a:solidFill>
            <a:schemeClr val="accent1"/>
          </a:solidFill>
          <a:latin typeface="Arial" charset="0"/>
          <a:ea typeface="ＭＳ Ｐゴシック" charset="-128"/>
          <a:cs typeface="ＭＳ Ｐゴシック" charset="-128"/>
        </a:defRPr>
      </a:lvl5pPr>
      <a:lvl6pPr marL="457200" algn="ctr" rtl="0" fontAlgn="base">
        <a:spcBef>
          <a:spcPct val="0"/>
        </a:spcBef>
        <a:spcAft>
          <a:spcPct val="0"/>
        </a:spcAft>
        <a:defRPr sz="4200">
          <a:solidFill>
            <a:schemeClr val="accent1"/>
          </a:solidFill>
          <a:latin typeface="Century Gothic" charset="0"/>
          <a:ea typeface="ＭＳ Ｐゴシック" charset="-128"/>
          <a:cs typeface="ＭＳ Ｐゴシック" charset="-128"/>
        </a:defRPr>
      </a:lvl6pPr>
      <a:lvl7pPr marL="914400" algn="ctr" rtl="0" fontAlgn="base">
        <a:spcBef>
          <a:spcPct val="0"/>
        </a:spcBef>
        <a:spcAft>
          <a:spcPct val="0"/>
        </a:spcAft>
        <a:defRPr sz="4200">
          <a:solidFill>
            <a:schemeClr val="accent1"/>
          </a:solidFill>
          <a:latin typeface="Century Gothic" charset="0"/>
          <a:ea typeface="ＭＳ Ｐゴシック" charset="-128"/>
          <a:cs typeface="ＭＳ Ｐゴシック" charset="-128"/>
        </a:defRPr>
      </a:lvl7pPr>
      <a:lvl8pPr marL="1371600" algn="ctr" rtl="0" fontAlgn="base">
        <a:spcBef>
          <a:spcPct val="0"/>
        </a:spcBef>
        <a:spcAft>
          <a:spcPct val="0"/>
        </a:spcAft>
        <a:defRPr sz="4200">
          <a:solidFill>
            <a:schemeClr val="accent1"/>
          </a:solidFill>
          <a:latin typeface="Century Gothic" charset="0"/>
          <a:ea typeface="ＭＳ Ｐゴシック" charset="-128"/>
          <a:cs typeface="ＭＳ Ｐゴシック" charset="-128"/>
        </a:defRPr>
      </a:lvl8pPr>
      <a:lvl9pPr marL="1828800" algn="ctr" rtl="0" fontAlgn="base">
        <a:spcBef>
          <a:spcPct val="0"/>
        </a:spcBef>
        <a:spcAft>
          <a:spcPct val="0"/>
        </a:spcAft>
        <a:defRPr sz="4200">
          <a:solidFill>
            <a:schemeClr val="accent1"/>
          </a:solidFill>
          <a:latin typeface="Century Gothic"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chemeClr val="bg2"/>
        </a:buClr>
        <a:buSzPct val="90000"/>
        <a:buFont typeface="Wingdings 2" charset="0"/>
        <a:buChar char="Ü"/>
        <a:defRPr sz="2200" kern="1200">
          <a:solidFill>
            <a:schemeClr val="tx1"/>
          </a:solidFill>
          <a:latin typeface="Arial"/>
          <a:ea typeface="ＭＳ Ｐゴシック" charset="-128"/>
          <a:cs typeface="ＭＳ Ｐゴシック" charset="-128"/>
        </a:defRPr>
      </a:lvl1pPr>
      <a:lvl2pPr marL="685800" indent="-336550" algn="l" rtl="0" eaLnBrk="0" fontAlgn="base" hangingPunct="0">
        <a:spcBef>
          <a:spcPct val="20000"/>
        </a:spcBef>
        <a:spcAft>
          <a:spcPct val="0"/>
        </a:spcAft>
        <a:buClr>
          <a:srgbClr val="949FBF"/>
        </a:buClr>
        <a:buSzPct val="90000"/>
        <a:buFont typeface="Wingdings 2" charset="0"/>
        <a:buChar char="Ü"/>
        <a:defRPr sz="2000" kern="1200">
          <a:solidFill>
            <a:schemeClr val="tx1"/>
          </a:solidFill>
          <a:latin typeface="Arial"/>
          <a:ea typeface="ＭＳ Ｐゴシック" charset="-128"/>
          <a:cs typeface="+mn-cs"/>
        </a:defRPr>
      </a:lvl2pPr>
      <a:lvl3pPr marL="1035050" indent="-349250" algn="l" rtl="0" eaLnBrk="0" fontAlgn="base" hangingPunct="0">
        <a:spcBef>
          <a:spcPct val="20000"/>
        </a:spcBef>
        <a:spcAft>
          <a:spcPct val="0"/>
        </a:spcAft>
        <a:buClr>
          <a:schemeClr val="bg2"/>
        </a:buClr>
        <a:buSzPct val="90000"/>
        <a:buFont typeface="Wingdings 2" charset="0"/>
        <a:buChar char="Ü"/>
        <a:defRPr kern="1200">
          <a:solidFill>
            <a:schemeClr val="tx1"/>
          </a:solidFill>
          <a:latin typeface="Arial"/>
          <a:ea typeface="ＭＳ Ｐゴシック" charset="-128"/>
          <a:cs typeface="+mn-cs"/>
        </a:defRPr>
      </a:lvl3pPr>
      <a:lvl4pPr marL="1371600" indent="-336550" algn="l" rtl="0" eaLnBrk="0" fontAlgn="base" hangingPunct="0">
        <a:spcBef>
          <a:spcPct val="20000"/>
        </a:spcBef>
        <a:spcAft>
          <a:spcPct val="0"/>
        </a:spcAft>
        <a:buClr>
          <a:srgbClr val="949FBF"/>
        </a:buClr>
        <a:buSzPct val="90000"/>
        <a:buFont typeface="Wingdings 2" charset="0"/>
        <a:buChar char="Ü"/>
        <a:defRPr kern="1200">
          <a:solidFill>
            <a:schemeClr val="tx1"/>
          </a:solidFill>
          <a:latin typeface="Arial"/>
          <a:ea typeface="ＭＳ Ｐゴシック" charset="-128"/>
          <a:cs typeface="+mn-cs"/>
        </a:defRPr>
      </a:lvl4pPr>
      <a:lvl5pPr marL="1720850" indent="-349250" algn="l" rtl="0" eaLnBrk="0" fontAlgn="base" hangingPunct="0">
        <a:spcBef>
          <a:spcPct val="20000"/>
        </a:spcBef>
        <a:spcAft>
          <a:spcPct val="0"/>
        </a:spcAft>
        <a:buClr>
          <a:schemeClr val="bg2"/>
        </a:buClr>
        <a:buSzPct val="90000"/>
        <a:buFont typeface="Wingdings 2" charset="0"/>
        <a:buChar char="Ü"/>
        <a:defRPr kern="1200">
          <a:solidFill>
            <a:schemeClr val="tx1"/>
          </a:solidFill>
          <a:latin typeface="Arial"/>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tiff"/><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a:xfrm>
            <a:off x="1906191" y="2134791"/>
            <a:ext cx="5918597" cy="3186113"/>
          </a:xfrm>
        </p:spPr>
        <p:txBody>
          <a:bodyPr anchor="t">
            <a:normAutofit fontScale="90000"/>
          </a:bodyPr>
          <a:lstStyle/>
          <a:p>
            <a:pPr algn="ctr">
              <a:lnSpc>
                <a:spcPct val="110000"/>
              </a:lnSpc>
              <a:spcBef>
                <a:spcPct val="20000"/>
              </a:spcBef>
              <a:spcAft>
                <a:spcPts val="900"/>
              </a:spcAft>
            </a:pPr>
            <a:r>
              <a:rPr lang="en-US" sz="2400" dirty="0" smtClean="0"/>
              <a:t/>
            </a:r>
            <a:br>
              <a:rPr lang="en-US" sz="2400" dirty="0" smtClean="0"/>
            </a:br>
            <a:r>
              <a:rPr lang="en-US" sz="3100" dirty="0" smtClean="0">
                <a:solidFill>
                  <a:schemeClr val="accent6">
                    <a:lumMod val="40000"/>
                    <a:lumOff val="60000"/>
                  </a:schemeClr>
                </a:solidFill>
              </a:rPr>
              <a:t>From </a:t>
            </a:r>
            <a:r>
              <a:rPr lang="en-US" sz="3100" dirty="0">
                <a:solidFill>
                  <a:schemeClr val="accent6">
                    <a:lumMod val="40000"/>
                    <a:lumOff val="60000"/>
                  </a:schemeClr>
                </a:solidFill>
              </a:rPr>
              <a:t>self-evaluation to </a:t>
            </a:r>
            <a:r>
              <a:rPr lang="en-US" sz="3100" dirty="0" err="1">
                <a:solidFill>
                  <a:schemeClr val="accent6">
                    <a:lumMod val="40000"/>
                    <a:lumOff val="60000"/>
                  </a:schemeClr>
                </a:solidFill>
              </a:rPr>
              <a:t>metarepresentation</a:t>
            </a:r>
            <a:r>
              <a:rPr lang="en-US" sz="3100" dirty="0" smtClean="0">
                <a:solidFill>
                  <a:schemeClr val="accent6">
                    <a:lumMod val="40000"/>
                    <a:lumOff val="60000"/>
                  </a:schemeClr>
                </a:solidFill>
              </a:rPr>
              <a:t>:</a:t>
            </a:r>
            <a:br>
              <a:rPr lang="en-US" sz="3100" dirty="0" smtClean="0">
                <a:solidFill>
                  <a:schemeClr val="accent6">
                    <a:lumMod val="40000"/>
                    <a:lumOff val="60000"/>
                  </a:schemeClr>
                </a:solidFill>
              </a:rPr>
            </a:br>
            <a:r>
              <a:rPr lang="en-US" sz="3100" dirty="0" smtClean="0">
                <a:solidFill>
                  <a:schemeClr val="accent6">
                    <a:lumMod val="40000"/>
                    <a:lumOff val="60000"/>
                  </a:schemeClr>
                </a:solidFill>
              </a:rPr>
              <a:t>two  representational </a:t>
            </a:r>
            <a:r>
              <a:rPr lang="en-US" sz="3100" dirty="0">
                <a:solidFill>
                  <a:schemeClr val="accent6">
                    <a:lumMod val="40000"/>
                    <a:lumOff val="60000"/>
                  </a:schemeClr>
                </a:solidFill>
              </a:rPr>
              <a:t>systems? </a:t>
            </a:r>
            <a:r>
              <a:rPr lang="en-US" sz="3100" dirty="0" smtClean="0">
                <a:solidFill>
                  <a:schemeClr val="tx1"/>
                </a:solidFill>
              </a:rPr>
              <a:t/>
            </a:r>
            <a:br>
              <a:rPr lang="en-US" sz="3100" dirty="0" smtClean="0">
                <a:solidFill>
                  <a:schemeClr val="tx1"/>
                </a:solidFill>
              </a:rPr>
            </a:br>
            <a:r>
              <a:rPr lang="en-US" sz="3100" dirty="0">
                <a:solidFill>
                  <a:schemeClr val="tx1"/>
                </a:solidFill>
              </a:rPr>
              <a:t/>
            </a:r>
            <a:br>
              <a:rPr lang="en-US" sz="3100" dirty="0">
                <a:solidFill>
                  <a:schemeClr val="tx1"/>
                </a:solidFill>
              </a:rPr>
            </a:br>
            <a:r>
              <a:rPr lang="en-US" sz="3100" dirty="0" err="1" smtClean="0">
                <a:solidFill>
                  <a:schemeClr val="accent1">
                    <a:lumMod val="60000"/>
                    <a:lumOff val="40000"/>
                  </a:schemeClr>
                </a:solidFill>
              </a:rPr>
              <a:t>Joëlle</a:t>
            </a:r>
            <a:r>
              <a:rPr lang="en-US" sz="3100" dirty="0" smtClean="0">
                <a:solidFill>
                  <a:schemeClr val="accent1">
                    <a:lumMod val="60000"/>
                    <a:lumOff val="40000"/>
                  </a:schemeClr>
                </a:solidFill>
              </a:rPr>
              <a:t> Proust</a:t>
            </a:r>
            <a:br>
              <a:rPr lang="en-US" sz="3100" dirty="0" smtClean="0">
                <a:solidFill>
                  <a:schemeClr val="accent1">
                    <a:lumMod val="60000"/>
                    <a:lumOff val="40000"/>
                  </a:schemeClr>
                </a:solidFill>
              </a:rPr>
            </a:br>
            <a:r>
              <a:rPr lang="en-US" sz="3100" b="0" dirty="0" smtClean="0">
                <a:solidFill>
                  <a:schemeClr val="accent1">
                    <a:lumMod val="40000"/>
                    <a:lumOff val="60000"/>
                  </a:schemeClr>
                </a:solidFill>
              </a:rPr>
              <a:t>http://</a:t>
            </a:r>
            <a:r>
              <a:rPr lang="en-US" sz="3100" b="0" dirty="0" err="1" smtClean="0">
                <a:solidFill>
                  <a:schemeClr val="accent1">
                    <a:lumMod val="40000"/>
                    <a:lumOff val="60000"/>
                  </a:schemeClr>
                </a:solidFill>
              </a:rPr>
              <a:t>joelleproust.org</a:t>
            </a:r>
            <a:r>
              <a:rPr lang="en-US" sz="3100" dirty="0" smtClean="0">
                <a:solidFill>
                  <a:srgbClr val="FBD229"/>
                </a:solidFill>
              </a:rPr>
              <a:t/>
            </a:r>
            <a:br>
              <a:rPr lang="en-US" sz="3100" dirty="0" smtClean="0">
                <a:solidFill>
                  <a:srgbClr val="FBD229"/>
                </a:solidFill>
              </a:rPr>
            </a:br>
            <a:r>
              <a:rPr lang="en-US" sz="3100" dirty="0"/>
              <a:t/>
            </a:r>
            <a:br>
              <a:rPr lang="en-US" sz="3100" dirty="0"/>
            </a:br>
            <a:r>
              <a:rPr lang="en-US" sz="3100" dirty="0" smtClean="0"/>
              <a:t/>
            </a:r>
            <a:br>
              <a:rPr lang="en-US" sz="3100" dirty="0" smtClean="0"/>
            </a:br>
            <a:r>
              <a:rPr lang="fr-FR" sz="3100" dirty="0"/>
              <a:t/>
            </a:r>
            <a:br>
              <a:rPr lang="fr-FR" sz="3100" dirty="0"/>
            </a:br>
            <a:r>
              <a:rPr lang="en-US" altLang="fr-FR" sz="2400" dirty="0"/>
              <a:t/>
            </a:r>
            <a:br>
              <a:rPr lang="en-US" altLang="fr-FR" sz="2400" dirty="0"/>
            </a:br>
            <a:r>
              <a:rPr lang="en-US" altLang="fr-FR" sz="2400" dirty="0"/>
              <a:t/>
            </a:r>
            <a:br>
              <a:rPr lang="en-US" altLang="fr-FR" sz="2400" dirty="0"/>
            </a:br>
            <a:r>
              <a:rPr lang="en-US" altLang="fr-FR" sz="2400" dirty="0"/>
              <a:t>		</a:t>
            </a:r>
            <a:br>
              <a:rPr lang="en-US" altLang="fr-FR" sz="2400" dirty="0"/>
            </a:br>
            <a:r>
              <a:rPr lang="en-US" altLang="fr-FR" sz="2400" dirty="0"/>
              <a:t/>
            </a:r>
            <a:br>
              <a:rPr lang="en-US" altLang="fr-FR" sz="2400" dirty="0"/>
            </a:br>
            <a:endParaRPr lang="fr-FR" altLang="fr-FR" sz="1500" dirty="0">
              <a:solidFill>
                <a:srgbClr val="CCFFCC"/>
              </a:solidFill>
            </a:endParaRPr>
          </a:p>
        </p:txBody>
      </p:sp>
      <p:sp>
        <p:nvSpPr>
          <p:cNvPr id="15362" name="Sous-titre 2"/>
          <p:cNvSpPr>
            <a:spLocks noGrp="1"/>
          </p:cNvSpPr>
          <p:nvPr>
            <p:ph type="subTitle" idx="1"/>
          </p:nvPr>
        </p:nvSpPr>
        <p:spPr>
          <a:xfrm>
            <a:off x="1657350" y="857250"/>
            <a:ext cx="6057900" cy="1329929"/>
          </a:xfrm>
        </p:spPr>
        <p:txBody>
          <a:bodyPr>
            <a:normAutofit fontScale="70000" lnSpcReduction="20000"/>
          </a:bodyPr>
          <a:lstStyle/>
          <a:p>
            <a:pPr algn="ctr" eaLnBrk="1" hangingPunct="1">
              <a:lnSpc>
                <a:spcPct val="80000"/>
              </a:lnSpc>
              <a:defRPr/>
            </a:pPr>
            <a:r>
              <a:rPr lang="fr-FR" dirty="0" smtClean="0"/>
              <a:t>HUGHES LEBLANC LECTURES</a:t>
            </a:r>
          </a:p>
          <a:p>
            <a:pPr algn="ctr" eaLnBrk="1" hangingPunct="1">
              <a:lnSpc>
                <a:spcPct val="80000"/>
              </a:lnSpc>
              <a:defRPr/>
            </a:pPr>
            <a:r>
              <a:rPr lang="fr-FR" dirty="0" smtClean="0"/>
              <a:t>UQAM</a:t>
            </a:r>
          </a:p>
          <a:p>
            <a:pPr algn="ctr" eaLnBrk="1" hangingPunct="1">
              <a:lnSpc>
                <a:spcPct val="80000"/>
              </a:lnSpc>
              <a:defRPr/>
            </a:pPr>
            <a:r>
              <a:rPr lang="en-GB" altLang="fr-FR" b="1" dirty="0" smtClean="0">
                <a:solidFill>
                  <a:schemeClr val="accent2">
                    <a:lumMod val="75000"/>
                  </a:schemeClr>
                </a:solidFill>
                <a:ea typeface="ＭＳ Ｐゴシック" charset="-128"/>
              </a:rPr>
              <a:t>October  13, </a:t>
            </a:r>
            <a:r>
              <a:rPr lang="en-GB" altLang="fr-FR" b="1" dirty="0">
                <a:solidFill>
                  <a:schemeClr val="accent2">
                    <a:lumMod val="75000"/>
                  </a:schemeClr>
                </a:solidFill>
                <a:ea typeface="ＭＳ Ｐゴシック" charset="-128"/>
              </a:rPr>
              <a:t>2016</a:t>
            </a:r>
          </a:p>
        </p:txBody>
      </p:sp>
      <p:sp>
        <p:nvSpPr>
          <p:cNvPr id="4" name="Rectangle 3"/>
          <p:cNvSpPr txBox="1">
            <a:spLocks noChangeArrowheads="1"/>
          </p:cNvSpPr>
          <p:nvPr/>
        </p:nvSpPr>
        <p:spPr>
          <a:xfrm>
            <a:off x="1839516" y="3107531"/>
            <a:ext cx="4857750" cy="2000250"/>
          </a:xfrm>
          <a:prstGeom prst="rect">
            <a:avLst/>
          </a:prstGeom>
        </p:spPr>
        <p:txBody>
          <a:bodyPr>
            <a:normAutofit/>
          </a:bodyPr>
          <a:lstStyle/>
          <a:p>
            <a:pPr algn="ctr">
              <a:spcBef>
                <a:spcPct val="20000"/>
              </a:spcBef>
              <a:defRPr/>
            </a:pPr>
            <a:r>
              <a:rPr lang="fr-FR">
                <a:solidFill>
                  <a:schemeClr val="tx1">
                    <a:tint val="75000"/>
                  </a:schemeClr>
                </a:solidFill>
              </a:rPr>
              <a:t> </a:t>
            </a:r>
          </a:p>
        </p:txBody>
      </p:sp>
      <p:sp>
        <p:nvSpPr>
          <p:cNvPr id="5" name="Rectangle 4"/>
          <p:cNvSpPr>
            <a:spLocks noChangeArrowheads="1"/>
          </p:cNvSpPr>
          <p:nvPr/>
        </p:nvSpPr>
        <p:spPr bwMode="auto">
          <a:xfrm>
            <a:off x="1410891" y="990600"/>
            <a:ext cx="5715000" cy="2114550"/>
          </a:xfrm>
          <a:prstGeom prst="rect">
            <a:avLst/>
          </a:prstGeom>
          <a:noFill/>
          <a:ln w="9525">
            <a:noFill/>
            <a:miter lim="800000"/>
            <a:headEnd/>
            <a:tailEnd/>
          </a:ln>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defRPr/>
            </a:pPr>
            <a:r>
              <a:rPr kumimoji="1" altLang="fr-FR" sz="2100" b="1" noProof="1">
                <a:solidFill>
                  <a:schemeClr val="folHlink"/>
                </a:solidFill>
                <a:effectLst>
                  <a:outerShdw blurRad="38100" dist="38100" dir="2700000" algn="tl">
                    <a:srgbClr val="FFFFFF"/>
                  </a:outerShdw>
                </a:effectLst>
                <a:latin typeface="Arial Black" charset="0"/>
              </a:rPr>
              <a:t/>
            </a:r>
            <a:br>
              <a:rPr kumimoji="1" altLang="fr-FR" sz="2100" b="1" noProof="1">
                <a:solidFill>
                  <a:schemeClr val="folHlink"/>
                </a:solidFill>
                <a:effectLst>
                  <a:outerShdw blurRad="38100" dist="38100" dir="2700000" algn="tl">
                    <a:srgbClr val="FFFFFF"/>
                  </a:outerShdw>
                </a:effectLst>
                <a:latin typeface="Arial Black" charset="0"/>
              </a:rPr>
            </a:br>
            <a:r>
              <a:rPr kumimoji="1" altLang="fr-FR" sz="2100" b="1" noProof="1">
                <a:solidFill>
                  <a:schemeClr val="folHlink"/>
                </a:solidFill>
                <a:effectLst>
                  <a:outerShdw blurRad="38100" dist="38100" dir="2700000" algn="tl">
                    <a:srgbClr val="FFFFFF"/>
                  </a:outerShdw>
                </a:effectLst>
                <a:latin typeface="Arial Black" charset="0"/>
              </a:rPr>
              <a:t/>
            </a:r>
            <a:br>
              <a:rPr kumimoji="1" altLang="fr-FR" sz="2100" b="1" noProof="1">
                <a:solidFill>
                  <a:schemeClr val="folHlink"/>
                </a:solidFill>
                <a:effectLst>
                  <a:outerShdw blurRad="38100" dist="38100" dir="2700000" algn="tl">
                    <a:srgbClr val="FFFFFF"/>
                  </a:outerShdw>
                </a:effectLst>
                <a:latin typeface="Arial Black" charset="0"/>
              </a:rPr>
            </a:br>
            <a:r>
              <a:rPr kumimoji="1" altLang="fr-FR" sz="2100" b="1" noProof="1">
                <a:solidFill>
                  <a:schemeClr val="folHlink"/>
                </a:solidFill>
                <a:effectLst>
                  <a:outerShdw blurRad="38100" dist="38100" dir="2700000" algn="tl">
                    <a:srgbClr val="FFFFFF"/>
                  </a:outerShdw>
                </a:effectLst>
                <a:latin typeface="Arial Black" charset="0"/>
              </a:rPr>
              <a:t/>
            </a:r>
            <a:br>
              <a:rPr kumimoji="1" altLang="fr-FR" sz="2100" b="1" noProof="1">
                <a:solidFill>
                  <a:schemeClr val="folHlink"/>
                </a:solidFill>
                <a:effectLst>
                  <a:outerShdw blurRad="38100" dist="38100" dir="2700000" algn="tl">
                    <a:srgbClr val="FFFFFF"/>
                  </a:outerShdw>
                </a:effectLst>
                <a:latin typeface="Arial Black" charset="0"/>
              </a:rPr>
            </a:br>
            <a:r>
              <a:rPr kumimoji="1" altLang="fr-FR" sz="2100" b="1" noProof="1">
                <a:solidFill>
                  <a:schemeClr val="folHlink"/>
                </a:solidFill>
                <a:effectLst>
                  <a:outerShdw blurRad="38100" dist="38100" dir="2700000" algn="tl">
                    <a:srgbClr val="FFFFFF"/>
                  </a:outerShdw>
                </a:effectLst>
                <a:latin typeface="Arial Black" charset="0"/>
              </a:rPr>
              <a:t/>
            </a:r>
            <a:br>
              <a:rPr kumimoji="1" altLang="fr-FR" sz="2100" b="1" noProof="1">
                <a:solidFill>
                  <a:schemeClr val="folHlink"/>
                </a:solidFill>
                <a:effectLst>
                  <a:outerShdw blurRad="38100" dist="38100" dir="2700000" algn="tl">
                    <a:srgbClr val="FFFFFF"/>
                  </a:outerShdw>
                </a:effectLst>
                <a:latin typeface="Arial Black" charset="0"/>
              </a:rPr>
            </a:br>
            <a:r>
              <a:rPr kumimoji="1" altLang="fr-FR" sz="1500" b="1" noProof="1">
                <a:solidFill>
                  <a:schemeClr val="folHlink"/>
                </a:solidFill>
                <a:effectLst>
                  <a:outerShdw blurRad="38100" dist="38100" dir="2700000" algn="tl">
                    <a:srgbClr val="FFFFFF"/>
                  </a:outerShdw>
                </a:effectLst>
                <a:latin typeface="Arial Black" charset="0"/>
              </a:rPr>
              <a:t/>
            </a:r>
            <a:br>
              <a:rPr kumimoji="1" altLang="fr-FR" sz="1500" b="1" noProof="1">
                <a:solidFill>
                  <a:schemeClr val="folHlink"/>
                </a:solidFill>
                <a:effectLst>
                  <a:outerShdw blurRad="38100" dist="38100" dir="2700000" algn="tl">
                    <a:srgbClr val="FFFFFF"/>
                  </a:outerShdw>
                </a:effectLst>
                <a:latin typeface="Arial Black" charset="0"/>
              </a:rPr>
            </a:br>
            <a:r>
              <a:rPr kumimoji="1" altLang="fr-FR" sz="2100" b="1" noProof="1">
                <a:solidFill>
                  <a:schemeClr val="folHlink"/>
                </a:solidFill>
                <a:effectLst>
                  <a:outerShdw blurRad="38100" dist="38100" dir="2700000" algn="tl">
                    <a:srgbClr val="FFFFFF"/>
                  </a:outerShdw>
                </a:effectLst>
                <a:latin typeface="Arial Black" charset="0"/>
              </a:rPr>
              <a:t/>
            </a:r>
            <a:br>
              <a:rPr kumimoji="1" altLang="fr-FR" sz="2100" b="1" noProof="1">
                <a:solidFill>
                  <a:schemeClr val="folHlink"/>
                </a:solidFill>
                <a:effectLst>
                  <a:outerShdw blurRad="38100" dist="38100" dir="2700000" algn="tl">
                    <a:srgbClr val="FFFFFF"/>
                  </a:outerShdw>
                </a:effectLst>
                <a:latin typeface="Arial Black" charset="0"/>
              </a:rPr>
            </a:br>
            <a:r>
              <a:rPr kumimoji="1" altLang="fr-FR" sz="2100" b="1" noProof="1">
                <a:solidFill>
                  <a:schemeClr val="folHlink"/>
                </a:solidFill>
                <a:effectLst>
                  <a:outerShdw blurRad="38100" dist="38100" dir="2700000" algn="tl">
                    <a:srgbClr val="FFFFFF"/>
                  </a:outerShdw>
                </a:effectLst>
                <a:latin typeface="Arial Black" charset="0"/>
              </a:rPr>
              <a:t/>
            </a:r>
            <a:br>
              <a:rPr kumimoji="1" altLang="fr-FR" sz="2100" b="1" noProof="1">
                <a:solidFill>
                  <a:schemeClr val="folHlink"/>
                </a:solidFill>
                <a:effectLst>
                  <a:outerShdw blurRad="38100" dist="38100" dir="2700000" algn="tl">
                    <a:srgbClr val="FFFFFF"/>
                  </a:outerShdw>
                </a:effectLst>
                <a:latin typeface="Arial Black" charset="0"/>
              </a:rPr>
            </a:br>
            <a:endParaRPr kumimoji="1" altLang="fr-FR" sz="2100" b="1" noProof="1">
              <a:solidFill>
                <a:schemeClr val="folHlink"/>
              </a:solidFill>
              <a:effectLst>
                <a:outerShdw blurRad="38100" dist="38100" dir="2700000" algn="tl">
                  <a:srgbClr val="FFFFFF"/>
                </a:outerShdw>
              </a:effectLst>
              <a:latin typeface="Arial Black" charset="0"/>
            </a:endParaRPr>
          </a:p>
        </p:txBody>
      </p:sp>
      <p:pic>
        <p:nvPicPr>
          <p:cNvPr id="15365" name="Image 10" descr="erc-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805264"/>
            <a:ext cx="864096" cy="872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6" name="Picture 5" descr="Logo-IJN-cnrs-ens-eh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5661248"/>
            <a:ext cx="2304256" cy="1165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7"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5877272"/>
            <a:ext cx="1630119" cy="72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6"/>
          <a:stretch>
            <a:fillRect/>
          </a:stretch>
        </p:blipFill>
        <p:spPr>
          <a:xfrm>
            <a:off x="1115616" y="2636912"/>
            <a:ext cx="1186373" cy="1787798"/>
          </a:xfrm>
          <a:prstGeom prst="rect">
            <a:avLst/>
          </a:prstGeom>
        </p:spPr>
      </p:pic>
      <p:pic>
        <p:nvPicPr>
          <p:cNvPr id="12" name="Image 11"/>
          <p:cNvPicPr>
            <a:picLocks noChangeAspect="1"/>
          </p:cNvPicPr>
          <p:nvPr/>
        </p:nvPicPr>
        <p:blipFill>
          <a:blip r:embed="rId7"/>
          <a:stretch>
            <a:fillRect/>
          </a:stretch>
        </p:blipFill>
        <p:spPr>
          <a:xfrm>
            <a:off x="539552" y="4725144"/>
            <a:ext cx="1239438" cy="1796287"/>
          </a:xfrm>
          <a:prstGeom prst="rect">
            <a:avLst/>
          </a:prstGeom>
        </p:spPr>
      </p:pic>
    </p:spTree>
    <p:extLst>
      <p:ext uri="{BB962C8B-B14F-4D97-AF65-F5344CB8AC3E}">
        <p14:creationId xmlns:p14="http://schemas.microsoft.com/office/powerpoint/2010/main" val="1914544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sz="3600" noProof="1">
                <a:latin typeface="Arial" charset="0"/>
                <a:ea typeface="ＭＳ Ｐゴシック" charset="0"/>
                <a:cs typeface="ＭＳ Ｐゴシック" charset="0"/>
              </a:rPr>
              <a:t>Smith and/or coll. on metacognition in monkeys</a:t>
            </a:r>
          </a:p>
        </p:txBody>
      </p:sp>
      <p:sp>
        <p:nvSpPr>
          <p:cNvPr id="6147" name="Rectangle 3"/>
          <p:cNvSpPr>
            <a:spLocks noGrp="1" noChangeArrowheads="1"/>
          </p:cNvSpPr>
          <p:nvPr>
            <p:ph type="body" idx="1"/>
          </p:nvPr>
        </p:nvSpPr>
        <p:spPr/>
        <p:txBody>
          <a:bodyPr/>
          <a:lstStyle/>
          <a:p>
            <a:pPr>
              <a:lnSpc>
                <a:spcPct val="80000"/>
              </a:lnSpc>
            </a:pPr>
            <a:r>
              <a:rPr sz="2800" noProof="1">
                <a:latin typeface="Arial" charset="0"/>
                <a:ea typeface="ＭＳ Ｐゴシック" charset="0"/>
                <a:cs typeface="ＭＳ Ｐゴシック" charset="0"/>
              </a:rPr>
              <a:t>Rhesus monkeys decline most the most difficult trials in </a:t>
            </a:r>
            <a:r>
              <a:rPr sz="2800" noProof="1">
                <a:solidFill>
                  <a:schemeClr val="folHlink"/>
                </a:solidFill>
                <a:latin typeface="Arial" charset="0"/>
                <a:ea typeface="ＭＳ Ｐゴシック" charset="0"/>
                <a:cs typeface="ＭＳ Ｐゴシック" charset="0"/>
              </a:rPr>
              <a:t>visual</a:t>
            </a:r>
            <a:r>
              <a:rPr sz="2800" noProof="1">
                <a:latin typeface="Arial" charset="0"/>
                <a:ea typeface="ＭＳ Ｐゴシック" charset="0"/>
                <a:cs typeface="ＭＳ Ｐゴシック" charset="0"/>
              </a:rPr>
              <a:t> </a:t>
            </a:r>
            <a:r>
              <a:rPr sz="2800" noProof="1">
                <a:solidFill>
                  <a:schemeClr val="folHlink"/>
                </a:solidFill>
                <a:latin typeface="Arial" charset="0"/>
                <a:ea typeface="ＭＳ Ｐゴシック" charset="0"/>
                <a:cs typeface="ＭＳ Ｐゴシック" charset="0"/>
              </a:rPr>
              <a:t>discrimination tasks</a:t>
            </a:r>
            <a:r>
              <a:rPr sz="2800" noProof="1">
                <a:latin typeface="Arial" charset="0"/>
                <a:ea typeface="ＭＳ Ｐゴシック" charset="0"/>
                <a:cs typeface="ＭＳ Ｐゴシック" charset="0"/>
              </a:rPr>
              <a:t> (Shield, Smith &amp; Washburn, 1997) and in </a:t>
            </a:r>
            <a:r>
              <a:rPr sz="2800" noProof="1">
                <a:solidFill>
                  <a:schemeClr val="folHlink"/>
                </a:solidFill>
                <a:latin typeface="Arial" charset="0"/>
                <a:ea typeface="ＭＳ Ｐゴシック" charset="0"/>
                <a:cs typeface="ＭＳ Ｐゴシック" charset="0"/>
              </a:rPr>
              <a:t>memory tasks</a:t>
            </a:r>
            <a:r>
              <a:rPr sz="2800" noProof="1">
                <a:latin typeface="Arial" charset="0"/>
                <a:ea typeface="ＭＳ Ｐゴシック" charset="0"/>
                <a:cs typeface="ＭＳ Ｐゴシック" charset="0"/>
              </a:rPr>
              <a:t> (Hampton, 2001).</a:t>
            </a:r>
          </a:p>
          <a:p>
            <a:pPr>
              <a:lnSpc>
                <a:spcPct val="80000"/>
              </a:lnSpc>
            </a:pPr>
            <a:r>
              <a:rPr sz="2800" noProof="1">
                <a:latin typeface="Arial" charset="0"/>
                <a:ea typeface="ＭＳ Ｐゴシック" charset="0"/>
                <a:cs typeface="ＭＳ Ｐゴシック" charset="0"/>
              </a:rPr>
              <a:t>They </a:t>
            </a:r>
            <a:r>
              <a:rPr sz="2800" noProof="1">
                <a:solidFill>
                  <a:schemeClr val="folHlink"/>
                </a:solidFill>
                <a:latin typeface="Arial" charset="0"/>
                <a:ea typeface="ＭＳ Ｐゴシック" charset="0"/>
                <a:cs typeface="ＭＳ Ｐゴシック" charset="0"/>
              </a:rPr>
              <a:t>generalize</a:t>
            </a:r>
            <a:r>
              <a:rPr sz="2800" noProof="1">
                <a:latin typeface="Arial" charset="0"/>
                <a:ea typeface="ＭＳ Ｐゴシック" charset="0"/>
                <a:cs typeface="ＭＳ Ｐゴシック" charset="0"/>
              </a:rPr>
              <a:t> their U- responses to new tasks. (Washburn, Smith &amp; Shields, 2006)</a:t>
            </a:r>
          </a:p>
          <a:p>
            <a:pPr>
              <a:lnSpc>
                <a:spcPct val="80000"/>
              </a:lnSpc>
            </a:pPr>
            <a:r>
              <a:rPr sz="2800" noProof="1">
                <a:latin typeface="Arial" charset="0"/>
                <a:ea typeface="ＭＳ Ｐゴシック" charset="0"/>
                <a:cs typeface="ＭＳ Ｐゴシック" charset="0"/>
              </a:rPr>
              <a:t>Macaques also use U-responses with </a:t>
            </a:r>
            <a:r>
              <a:rPr sz="2800" noProof="1">
                <a:solidFill>
                  <a:schemeClr val="folHlink"/>
                </a:solidFill>
                <a:latin typeface="Arial" charset="0"/>
                <a:ea typeface="ＭＳ Ｐゴシック" charset="0"/>
                <a:cs typeface="ＭＳ Ｐゴシック" charset="0"/>
              </a:rPr>
              <a:t>blocked feedback</a:t>
            </a:r>
            <a:r>
              <a:rPr sz="2800" noProof="1">
                <a:latin typeface="Arial" charset="0"/>
                <a:ea typeface="ＭＳ Ｐゴシック" charset="0"/>
                <a:cs typeface="ＭＳ Ｐゴシック" charset="0"/>
              </a:rPr>
              <a:t> (Beran, Smith, Redford &amp; Washburn, 2006)</a:t>
            </a:r>
          </a:p>
          <a:p>
            <a:pPr>
              <a:lnSpc>
                <a:spcPct val="80000"/>
              </a:lnSpc>
            </a:pPr>
            <a:endParaRPr sz="2800" noProof="1">
              <a:latin typeface="Arial" charset="0"/>
              <a:ea typeface="ＭＳ Ｐゴシック" charset="0"/>
              <a:cs typeface="ＭＳ Ｐゴシック" charset="0"/>
            </a:endParaRPr>
          </a:p>
        </p:txBody>
      </p:sp>
      <p:sp>
        <p:nvSpPr>
          <p:cNvPr id="2" name="Espace réservé du pied de page 1"/>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2121530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duotone>
              <a:schemeClr val="bg2">
                <a:shade val="10000"/>
                <a:satMod val="200000"/>
              </a:schemeClr>
              <a:schemeClr val="bg2">
                <a:tint val="30000"/>
                <a:satMod val="300000"/>
              </a:schemeClr>
            </a:duotone>
            <a:lum/>
          </a:blip>
          <a:srcRect/>
          <a:stretch>
            <a:fillRect/>
          </a:stretch>
        </a:blip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2446338" y="3486150"/>
            <a:ext cx="4178300" cy="3275013"/>
            <a:chOff x="2931" y="16"/>
            <a:chExt cx="2632" cy="2063"/>
          </a:xfrm>
        </p:grpSpPr>
        <p:grpSp>
          <p:nvGrpSpPr>
            <p:cNvPr id="72933" name="Group 3"/>
            <p:cNvGrpSpPr>
              <a:grpSpLocks/>
            </p:cNvGrpSpPr>
            <p:nvPr/>
          </p:nvGrpSpPr>
          <p:grpSpPr bwMode="auto">
            <a:xfrm>
              <a:off x="2931" y="31"/>
              <a:ext cx="2632" cy="2035"/>
              <a:chOff x="2931" y="31"/>
              <a:chExt cx="2632" cy="2035"/>
            </a:xfrm>
          </p:grpSpPr>
          <p:sp>
            <p:nvSpPr>
              <p:cNvPr id="73003" name="Rectangle 4"/>
              <p:cNvSpPr>
                <a:spLocks noChangeArrowheads="1"/>
              </p:cNvSpPr>
              <p:nvPr/>
            </p:nvSpPr>
            <p:spPr bwMode="auto">
              <a:xfrm>
                <a:off x="2931" y="31"/>
                <a:ext cx="2632" cy="2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3004" name="Freeform 5"/>
              <p:cNvSpPr>
                <a:spLocks/>
              </p:cNvSpPr>
              <p:nvPr/>
            </p:nvSpPr>
            <p:spPr bwMode="auto">
              <a:xfrm>
                <a:off x="3287" y="1709"/>
                <a:ext cx="25"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05" name="Freeform 6"/>
              <p:cNvSpPr>
                <a:spLocks/>
              </p:cNvSpPr>
              <p:nvPr/>
            </p:nvSpPr>
            <p:spPr bwMode="auto">
              <a:xfrm>
                <a:off x="3287" y="1563"/>
                <a:ext cx="25"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06" name="Freeform 7"/>
              <p:cNvSpPr>
                <a:spLocks/>
              </p:cNvSpPr>
              <p:nvPr/>
            </p:nvSpPr>
            <p:spPr bwMode="auto">
              <a:xfrm>
                <a:off x="3287" y="1418"/>
                <a:ext cx="25"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07" name="Freeform 8"/>
              <p:cNvSpPr>
                <a:spLocks/>
              </p:cNvSpPr>
              <p:nvPr/>
            </p:nvSpPr>
            <p:spPr bwMode="auto">
              <a:xfrm>
                <a:off x="3287" y="1272"/>
                <a:ext cx="25"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08" name="Freeform 9"/>
              <p:cNvSpPr>
                <a:spLocks/>
              </p:cNvSpPr>
              <p:nvPr/>
            </p:nvSpPr>
            <p:spPr bwMode="auto">
              <a:xfrm>
                <a:off x="3287" y="1127"/>
                <a:ext cx="25"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09" name="Freeform 10"/>
              <p:cNvSpPr>
                <a:spLocks/>
              </p:cNvSpPr>
              <p:nvPr/>
            </p:nvSpPr>
            <p:spPr bwMode="auto">
              <a:xfrm>
                <a:off x="3287" y="982"/>
                <a:ext cx="25"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10" name="Freeform 11"/>
              <p:cNvSpPr>
                <a:spLocks/>
              </p:cNvSpPr>
              <p:nvPr/>
            </p:nvSpPr>
            <p:spPr bwMode="auto">
              <a:xfrm>
                <a:off x="3287" y="836"/>
                <a:ext cx="25"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11" name="Freeform 12"/>
              <p:cNvSpPr>
                <a:spLocks/>
              </p:cNvSpPr>
              <p:nvPr/>
            </p:nvSpPr>
            <p:spPr bwMode="auto">
              <a:xfrm>
                <a:off x="3287" y="691"/>
                <a:ext cx="25"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12" name="Freeform 13"/>
              <p:cNvSpPr>
                <a:spLocks/>
              </p:cNvSpPr>
              <p:nvPr/>
            </p:nvSpPr>
            <p:spPr bwMode="auto">
              <a:xfrm>
                <a:off x="3287" y="546"/>
                <a:ext cx="25"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13" name="Freeform 14"/>
              <p:cNvSpPr>
                <a:spLocks/>
              </p:cNvSpPr>
              <p:nvPr/>
            </p:nvSpPr>
            <p:spPr bwMode="auto">
              <a:xfrm>
                <a:off x="3287" y="400"/>
                <a:ext cx="25"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14" name="Freeform 15"/>
              <p:cNvSpPr>
                <a:spLocks/>
              </p:cNvSpPr>
              <p:nvPr/>
            </p:nvSpPr>
            <p:spPr bwMode="auto">
              <a:xfrm>
                <a:off x="3287" y="255"/>
                <a:ext cx="25"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15" name="Freeform 16"/>
              <p:cNvSpPr>
                <a:spLocks/>
              </p:cNvSpPr>
              <p:nvPr/>
            </p:nvSpPr>
            <p:spPr bwMode="auto">
              <a:xfrm>
                <a:off x="3263" y="1709"/>
                <a:ext cx="49"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16" name="Freeform 17"/>
              <p:cNvSpPr>
                <a:spLocks/>
              </p:cNvSpPr>
              <p:nvPr/>
            </p:nvSpPr>
            <p:spPr bwMode="auto">
              <a:xfrm>
                <a:off x="3263" y="1563"/>
                <a:ext cx="49"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17" name="Freeform 18"/>
              <p:cNvSpPr>
                <a:spLocks/>
              </p:cNvSpPr>
              <p:nvPr/>
            </p:nvSpPr>
            <p:spPr bwMode="auto">
              <a:xfrm>
                <a:off x="3263" y="1418"/>
                <a:ext cx="49"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18" name="Freeform 19"/>
              <p:cNvSpPr>
                <a:spLocks/>
              </p:cNvSpPr>
              <p:nvPr/>
            </p:nvSpPr>
            <p:spPr bwMode="auto">
              <a:xfrm>
                <a:off x="3263" y="1272"/>
                <a:ext cx="49"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19" name="Freeform 20"/>
              <p:cNvSpPr>
                <a:spLocks/>
              </p:cNvSpPr>
              <p:nvPr/>
            </p:nvSpPr>
            <p:spPr bwMode="auto">
              <a:xfrm>
                <a:off x="3263" y="1127"/>
                <a:ext cx="49"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20" name="Freeform 21"/>
              <p:cNvSpPr>
                <a:spLocks/>
              </p:cNvSpPr>
              <p:nvPr/>
            </p:nvSpPr>
            <p:spPr bwMode="auto">
              <a:xfrm>
                <a:off x="3263" y="982"/>
                <a:ext cx="49"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21" name="Freeform 22"/>
              <p:cNvSpPr>
                <a:spLocks/>
              </p:cNvSpPr>
              <p:nvPr/>
            </p:nvSpPr>
            <p:spPr bwMode="auto">
              <a:xfrm>
                <a:off x="3263" y="836"/>
                <a:ext cx="49"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22" name="Freeform 23"/>
              <p:cNvSpPr>
                <a:spLocks/>
              </p:cNvSpPr>
              <p:nvPr/>
            </p:nvSpPr>
            <p:spPr bwMode="auto">
              <a:xfrm>
                <a:off x="3263" y="691"/>
                <a:ext cx="49"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23" name="Freeform 24"/>
              <p:cNvSpPr>
                <a:spLocks/>
              </p:cNvSpPr>
              <p:nvPr/>
            </p:nvSpPr>
            <p:spPr bwMode="auto">
              <a:xfrm>
                <a:off x="3263" y="546"/>
                <a:ext cx="49"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24" name="Freeform 25"/>
              <p:cNvSpPr>
                <a:spLocks/>
              </p:cNvSpPr>
              <p:nvPr/>
            </p:nvSpPr>
            <p:spPr bwMode="auto">
              <a:xfrm>
                <a:off x="3263" y="400"/>
                <a:ext cx="49"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25" name="Freeform 26"/>
              <p:cNvSpPr>
                <a:spLocks/>
              </p:cNvSpPr>
              <p:nvPr/>
            </p:nvSpPr>
            <p:spPr bwMode="auto">
              <a:xfrm>
                <a:off x="3263" y="255"/>
                <a:ext cx="49"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26" name="Freeform 27"/>
              <p:cNvSpPr>
                <a:spLocks/>
              </p:cNvSpPr>
              <p:nvPr/>
            </p:nvSpPr>
            <p:spPr bwMode="auto">
              <a:xfrm>
                <a:off x="3311" y="1708"/>
                <a:ext cx="1" cy="25"/>
              </a:xfrm>
              <a:custGeom>
                <a:avLst/>
                <a:gdLst>
                  <a:gd name="T0" fmla="*/ 0 w 1"/>
                  <a:gd name="T1" fmla="*/ 0 h 61"/>
                  <a:gd name="T2" fmla="*/ 0 w 1"/>
                  <a:gd name="T3" fmla="*/ 0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61"/>
                    </a:moveTo>
                    <a:lnTo>
                      <a:pt x="0" y="1"/>
                    </a:lnTo>
                    <a:lnTo>
                      <a:pt x="0"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27" name="Freeform 28"/>
              <p:cNvSpPr>
                <a:spLocks/>
              </p:cNvSpPr>
              <p:nvPr/>
            </p:nvSpPr>
            <p:spPr bwMode="auto">
              <a:xfrm>
                <a:off x="3705" y="1708"/>
                <a:ext cx="1" cy="25"/>
              </a:xfrm>
              <a:custGeom>
                <a:avLst/>
                <a:gdLst>
                  <a:gd name="T0" fmla="*/ 0 w 1"/>
                  <a:gd name="T1" fmla="*/ 0 h 61"/>
                  <a:gd name="T2" fmla="*/ 0 w 1"/>
                  <a:gd name="T3" fmla="*/ 0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61"/>
                    </a:moveTo>
                    <a:lnTo>
                      <a:pt x="0" y="1"/>
                    </a:lnTo>
                    <a:lnTo>
                      <a:pt x="0"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28" name="Freeform 29"/>
              <p:cNvSpPr>
                <a:spLocks/>
              </p:cNvSpPr>
              <p:nvPr/>
            </p:nvSpPr>
            <p:spPr bwMode="auto">
              <a:xfrm>
                <a:off x="4099" y="1708"/>
                <a:ext cx="1" cy="25"/>
              </a:xfrm>
              <a:custGeom>
                <a:avLst/>
                <a:gdLst>
                  <a:gd name="T0" fmla="*/ 0 w 1"/>
                  <a:gd name="T1" fmla="*/ 0 h 61"/>
                  <a:gd name="T2" fmla="*/ 0 w 1"/>
                  <a:gd name="T3" fmla="*/ 0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61"/>
                    </a:moveTo>
                    <a:lnTo>
                      <a:pt x="0" y="1"/>
                    </a:lnTo>
                    <a:lnTo>
                      <a:pt x="0"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29" name="Freeform 30"/>
              <p:cNvSpPr>
                <a:spLocks/>
              </p:cNvSpPr>
              <p:nvPr/>
            </p:nvSpPr>
            <p:spPr bwMode="auto">
              <a:xfrm>
                <a:off x="4493" y="1708"/>
                <a:ext cx="1" cy="25"/>
              </a:xfrm>
              <a:custGeom>
                <a:avLst/>
                <a:gdLst>
                  <a:gd name="T0" fmla="*/ 0 w 1"/>
                  <a:gd name="T1" fmla="*/ 0 h 61"/>
                  <a:gd name="T2" fmla="*/ 0 w 1"/>
                  <a:gd name="T3" fmla="*/ 0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61"/>
                    </a:moveTo>
                    <a:lnTo>
                      <a:pt x="0" y="1"/>
                    </a:lnTo>
                    <a:lnTo>
                      <a:pt x="0"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30" name="Freeform 31"/>
              <p:cNvSpPr>
                <a:spLocks/>
              </p:cNvSpPr>
              <p:nvPr/>
            </p:nvSpPr>
            <p:spPr bwMode="auto">
              <a:xfrm>
                <a:off x="4887" y="1708"/>
                <a:ext cx="1" cy="25"/>
              </a:xfrm>
              <a:custGeom>
                <a:avLst/>
                <a:gdLst>
                  <a:gd name="T0" fmla="*/ 0 w 1"/>
                  <a:gd name="T1" fmla="*/ 0 h 61"/>
                  <a:gd name="T2" fmla="*/ 0 w 1"/>
                  <a:gd name="T3" fmla="*/ 0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61"/>
                    </a:moveTo>
                    <a:lnTo>
                      <a:pt x="0" y="1"/>
                    </a:lnTo>
                    <a:lnTo>
                      <a:pt x="0"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31" name="Freeform 32"/>
              <p:cNvSpPr>
                <a:spLocks/>
              </p:cNvSpPr>
              <p:nvPr/>
            </p:nvSpPr>
            <p:spPr bwMode="auto">
              <a:xfrm>
                <a:off x="3311" y="1708"/>
                <a:ext cx="1" cy="49"/>
              </a:xfrm>
              <a:custGeom>
                <a:avLst/>
                <a:gdLst>
                  <a:gd name="T0" fmla="*/ 0 w 1"/>
                  <a:gd name="T1" fmla="*/ 0 h 121"/>
                  <a:gd name="T2" fmla="*/ 0 w 1"/>
                  <a:gd name="T3" fmla="*/ 0 h 121"/>
                  <a:gd name="T4" fmla="*/ 0 w 1"/>
                  <a:gd name="T5" fmla="*/ 0 h 121"/>
                  <a:gd name="T6" fmla="*/ 0 60000 65536"/>
                  <a:gd name="T7" fmla="*/ 0 60000 65536"/>
                  <a:gd name="T8" fmla="*/ 0 60000 65536"/>
                  <a:gd name="T9" fmla="*/ 0 w 1"/>
                  <a:gd name="T10" fmla="*/ 0 h 121"/>
                  <a:gd name="T11" fmla="*/ 1 w 1"/>
                  <a:gd name="T12" fmla="*/ 121 h 121"/>
                </a:gdLst>
                <a:ahLst/>
                <a:cxnLst>
                  <a:cxn ang="T6">
                    <a:pos x="T0" y="T1"/>
                  </a:cxn>
                  <a:cxn ang="T7">
                    <a:pos x="T2" y="T3"/>
                  </a:cxn>
                  <a:cxn ang="T8">
                    <a:pos x="T4" y="T5"/>
                  </a:cxn>
                </a:cxnLst>
                <a:rect l="T9" t="T10" r="T11" b="T12"/>
                <a:pathLst>
                  <a:path w="1" h="121">
                    <a:moveTo>
                      <a:pt x="0" y="121"/>
                    </a:moveTo>
                    <a:lnTo>
                      <a:pt x="0" y="1"/>
                    </a:lnTo>
                    <a:lnTo>
                      <a:pt x="0"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32" name="Freeform 33"/>
              <p:cNvSpPr>
                <a:spLocks/>
              </p:cNvSpPr>
              <p:nvPr/>
            </p:nvSpPr>
            <p:spPr bwMode="auto">
              <a:xfrm>
                <a:off x="3705" y="1708"/>
                <a:ext cx="1" cy="49"/>
              </a:xfrm>
              <a:custGeom>
                <a:avLst/>
                <a:gdLst>
                  <a:gd name="T0" fmla="*/ 0 w 1"/>
                  <a:gd name="T1" fmla="*/ 0 h 121"/>
                  <a:gd name="T2" fmla="*/ 0 w 1"/>
                  <a:gd name="T3" fmla="*/ 0 h 121"/>
                  <a:gd name="T4" fmla="*/ 0 w 1"/>
                  <a:gd name="T5" fmla="*/ 0 h 121"/>
                  <a:gd name="T6" fmla="*/ 0 60000 65536"/>
                  <a:gd name="T7" fmla="*/ 0 60000 65536"/>
                  <a:gd name="T8" fmla="*/ 0 60000 65536"/>
                  <a:gd name="T9" fmla="*/ 0 w 1"/>
                  <a:gd name="T10" fmla="*/ 0 h 121"/>
                  <a:gd name="T11" fmla="*/ 1 w 1"/>
                  <a:gd name="T12" fmla="*/ 121 h 121"/>
                </a:gdLst>
                <a:ahLst/>
                <a:cxnLst>
                  <a:cxn ang="T6">
                    <a:pos x="T0" y="T1"/>
                  </a:cxn>
                  <a:cxn ang="T7">
                    <a:pos x="T2" y="T3"/>
                  </a:cxn>
                  <a:cxn ang="T8">
                    <a:pos x="T4" y="T5"/>
                  </a:cxn>
                </a:cxnLst>
                <a:rect l="T9" t="T10" r="T11" b="T12"/>
                <a:pathLst>
                  <a:path w="1" h="121">
                    <a:moveTo>
                      <a:pt x="0" y="121"/>
                    </a:moveTo>
                    <a:lnTo>
                      <a:pt x="0" y="1"/>
                    </a:lnTo>
                    <a:lnTo>
                      <a:pt x="0"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33" name="Freeform 34"/>
              <p:cNvSpPr>
                <a:spLocks/>
              </p:cNvSpPr>
              <p:nvPr/>
            </p:nvSpPr>
            <p:spPr bwMode="auto">
              <a:xfrm>
                <a:off x="4099" y="1708"/>
                <a:ext cx="1" cy="49"/>
              </a:xfrm>
              <a:custGeom>
                <a:avLst/>
                <a:gdLst>
                  <a:gd name="T0" fmla="*/ 0 w 1"/>
                  <a:gd name="T1" fmla="*/ 0 h 121"/>
                  <a:gd name="T2" fmla="*/ 0 w 1"/>
                  <a:gd name="T3" fmla="*/ 0 h 121"/>
                  <a:gd name="T4" fmla="*/ 0 w 1"/>
                  <a:gd name="T5" fmla="*/ 0 h 121"/>
                  <a:gd name="T6" fmla="*/ 0 60000 65536"/>
                  <a:gd name="T7" fmla="*/ 0 60000 65536"/>
                  <a:gd name="T8" fmla="*/ 0 60000 65536"/>
                  <a:gd name="T9" fmla="*/ 0 w 1"/>
                  <a:gd name="T10" fmla="*/ 0 h 121"/>
                  <a:gd name="T11" fmla="*/ 1 w 1"/>
                  <a:gd name="T12" fmla="*/ 121 h 121"/>
                </a:gdLst>
                <a:ahLst/>
                <a:cxnLst>
                  <a:cxn ang="T6">
                    <a:pos x="T0" y="T1"/>
                  </a:cxn>
                  <a:cxn ang="T7">
                    <a:pos x="T2" y="T3"/>
                  </a:cxn>
                  <a:cxn ang="T8">
                    <a:pos x="T4" y="T5"/>
                  </a:cxn>
                </a:cxnLst>
                <a:rect l="T9" t="T10" r="T11" b="T12"/>
                <a:pathLst>
                  <a:path w="1" h="121">
                    <a:moveTo>
                      <a:pt x="0" y="121"/>
                    </a:moveTo>
                    <a:lnTo>
                      <a:pt x="0" y="1"/>
                    </a:lnTo>
                    <a:lnTo>
                      <a:pt x="0"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34" name="Freeform 35"/>
              <p:cNvSpPr>
                <a:spLocks/>
              </p:cNvSpPr>
              <p:nvPr/>
            </p:nvSpPr>
            <p:spPr bwMode="auto">
              <a:xfrm>
                <a:off x="4493" y="1708"/>
                <a:ext cx="1" cy="49"/>
              </a:xfrm>
              <a:custGeom>
                <a:avLst/>
                <a:gdLst>
                  <a:gd name="T0" fmla="*/ 0 w 1"/>
                  <a:gd name="T1" fmla="*/ 0 h 121"/>
                  <a:gd name="T2" fmla="*/ 0 w 1"/>
                  <a:gd name="T3" fmla="*/ 0 h 121"/>
                  <a:gd name="T4" fmla="*/ 0 w 1"/>
                  <a:gd name="T5" fmla="*/ 0 h 121"/>
                  <a:gd name="T6" fmla="*/ 0 60000 65536"/>
                  <a:gd name="T7" fmla="*/ 0 60000 65536"/>
                  <a:gd name="T8" fmla="*/ 0 60000 65536"/>
                  <a:gd name="T9" fmla="*/ 0 w 1"/>
                  <a:gd name="T10" fmla="*/ 0 h 121"/>
                  <a:gd name="T11" fmla="*/ 1 w 1"/>
                  <a:gd name="T12" fmla="*/ 121 h 121"/>
                </a:gdLst>
                <a:ahLst/>
                <a:cxnLst>
                  <a:cxn ang="T6">
                    <a:pos x="T0" y="T1"/>
                  </a:cxn>
                  <a:cxn ang="T7">
                    <a:pos x="T2" y="T3"/>
                  </a:cxn>
                  <a:cxn ang="T8">
                    <a:pos x="T4" y="T5"/>
                  </a:cxn>
                </a:cxnLst>
                <a:rect l="T9" t="T10" r="T11" b="T12"/>
                <a:pathLst>
                  <a:path w="1" h="121">
                    <a:moveTo>
                      <a:pt x="0" y="121"/>
                    </a:moveTo>
                    <a:lnTo>
                      <a:pt x="0" y="1"/>
                    </a:lnTo>
                    <a:lnTo>
                      <a:pt x="0"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35" name="Freeform 36"/>
              <p:cNvSpPr>
                <a:spLocks/>
              </p:cNvSpPr>
              <p:nvPr/>
            </p:nvSpPr>
            <p:spPr bwMode="auto">
              <a:xfrm>
                <a:off x="4887" y="1708"/>
                <a:ext cx="1" cy="49"/>
              </a:xfrm>
              <a:custGeom>
                <a:avLst/>
                <a:gdLst>
                  <a:gd name="T0" fmla="*/ 0 w 1"/>
                  <a:gd name="T1" fmla="*/ 0 h 121"/>
                  <a:gd name="T2" fmla="*/ 0 w 1"/>
                  <a:gd name="T3" fmla="*/ 0 h 121"/>
                  <a:gd name="T4" fmla="*/ 0 w 1"/>
                  <a:gd name="T5" fmla="*/ 0 h 121"/>
                  <a:gd name="T6" fmla="*/ 0 60000 65536"/>
                  <a:gd name="T7" fmla="*/ 0 60000 65536"/>
                  <a:gd name="T8" fmla="*/ 0 60000 65536"/>
                  <a:gd name="T9" fmla="*/ 0 w 1"/>
                  <a:gd name="T10" fmla="*/ 0 h 121"/>
                  <a:gd name="T11" fmla="*/ 1 w 1"/>
                  <a:gd name="T12" fmla="*/ 121 h 121"/>
                </a:gdLst>
                <a:ahLst/>
                <a:cxnLst>
                  <a:cxn ang="T6">
                    <a:pos x="T0" y="T1"/>
                  </a:cxn>
                  <a:cxn ang="T7">
                    <a:pos x="T2" y="T3"/>
                  </a:cxn>
                  <a:cxn ang="T8">
                    <a:pos x="T4" y="T5"/>
                  </a:cxn>
                </a:cxnLst>
                <a:rect l="T9" t="T10" r="T11" b="T12"/>
                <a:pathLst>
                  <a:path w="1" h="121">
                    <a:moveTo>
                      <a:pt x="0" y="121"/>
                    </a:moveTo>
                    <a:lnTo>
                      <a:pt x="0" y="1"/>
                    </a:lnTo>
                    <a:lnTo>
                      <a:pt x="0"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36" name="Freeform 37"/>
              <p:cNvSpPr>
                <a:spLocks/>
              </p:cNvSpPr>
              <p:nvPr/>
            </p:nvSpPr>
            <p:spPr bwMode="auto">
              <a:xfrm>
                <a:off x="3311" y="255"/>
                <a:ext cx="1" cy="1454"/>
              </a:xfrm>
              <a:custGeom>
                <a:avLst/>
                <a:gdLst>
                  <a:gd name="T0" fmla="*/ 0 w 1"/>
                  <a:gd name="T1" fmla="*/ 1 h 3628"/>
                  <a:gd name="T2" fmla="*/ 0 w 1"/>
                  <a:gd name="T3" fmla="*/ 0 h 3628"/>
                  <a:gd name="T4" fmla="*/ 0 w 1"/>
                  <a:gd name="T5" fmla="*/ 0 h 3628"/>
                  <a:gd name="T6" fmla="*/ 0 60000 65536"/>
                  <a:gd name="T7" fmla="*/ 0 60000 65536"/>
                  <a:gd name="T8" fmla="*/ 0 60000 65536"/>
                  <a:gd name="T9" fmla="*/ 0 w 1"/>
                  <a:gd name="T10" fmla="*/ 0 h 3628"/>
                  <a:gd name="T11" fmla="*/ 1 w 1"/>
                  <a:gd name="T12" fmla="*/ 3628 h 3628"/>
                </a:gdLst>
                <a:ahLst/>
                <a:cxnLst>
                  <a:cxn ang="T6">
                    <a:pos x="T0" y="T1"/>
                  </a:cxn>
                  <a:cxn ang="T7">
                    <a:pos x="T2" y="T3"/>
                  </a:cxn>
                  <a:cxn ang="T8">
                    <a:pos x="T4" y="T5"/>
                  </a:cxn>
                </a:cxnLst>
                <a:rect l="T9" t="T10" r="T11" b="T12"/>
                <a:pathLst>
                  <a:path w="1" h="3628">
                    <a:moveTo>
                      <a:pt x="0" y="3628"/>
                    </a:moveTo>
                    <a:lnTo>
                      <a:pt x="0" y="1"/>
                    </a:lnTo>
                    <a:lnTo>
                      <a:pt x="0" y="0"/>
                    </a:ln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37" name="Freeform 38"/>
              <p:cNvSpPr>
                <a:spLocks/>
              </p:cNvSpPr>
              <p:nvPr/>
            </p:nvSpPr>
            <p:spPr bwMode="auto">
              <a:xfrm>
                <a:off x="3311" y="1709"/>
                <a:ext cx="1724" cy="1"/>
              </a:xfrm>
              <a:custGeom>
                <a:avLst/>
                <a:gdLst>
                  <a:gd name="T0" fmla="*/ 0 w 4303"/>
                  <a:gd name="T1" fmla="*/ 0 h 1"/>
                  <a:gd name="T2" fmla="*/ 1 w 4303"/>
                  <a:gd name="T3" fmla="*/ 0 h 1"/>
                  <a:gd name="T4" fmla="*/ 1 w 4303"/>
                  <a:gd name="T5" fmla="*/ 0 h 1"/>
                  <a:gd name="T6" fmla="*/ 0 60000 65536"/>
                  <a:gd name="T7" fmla="*/ 0 60000 65536"/>
                  <a:gd name="T8" fmla="*/ 0 60000 65536"/>
                  <a:gd name="T9" fmla="*/ 0 w 4303"/>
                  <a:gd name="T10" fmla="*/ 0 h 1"/>
                  <a:gd name="T11" fmla="*/ 4303 w 4303"/>
                  <a:gd name="T12" fmla="*/ 1 h 1"/>
                </a:gdLst>
                <a:ahLst/>
                <a:cxnLst>
                  <a:cxn ang="T6">
                    <a:pos x="T0" y="T1"/>
                  </a:cxn>
                  <a:cxn ang="T7">
                    <a:pos x="T2" y="T3"/>
                  </a:cxn>
                  <a:cxn ang="T8">
                    <a:pos x="T4" y="T5"/>
                  </a:cxn>
                </a:cxnLst>
                <a:rect l="T9" t="T10" r="T11" b="T12"/>
                <a:pathLst>
                  <a:path w="4303" h="1">
                    <a:moveTo>
                      <a:pt x="0" y="0"/>
                    </a:moveTo>
                    <a:lnTo>
                      <a:pt x="4302" y="0"/>
                    </a:lnTo>
                    <a:lnTo>
                      <a:pt x="4303" y="0"/>
                    </a:ln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38" name="Freeform 39"/>
              <p:cNvSpPr>
                <a:spLocks/>
              </p:cNvSpPr>
              <p:nvPr/>
            </p:nvSpPr>
            <p:spPr bwMode="auto">
              <a:xfrm>
                <a:off x="4985" y="1360"/>
                <a:ext cx="1" cy="15"/>
              </a:xfrm>
              <a:custGeom>
                <a:avLst/>
                <a:gdLst>
                  <a:gd name="T0" fmla="*/ 0 w 1"/>
                  <a:gd name="T1" fmla="*/ 0 h 37"/>
                  <a:gd name="T2" fmla="*/ 0 w 1"/>
                  <a:gd name="T3" fmla="*/ 0 h 37"/>
                  <a:gd name="T4" fmla="*/ 0 w 1"/>
                  <a:gd name="T5" fmla="*/ 0 h 37"/>
                  <a:gd name="T6" fmla="*/ 0 60000 65536"/>
                  <a:gd name="T7" fmla="*/ 0 60000 65536"/>
                  <a:gd name="T8" fmla="*/ 0 60000 65536"/>
                  <a:gd name="T9" fmla="*/ 0 w 1"/>
                  <a:gd name="T10" fmla="*/ 0 h 37"/>
                  <a:gd name="T11" fmla="*/ 1 w 1"/>
                  <a:gd name="T12" fmla="*/ 37 h 37"/>
                </a:gdLst>
                <a:ahLst/>
                <a:cxnLst>
                  <a:cxn ang="T6">
                    <a:pos x="T0" y="T1"/>
                  </a:cxn>
                  <a:cxn ang="T7">
                    <a:pos x="T2" y="T3"/>
                  </a:cxn>
                  <a:cxn ang="T8">
                    <a:pos x="T4" y="T5"/>
                  </a:cxn>
                </a:cxnLst>
                <a:rect l="T9" t="T10" r="T11" b="T12"/>
                <a:pathLst>
                  <a:path w="1" h="37">
                    <a:moveTo>
                      <a:pt x="0" y="0"/>
                    </a:moveTo>
                    <a:lnTo>
                      <a:pt x="0" y="36"/>
                    </a:lnTo>
                    <a:lnTo>
                      <a:pt x="0" y="37"/>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39" name="Freeform 40"/>
              <p:cNvSpPr>
                <a:spLocks/>
              </p:cNvSpPr>
              <p:nvPr/>
            </p:nvSpPr>
            <p:spPr bwMode="auto">
              <a:xfrm>
                <a:off x="4956" y="1374"/>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40" name="Freeform 41"/>
              <p:cNvSpPr>
                <a:spLocks/>
              </p:cNvSpPr>
              <p:nvPr/>
            </p:nvSpPr>
            <p:spPr bwMode="auto">
              <a:xfrm>
                <a:off x="4843" y="1026"/>
                <a:ext cx="1" cy="203"/>
              </a:xfrm>
              <a:custGeom>
                <a:avLst/>
                <a:gdLst>
                  <a:gd name="T0" fmla="*/ 0 w 1"/>
                  <a:gd name="T1" fmla="*/ 0 h 509"/>
                  <a:gd name="T2" fmla="*/ 0 w 1"/>
                  <a:gd name="T3" fmla="*/ 0 h 509"/>
                  <a:gd name="T4" fmla="*/ 0 w 1"/>
                  <a:gd name="T5" fmla="*/ 0 h 509"/>
                  <a:gd name="T6" fmla="*/ 0 60000 65536"/>
                  <a:gd name="T7" fmla="*/ 0 60000 65536"/>
                  <a:gd name="T8" fmla="*/ 0 60000 65536"/>
                  <a:gd name="T9" fmla="*/ 0 w 1"/>
                  <a:gd name="T10" fmla="*/ 0 h 509"/>
                  <a:gd name="T11" fmla="*/ 1 w 1"/>
                  <a:gd name="T12" fmla="*/ 509 h 509"/>
                </a:gdLst>
                <a:ahLst/>
                <a:cxnLst>
                  <a:cxn ang="T6">
                    <a:pos x="T0" y="T1"/>
                  </a:cxn>
                  <a:cxn ang="T7">
                    <a:pos x="T2" y="T3"/>
                  </a:cxn>
                  <a:cxn ang="T8">
                    <a:pos x="T4" y="T5"/>
                  </a:cxn>
                </a:cxnLst>
                <a:rect l="T9" t="T10" r="T11" b="T12"/>
                <a:pathLst>
                  <a:path w="1" h="509">
                    <a:moveTo>
                      <a:pt x="0" y="0"/>
                    </a:moveTo>
                    <a:lnTo>
                      <a:pt x="0" y="508"/>
                    </a:lnTo>
                    <a:lnTo>
                      <a:pt x="0" y="509"/>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41" name="Freeform 42"/>
              <p:cNvSpPr>
                <a:spLocks/>
              </p:cNvSpPr>
              <p:nvPr/>
            </p:nvSpPr>
            <p:spPr bwMode="auto">
              <a:xfrm>
                <a:off x="4815" y="1229"/>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42" name="Freeform 43"/>
              <p:cNvSpPr>
                <a:spLocks/>
              </p:cNvSpPr>
              <p:nvPr/>
            </p:nvSpPr>
            <p:spPr bwMode="auto">
              <a:xfrm>
                <a:off x="4806" y="1112"/>
                <a:ext cx="1" cy="146"/>
              </a:xfrm>
              <a:custGeom>
                <a:avLst/>
                <a:gdLst>
                  <a:gd name="T0" fmla="*/ 0 w 1"/>
                  <a:gd name="T1" fmla="*/ 0 h 364"/>
                  <a:gd name="T2" fmla="*/ 0 w 1"/>
                  <a:gd name="T3" fmla="*/ 0 h 364"/>
                  <a:gd name="T4" fmla="*/ 0 w 1"/>
                  <a:gd name="T5" fmla="*/ 0 h 364"/>
                  <a:gd name="T6" fmla="*/ 0 60000 65536"/>
                  <a:gd name="T7" fmla="*/ 0 60000 65536"/>
                  <a:gd name="T8" fmla="*/ 0 60000 65536"/>
                  <a:gd name="T9" fmla="*/ 0 w 1"/>
                  <a:gd name="T10" fmla="*/ 0 h 364"/>
                  <a:gd name="T11" fmla="*/ 1 w 1"/>
                  <a:gd name="T12" fmla="*/ 364 h 364"/>
                </a:gdLst>
                <a:ahLst/>
                <a:cxnLst>
                  <a:cxn ang="T6">
                    <a:pos x="T0" y="T1"/>
                  </a:cxn>
                  <a:cxn ang="T7">
                    <a:pos x="T2" y="T3"/>
                  </a:cxn>
                  <a:cxn ang="T8">
                    <a:pos x="T4" y="T5"/>
                  </a:cxn>
                </a:cxnLst>
                <a:rect l="T9" t="T10" r="T11" b="T12"/>
                <a:pathLst>
                  <a:path w="1" h="364">
                    <a:moveTo>
                      <a:pt x="0" y="0"/>
                    </a:moveTo>
                    <a:lnTo>
                      <a:pt x="0" y="363"/>
                    </a:lnTo>
                    <a:lnTo>
                      <a:pt x="0" y="364"/>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43" name="Freeform 44"/>
              <p:cNvSpPr>
                <a:spLocks/>
              </p:cNvSpPr>
              <p:nvPr/>
            </p:nvSpPr>
            <p:spPr bwMode="auto">
              <a:xfrm>
                <a:off x="4777" y="1258"/>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44" name="Freeform 45"/>
              <p:cNvSpPr>
                <a:spLocks/>
              </p:cNvSpPr>
              <p:nvPr/>
            </p:nvSpPr>
            <p:spPr bwMode="auto">
              <a:xfrm>
                <a:off x="4764" y="880"/>
                <a:ext cx="1" cy="102"/>
              </a:xfrm>
              <a:custGeom>
                <a:avLst/>
                <a:gdLst>
                  <a:gd name="T0" fmla="*/ 0 w 1"/>
                  <a:gd name="T1" fmla="*/ 0 h 255"/>
                  <a:gd name="T2" fmla="*/ 0 w 1"/>
                  <a:gd name="T3" fmla="*/ 0 h 255"/>
                  <a:gd name="T4" fmla="*/ 0 w 1"/>
                  <a:gd name="T5" fmla="*/ 0 h 255"/>
                  <a:gd name="T6" fmla="*/ 0 60000 65536"/>
                  <a:gd name="T7" fmla="*/ 0 60000 65536"/>
                  <a:gd name="T8" fmla="*/ 0 60000 65536"/>
                  <a:gd name="T9" fmla="*/ 0 w 1"/>
                  <a:gd name="T10" fmla="*/ 0 h 255"/>
                  <a:gd name="T11" fmla="*/ 1 w 1"/>
                  <a:gd name="T12" fmla="*/ 255 h 255"/>
                </a:gdLst>
                <a:ahLst/>
                <a:cxnLst>
                  <a:cxn ang="T6">
                    <a:pos x="T0" y="T1"/>
                  </a:cxn>
                  <a:cxn ang="T7">
                    <a:pos x="T2" y="T3"/>
                  </a:cxn>
                  <a:cxn ang="T8">
                    <a:pos x="T4" y="T5"/>
                  </a:cxn>
                </a:cxnLst>
                <a:rect l="T9" t="T10" r="T11" b="T12"/>
                <a:pathLst>
                  <a:path w="1" h="255">
                    <a:moveTo>
                      <a:pt x="0" y="0"/>
                    </a:moveTo>
                    <a:lnTo>
                      <a:pt x="0" y="254"/>
                    </a:lnTo>
                    <a:lnTo>
                      <a:pt x="0" y="255"/>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45" name="Freeform 46"/>
              <p:cNvSpPr>
                <a:spLocks/>
              </p:cNvSpPr>
              <p:nvPr/>
            </p:nvSpPr>
            <p:spPr bwMode="auto">
              <a:xfrm>
                <a:off x="4735" y="982"/>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46" name="Freeform 47"/>
              <p:cNvSpPr>
                <a:spLocks/>
              </p:cNvSpPr>
              <p:nvPr/>
            </p:nvSpPr>
            <p:spPr bwMode="auto">
              <a:xfrm>
                <a:off x="4717" y="938"/>
                <a:ext cx="1" cy="88"/>
              </a:xfrm>
              <a:custGeom>
                <a:avLst/>
                <a:gdLst>
                  <a:gd name="T0" fmla="*/ 0 w 1"/>
                  <a:gd name="T1" fmla="*/ 0 h 219"/>
                  <a:gd name="T2" fmla="*/ 0 w 1"/>
                  <a:gd name="T3" fmla="*/ 0 h 219"/>
                  <a:gd name="T4" fmla="*/ 0 w 1"/>
                  <a:gd name="T5" fmla="*/ 0 h 219"/>
                  <a:gd name="T6" fmla="*/ 0 60000 65536"/>
                  <a:gd name="T7" fmla="*/ 0 60000 65536"/>
                  <a:gd name="T8" fmla="*/ 0 60000 65536"/>
                  <a:gd name="T9" fmla="*/ 0 w 1"/>
                  <a:gd name="T10" fmla="*/ 0 h 219"/>
                  <a:gd name="T11" fmla="*/ 1 w 1"/>
                  <a:gd name="T12" fmla="*/ 219 h 219"/>
                </a:gdLst>
                <a:ahLst/>
                <a:cxnLst>
                  <a:cxn ang="T6">
                    <a:pos x="T0" y="T1"/>
                  </a:cxn>
                  <a:cxn ang="T7">
                    <a:pos x="T2" y="T3"/>
                  </a:cxn>
                  <a:cxn ang="T8">
                    <a:pos x="T4" y="T5"/>
                  </a:cxn>
                </a:cxnLst>
                <a:rect l="T9" t="T10" r="T11" b="T12"/>
                <a:pathLst>
                  <a:path w="1" h="219">
                    <a:moveTo>
                      <a:pt x="0" y="0"/>
                    </a:moveTo>
                    <a:lnTo>
                      <a:pt x="0" y="218"/>
                    </a:lnTo>
                    <a:lnTo>
                      <a:pt x="0" y="219"/>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47" name="Freeform 48"/>
              <p:cNvSpPr>
                <a:spLocks/>
              </p:cNvSpPr>
              <p:nvPr/>
            </p:nvSpPr>
            <p:spPr bwMode="auto">
              <a:xfrm>
                <a:off x="4688" y="1026"/>
                <a:ext cx="59"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48" name="Freeform 49"/>
              <p:cNvSpPr>
                <a:spLocks/>
              </p:cNvSpPr>
              <p:nvPr/>
            </p:nvSpPr>
            <p:spPr bwMode="auto">
              <a:xfrm>
                <a:off x="4666" y="866"/>
                <a:ext cx="1" cy="87"/>
              </a:xfrm>
              <a:custGeom>
                <a:avLst/>
                <a:gdLst>
                  <a:gd name="T0" fmla="*/ 0 w 1"/>
                  <a:gd name="T1" fmla="*/ 0 h 218"/>
                  <a:gd name="T2" fmla="*/ 0 w 1"/>
                  <a:gd name="T3" fmla="*/ 0 h 218"/>
                  <a:gd name="T4" fmla="*/ 0 w 1"/>
                  <a:gd name="T5" fmla="*/ 0 h 218"/>
                  <a:gd name="T6" fmla="*/ 0 60000 65536"/>
                  <a:gd name="T7" fmla="*/ 0 60000 65536"/>
                  <a:gd name="T8" fmla="*/ 0 60000 65536"/>
                  <a:gd name="T9" fmla="*/ 0 w 1"/>
                  <a:gd name="T10" fmla="*/ 0 h 218"/>
                  <a:gd name="T11" fmla="*/ 1 w 1"/>
                  <a:gd name="T12" fmla="*/ 218 h 218"/>
                </a:gdLst>
                <a:ahLst/>
                <a:cxnLst>
                  <a:cxn ang="T6">
                    <a:pos x="T0" y="T1"/>
                  </a:cxn>
                  <a:cxn ang="T7">
                    <a:pos x="T2" y="T3"/>
                  </a:cxn>
                  <a:cxn ang="T8">
                    <a:pos x="T4" y="T5"/>
                  </a:cxn>
                </a:cxnLst>
                <a:rect l="T9" t="T10" r="T11" b="T12"/>
                <a:pathLst>
                  <a:path w="1" h="218">
                    <a:moveTo>
                      <a:pt x="0" y="0"/>
                    </a:moveTo>
                    <a:lnTo>
                      <a:pt x="0" y="217"/>
                    </a:lnTo>
                    <a:lnTo>
                      <a:pt x="0" y="218"/>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49" name="Freeform 50"/>
              <p:cNvSpPr>
                <a:spLocks/>
              </p:cNvSpPr>
              <p:nvPr/>
            </p:nvSpPr>
            <p:spPr bwMode="auto">
              <a:xfrm>
                <a:off x="4638" y="953"/>
                <a:ext cx="57" cy="1"/>
              </a:xfrm>
              <a:custGeom>
                <a:avLst/>
                <a:gdLst>
                  <a:gd name="T0" fmla="*/ 0 w 144"/>
                  <a:gd name="T1" fmla="*/ 0 h 1"/>
                  <a:gd name="T2" fmla="*/ 0 w 144"/>
                  <a:gd name="T3" fmla="*/ 0 h 1"/>
                  <a:gd name="T4" fmla="*/ 0 w 144"/>
                  <a:gd name="T5" fmla="*/ 0 h 1"/>
                  <a:gd name="T6" fmla="*/ 0 60000 65536"/>
                  <a:gd name="T7" fmla="*/ 0 60000 65536"/>
                  <a:gd name="T8" fmla="*/ 0 60000 65536"/>
                  <a:gd name="T9" fmla="*/ 0 w 144"/>
                  <a:gd name="T10" fmla="*/ 0 h 1"/>
                  <a:gd name="T11" fmla="*/ 144 w 144"/>
                  <a:gd name="T12" fmla="*/ 1 h 1"/>
                </a:gdLst>
                <a:ahLst/>
                <a:cxnLst>
                  <a:cxn ang="T6">
                    <a:pos x="T0" y="T1"/>
                  </a:cxn>
                  <a:cxn ang="T7">
                    <a:pos x="T2" y="T3"/>
                  </a:cxn>
                  <a:cxn ang="T8">
                    <a:pos x="T4" y="T5"/>
                  </a:cxn>
                </a:cxnLst>
                <a:rect l="T9" t="T10" r="T11" b="T12"/>
                <a:pathLst>
                  <a:path w="144" h="1">
                    <a:moveTo>
                      <a:pt x="0" y="0"/>
                    </a:moveTo>
                    <a:lnTo>
                      <a:pt x="143" y="0"/>
                    </a:lnTo>
                    <a:lnTo>
                      <a:pt x="144"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50" name="Freeform 51"/>
              <p:cNvSpPr>
                <a:spLocks/>
              </p:cNvSpPr>
              <p:nvPr/>
            </p:nvSpPr>
            <p:spPr bwMode="auto">
              <a:xfrm>
                <a:off x="4611" y="866"/>
                <a:ext cx="1" cy="87"/>
              </a:xfrm>
              <a:custGeom>
                <a:avLst/>
                <a:gdLst>
                  <a:gd name="T0" fmla="*/ 0 w 1"/>
                  <a:gd name="T1" fmla="*/ 0 h 218"/>
                  <a:gd name="T2" fmla="*/ 0 w 1"/>
                  <a:gd name="T3" fmla="*/ 0 h 218"/>
                  <a:gd name="T4" fmla="*/ 0 w 1"/>
                  <a:gd name="T5" fmla="*/ 0 h 218"/>
                  <a:gd name="T6" fmla="*/ 0 60000 65536"/>
                  <a:gd name="T7" fmla="*/ 0 60000 65536"/>
                  <a:gd name="T8" fmla="*/ 0 60000 65536"/>
                  <a:gd name="T9" fmla="*/ 0 w 1"/>
                  <a:gd name="T10" fmla="*/ 0 h 218"/>
                  <a:gd name="T11" fmla="*/ 1 w 1"/>
                  <a:gd name="T12" fmla="*/ 218 h 218"/>
                </a:gdLst>
                <a:ahLst/>
                <a:cxnLst>
                  <a:cxn ang="T6">
                    <a:pos x="T0" y="T1"/>
                  </a:cxn>
                  <a:cxn ang="T7">
                    <a:pos x="T2" y="T3"/>
                  </a:cxn>
                  <a:cxn ang="T8">
                    <a:pos x="T4" y="T5"/>
                  </a:cxn>
                </a:cxnLst>
                <a:rect l="T9" t="T10" r="T11" b="T12"/>
                <a:pathLst>
                  <a:path w="1" h="218">
                    <a:moveTo>
                      <a:pt x="0" y="0"/>
                    </a:moveTo>
                    <a:lnTo>
                      <a:pt x="0" y="217"/>
                    </a:lnTo>
                    <a:lnTo>
                      <a:pt x="0" y="218"/>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51" name="Freeform 52"/>
              <p:cNvSpPr>
                <a:spLocks/>
              </p:cNvSpPr>
              <p:nvPr/>
            </p:nvSpPr>
            <p:spPr bwMode="auto">
              <a:xfrm>
                <a:off x="4582" y="953"/>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52" name="Freeform 53"/>
              <p:cNvSpPr>
                <a:spLocks/>
              </p:cNvSpPr>
              <p:nvPr/>
            </p:nvSpPr>
            <p:spPr bwMode="auto">
              <a:xfrm>
                <a:off x="4551" y="924"/>
                <a:ext cx="1" cy="102"/>
              </a:xfrm>
              <a:custGeom>
                <a:avLst/>
                <a:gdLst>
                  <a:gd name="T0" fmla="*/ 0 w 1"/>
                  <a:gd name="T1" fmla="*/ 0 h 255"/>
                  <a:gd name="T2" fmla="*/ 0 w 1"/>
                  <a:gd name="T3" fmla="*/ 0 h 255"/>
                  <a:gd name="T4" fmla="*/ 0 w 1"/>
                  <a:gd name="T5" fmla="*/ 0 h 255"/>
                  <a:gd name="T6" fmla="*/ 0 60000 65536"/>
                  <a:gd name="T7" fmla="*/ 0 60000 65536"/>
                  <a:gd name="T8" fmla="*/ 0 60000 65536"/>
                  <a:gd name="T9" fmla="*/ 0 w 1"/>
                  <a:gd name="T10" fmla="*/ 0 h 255"/>
                  <a:gd name="T11" fmla="*/ 1 w 1"/>
                  <a:gd name="T12" fmla="*/ 255 h 255"/>
                </a:gdLst>
                <a:ahLst/>
                <a:cxnLst>
                  <a:cxn ang="T6">
                    <a:pos x="T0" y="T1"/>
                  </a:cxn>
                  <a:cxn ang="T7">
                    <a:pos x="T2" y="T3"/>
                  </a:cxn>
                  <a:cxn ang="T8">
                    <a:pos x="T4" y="T5"/>
                  </a:cxn>
                </a:cxnLst>
                <a:rect l="T9" t="T10" r="T11" b="T12"/>
                <a:pathLst>
                  <a:path w="1" h="255">
                    <a:moveTo>
                      <a:pt x="0" y="0"/>
                    </a:moveTo>
                    <a:lnTo>
                      <a:pt x="0" y="254"/>
                    </a:lnTo>
                    <a:lnTo>
                      <a:pt x="0" y="255"/>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53" name="Freeform 54"/>
              <p:cNvSpPr>
                <a:spLocks/>
              </p:cNvSpPr>
              <p:nvPr/>
            </p:nvSpPr>
            <p:spPr bwMode="auto">
              <a:xfrm>
                <a:off x="4522" y="1026"/>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54" name="Freeform 55"/>
              <p:cNvSpPr>
                <a:spLocks/>
              </p:cNvSpPr>
              <p:nvPr/>
            </p:nvSpPr>
            <p:spPr bwMode="auto">
              <a:xfrm>
                <a:off x="4487" y="996"/>
                <a:ext cx="1" cy="132"/>
              </a:xfrm>
              <a:custGeom>
                <a:avLst/>
                <a:gdLst>
                  <a:gd name="T0" fmla="*/ 0 w 1"/>
                  <a:gd name="T1" fmla="*/ 0 h 328"/>
                  <a:gd name="T2" fmla="*/ 0 w 1"/>
                  <a:gd name="T3" fmla="*/ 0 h 328"/>
                  <a:gd name="T4" fmla="*/ 0 w 1"/>
                  <a:gd name="T5" fmla="*/ 0 h 328"/>
                  <a:gd name="T6" fmla="*/ 0 60000 65536"/>
                  <a:gd name="T7" fmla="*/ 0 60000 65536"/>
                  <a:gd name="T8" fmla="*/ 0 60000 65536"/>
                  <a:gd name="T9" fmla="*/ 0 w 1"/>
                  <a:gd name="T10" fmla="*/ 0 h 328"/>
                  <a:gd name="T11" fmla="*/ 1 w 1"/>
                  <a:gd name="T12" fmla="*/ 328 h 328"/>
                </a:gdLst>
                <a:ahLst/>
                <a:cxnLst>
                  <a:cxn ang="T6">
                    <a:pos x="T0" y="T1"/>
                  </a:cxn>
                  <a:cxn ang="T7">
                    <a:pos x="T2" y="T3"/>
                  </a:cxn>
                  <a:cxn ang="T8">
                    <a:pos x="T4" y="T5"/>
                  </a:cxn>
                </a:cxnLst>
                <a:rect l="T9" t="T10" r="T11" b="T12"/>
                <a:pathLst>
                  <a:path w="1" h="328">
                    <a:moveTo>
                      <a:pt x="0" y="0"/>
                    </a:moveTo>
                    <a:lnTo>
                      <a:pt x="0" y="327"/>
                    </a:lnTo>
                    <a:lnTo>
                      <a:pt x="0" y="328"/>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55" name="Freeform 56"/>
              <p:cNvSpPr>
                <a:spLocks/>
              </p:cNvSpPr>
              <p:nvPr/>
            </p:nvSpPr>
            <p:spPr bwMode="auto">
              <a:xfrm>
                <a:off x="4458" y="1127"/>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56" name="Freeform 57"/>
              <p:cNvSpPr>
                <a:spLocks/>
              </p:cNvSpPr>
              <p:nvPr/>
            </p:nvSpPr>
            <p:spPr bwMode="auto">
              <a:xfrm>
                <a:off x="4418" y="1127"/>
                <a:ext cx="1" cy="175"/>
              </a:xfrm>
              <a:custGeom>
                <a:avLst/>
                <a:gdLst>
                  <a:gd name="T0" fmla="*/ 0 w 1"/>
                  <a:gd name="T1" fmla="*/ 0 h 436"/>
                  <a:gd name="T2" fmla="*/ 0 w 1"/>
                  <a:gd name="T3" fmla="*/ 0 h 436"/>
                  <a:gd name="T4" fmla="*/ 0 w 1"/>
                  <a:gd name="T5" fmla="*/ 0 h 436"/>
                  <a:gd name="T6" fmla="*/ 0 60000 65536"/>
                  <a:gd name="T7" fmla="*/ 0 60000 65536"/>
                  <a:gd name="T8" fmla="*/ 0 60000 65536"/>
                  <a:gd name="T9" fmla="*/ 0 w 1"/>
                  <a:gd name="T10" fmla="*/ 0 h 436"/>
                  <a:gd name="T11" fmla="*/ 1 w 1"/>
                  <a:gd name="T12" fmla="*/ 436 h 436"/>
                </a:gdLst>
                <a:ahLst/>
                <a:cxnLst>
                  <a:cxn ang="T6">
                    <a:pos x="T0" y="T1"/>
                  </a:cxn>
                  <a:cxn ang="T7">
                    <a:pos x="T2" y="T3"/>
                  </a:cxn>
                  <a:cxn ang="T8">
                    <a:pos x="T4" y="T5"/>
                  </a:cxn>
                </a:cxnLst>
                <a:rect l="T9" t="T10" r="T11" b="T12"/>
                <a:pathLst>
                  <a:path w="1" h="436">
                    <a:moveTo>
                      <a:pt x="0" y="0"/>
                    </a:moveTo>
                    <a:lnTo>
                      <a:pt x="0" y="435"/>
                    </a:lnTo>
                    <a:lnTo>
                      <a:pt x="0" y="436"/>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57" name="Freeform 58"/>
              <p:cNvSpPr>
                <a:spLocks/>
              </p:cNvSpPr>
              <p:nvPr/>
            </p:nvSpPr>
            <p:spPr bwMode="auto">
              <a:xfrm>
                <a:off x="4389" y="1302"/>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58" name="Freeform 59"/>
              <p:cNvSpPr>
                <a:spLocks/>
              </p:cNvSpPr>
              <p:nvPr/>
            </p:nvSpPr>
            <p:spPr bwMode="auto">
              <a:xfrm>
                <a:off x="4345" y="1447"/>
                <a:ext cx="1" cy="175"/>
              </a:xfrm>
              <a:custGeom>
                <a:avLst/>
                <a:gdLst>
                  <a:gd name="T0" fmla="*/ 0 w 1"/>
                  <a:gd name="T1" fmla="*/ 0 h 436"/>
                  <a:gd name="T2" fmla="*/ 0 w 1"/>
                  <a:gd name="T3" fmla="*/ 0 h 436"/>
                  <a:gd name="T4" fmla="*/ 0 w 1"/>
                  <a:gd name="T5" fmla="*/ 0 h 436"/>
                  <a:gd name="T6" fmla="*/ 0 60000 65536"/>
                  <a:gd name="T7" fmla="*/ 0 60000 65536"/>
                  <a:gd name="T8" fmla="*/ 0 60000 65536"/>
                  <a:gd name="T9" fmla="*/ 0 w 1"/>
                  <a:gd name="T10" fmla="*/ 0 h 436"/>
                  <a:gd name="T11" fmla="*/ 1 w 1"/>
                  <a:gd name="T12" fmla="*/ 436 h 436"/>
                </a:gdLst>
                <a:ahLst/>
                <a:cxnLst>
                  <a:cxn ang="T6">
                    <a:pos x="T0" y="T1"/>
                  </a:cxn>
                  <a:cxn ang="T7">
                    <a:pos x="T2" y="T3"/>
                  </a:cxn>
                  <a:cxn ang="T8">
                    <a:pos x="T4" y="T5"/>
                  </a:cxn>
                </a:cxnLst>
                <a:rect l="T9" t="T10" r="T11" b="T12"/>
                <a:pathLst>
                  <a:path w="1" h="436">
                    <a:moveTo>
                      <a:pt x="0" y="0"/>
                    </a:moveTo>
                    <a:lnTo>
                      <a:pt x="0" y="435"/>
                    </a:lnTo>
                    <a:lnTo>
                      <a:pt x="0" y="436"/>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59" name="Freeform 60"/>
              <p:cNvSpPr>
                <a:spLocks/>
              </p:cNvSpPr>
              <p:nvPr/>
            </p:nvSpPr>
            <p:spPr bwMode="auto">
              <a:xfrm>
                <a:off x="4316" y="1621"/>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60" name="Freeform 61"/>
              <p:cNvSpPr>
                <a:spLocks/>
              </p:cNvSpPr>
              <p:nvPr/>
            </p:nvSpPr>
            <p:spPr bwMode="auto">
              <a:xfrm>
                <a:off x="4267" y="1520"/>
                <a:ext cx="1" cy="131"/>
              </a:xfrm>
              <a:custGeom>
                <a:avLst/>
                <a:gdLst>
                  <a:gd name="T0" fmla="*/ 0 w 1"/>
                  <a:gd name="T1" fmla="*/ 0 h 327"/>
                  <a:gd name="T2" fmla="*/ 0 w 1"/>
                  <a:gd name="T3" fmla="*/ 0 h 327"/>
                  <a:gd name="T4" fmla="*/ 0 w 1"/>
                  <a:gd name="T5" fmla="*/ 0 h 327"/>
                  <a:gd name="T6" fmla="*/ 0 60000 65536"/>
                  <a:gd name="T7" fmla="*/ 0 60000 65536"/>
                  <a:gd name="T8" fmla="*/ 0 60000 65536"/>
                  <a:gd name="T9" fmla="*/ 0 w 1"/>
                  <a:gd name="T10" fmla="*/ 0 h 327"/>
                  <a:gd name="T11" fmla="*/ 1 w 1"/>
                  <a:gd name="T12" fmla="*/ 327 h 327"/>
                </a:gdLst>
                <a:ahLst/>
                <a:cxnLst>
                  <a:cxn ang="T6">
                    <a:pos x="T0" y="T1"/>
                  </a:cxn>
                  <a:cxn ang="T7">
                    <a:pos x="T2" y="T3"/>
                  </a:cxn>
                  <a:cxn ang="T8">
                    <a:pos x="T4" y="T5"/>
                  </a:cxn>
                </a:cxnLst>
                <a:rect l="T9" t="T10" r="T11" b="T12"/>
                <a:pathLst>
                  <a:path w="1" h="327">
                    <a:moveTo>
                      <a:pt x="0" y="0"/>
                    </a:moveTo>
                    <a:lnTo>
                      <a:pt x="0" y="326"/>
                    </a:lnTo>
                    <a:lnTo>
                      <a:pt x="0" y="327"/>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61" name="Freeform 62"/>
              <p:cNvSpPr>
                <a:spLocks/>
              </p:cNvSpPr>
              <p:nvPr/>
            </p:nvSpPr>
            <p:spPr bwMode="auto">
              <a:xfrm>
                <a:off x="4239" y="1650"/>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62" name="Freeform 63"/>
              <p:cNvSpPr>
                <a:spLocks/>
              </p:cNvSpPr>
              <p:nvPr/>
            </p:nvSpPr>
            <p:spPr bwMode="auto">
              <a:xfrm>
                <a:off x="4186" y="1709"/>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63" name="Freeform 64"/>
              <p:cNvSpPr>
                <a:spLocks/>
              </p:cNvSpPr>
              <p:nvPr/>
            </p:nvSpPr>
            <p:spPr bwMode="auto">
              <a:xfrm>
                <a:off x="4157" y="1709"/>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64" name="Freeform 65"/>
              <p:cNvSpPr>
                <a:spLocks/>
              </p:cNvSpPr>
              <p:nvPr/>
            </p:nvSpPr>
            <p:spPr bwMode="auto">
              <a:xfrm>
                <a:off x="4099" y="1607"/>
                <a:ext cx="1" cy="87"/>
              </a:xfrm>
              <a:custGeom>
                <a:avLst/>
                <a:gdLst>
                  <a:gd name="T0" fmla="*/ 0 w 1"/>
                  <a:gd name="T1" fmla="*/ 0 h 218"/>
                  <a:gd name="T2" fmla="*/ 0 w 1"/>
                  <a:gd name="T3" fmla="*/ 0 h 218"/>
                  <a:gd name="T4" fmla="*/ 0 w 1"/>
                  <a:gd name="T5" fmla="*/ 0 h 218"/>
                  <a:gd name="T6" fmla="*/ 0 60000 65536"/>
                  <a:gd name="T7" fmla="*/ 0 60000 65536"/>
                  <a:gd name="T8" fmla="*/ 0 60000 65536"/>
                  <a:gd name="T9" fmla="*/ 0 w 1"/>
                  <a:gd name="T10" fmla="*/ 0 h 218"/>
                  <a:gd name="T11" fmla="*/ 1 w 1"/>
                  <a:gd name="T12" fmla="*/ 218 h 218"/>
                </a:gdLst>
                <a:ahLst/>
                <a:cxnLst>
                  <a:cxn ang="T6">
                    <a:pos x="T0" y="T1"/>
                  </a:cxn>
                  <a:cxn ang="T7">
                    <a:pos x="T2" y="T3"/>
                  </a:cxn>
                  <a:cxn ang="T8">
                    <a:pos x="T4" y="T5"/>
                  </a:cxn>
                </a:cxnLst>
                <a:rect l="T9" t="T10" r="T11" b="T12"/>
                <a:pathLst>
                  <a:path w="1" h="218">
                    <a:moveTo>
                      <a:pt x="0" y="0"/>
                    </a:moveTo>
                    <a:lnTo>
                      <a:pt x="0" y="217"/>
                    </a:lnTo>
                    <a:lnTo>
                      <a:pt x="0" y="218"/>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65" name="Freeform 66"/>
              <p:cNvSpPr>
                <a:spLocks/>
              </p:cNvSpPr>
              <p:nvPr/>
            </p:nvSpPr>
            <p:spPr bwMode="auto">
              <a:xfrm>
                <a:off x="4070" y="1694"/>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66" name="Freeform 67"/>
              <p:cNvSpPr>
                <a:spLocks/>
              </p:cNvSpPr>
              <p:nvPr/>
            </p:nvSpPr>
            <p:spPr bwMode="auto">
              <a:xfrm>
                <a:off x="4008" y="1709"/>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67" name="Freeform 68"/>
              <p:cNvSpPr>
                <a:spLocks/>
              </p:cNvSpPr>
              <p:nvPr/>
            </p:nvSpPr>
            <p:spPr bwMode="auto">
              <a:xfrm>
                <a:off x="3979" y="1709"/>
                <a:ext cx="59"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68" name="Freeform 69"/>
              <p:cNvSpPr>
                <a:spLocks/>
              </p:cNvSpPr>
              <p:nvPr/>
            </p:nvSpPr>
            <p:spPr bwMode="auto">
              <a:xfrm>
                <a:off x="3913" y="1607"/>
                <a:ext cx="1" cy="87"/>
              </a:xfrm>
              <a:custGeom>
                <a:avLst/>
                <a:gdLst>
                  <a:gd name="T0" fmla="*/ 0 w 1"/>
                  <a:gd name="T1" fmla="*/ 0 h 218"/>
                  <a:gd name="T2" fmla="*/ 0 w 1"/>
                  <a:gd name="T3" fmla="*/ 0 h 218"/>
                  <a:gd name="T4" fmla="*/ 0 w 1"/>
                  <a:gd name="T5" fmla="*/ 0 h 218"/>
                  <a:gd name="T6" fmla="*/ 0 60000 65536"/>
                  <a:gd name="T7" fmla="*/ 0 60000 65536"/>
                  <a:gd name="T8" fmla="*/ 0 60000 65536"/>
                  <a:gd name="T9" fmla="*/ 0 w 1"/>
                  <a:gd name="T10" fmla="*/ 0 h 218"/>
                  <a:gd name="T11" fmla="*/ 1 w 1"/>
                  <a:gd name="T12" fmla="*/ 218 h 218"/>
                </a:gdLst>
                <a:ahLst/>
                <a:cxnLst>
                  <a:cxn ang="T6">
                    <a:pos x="T0" y="T1"/>
                  </a:cxn>
                  <a:cxn ang="T7">
                    <a:pos x="T2" y="T3"/>
                  </a:cxn>
                  <a:cxn ang="T8">
                    <a:pos x="T4" y="T5"/>
                  </a:cxn>
                </a:cxnLst>
                <a:rect l="T9" t="T10" r="T11" b="T12"/>
                <a:pathLst>
                  <a:path w="1" h="218">
                    <a:moveTo>
                      <a:pt x="0" y="0"/>
                    </a:moveTo>
                    <a:lnTo>
                      <a:pt x="0" y="217"/>
                    </a:lnTo>
                    <a:lnTo>
                      <a:pt x="0" y="218"/>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69" name="Freeform 70"/>
              <p:cNvSpPr>
                <a:spLocks/>
              </p:cNvSpPr>
              <p:nvPr/>
            </p:nvSpPr>
            <p:spPr bwMode="auto">
              <a:xfrm>
                <a:off x="3884" y="1694"/>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70" name="Freeform 71"/>
              <p:cNvSpPr>
                <a:spLocks/>
              </p:cNvSpPr>
              <p:nvPr/>
            </p:nvSpPr>
            <p:spPr bwMode="auto">
              <a:xfrm>
                <a:off x="3813" y="1709"/>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71" name="Freeform 72"/>
              <p:cNvSpPr>
                <a:spLocks/>
              </p:cNvSpPr>
              <p:nvPr/>
            </p:nvSpPr>
            <p:spPr bwMode="auto">
              <a:xfrm>
                <a:off x="3784" y="1709"/>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72" name="Freeform 73"/>
              <p:cNvSpPr>
                <a:spLocks/>
              </p:cNvSpPr>
              <p:nvPr/>
            </p:nvSpPr>
            <p:spPr bwMode="auto">
              <a:xfrm>
                <a:off x="3709" y="1709"/>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73" name="Freeform 74"/>
              <p:cNvSpPr>
                <a:spLocks/>
              </p:cNvSpPr>
              <p:nvPr/>
            </p:nvSpPr>
            <p:spPr bwMode="auto">
              <a:xfrm>
                <a:off x="3680" y="1709"/>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74" name="Freeform 75"/>
              <p:cNvSpPr>
                <a:spLocks/>
              </p:cNvSpPr>
              <p:nvPr/>
            </p:nvSpPr>
            <p:spPr bwMode="auto">
              <a:xfrm>
                <a:off x="4839" y="1022"/>
                <a:ext cx="158" cy="350"/>
              </a:xfrm>
              <a:custGeom>
                <a:avLst/>
                <a:gdLst>
                  <a:gd name="T0" fmla="*/ 0 w 474"/>
                  <a:gd name="T1" fmla="*/ 0 h 1050"/>
                  <a:gd name="T2" fmla="*/ 0 w 474"/>
                  <a:gd name="T3" fmla="*/ 0 h 1050"/>
                  <a:gd name="T4" fmla="*/ 0 w 474"/>
                  <a:gd name="T5" fmla="*/ 0 h 1050"/>
                  <a:gd name="T6" fmla="*/ 0 w 474"/>
                  <a:gd name="T7" fmla="*/ 0 h 1050"/>
                  <a:gd name="T8" fmla="*/ 0 w 474"/>
                  <a:gd name="T9" fmla="*/ 0 h 1050"/>
                  <a:gd name="T10" fmla="*/ 0 w 474"/>
                  <a:gd name="T11" fmla="*/ 0 h 1050"/>
                  <a:gd name="T12" fmla="*/ 0 w 474"/>
                  <a:gd name="T13" fmla="*/ 0 h 1050"/>
                  <a:gd name="T14" fmla="*/ 0 60000 65536"/>
                  <a:gd name="T15" fmla="*/ 0 60000 65536"/>
                  <a:gd name="T16" fmla="*/ 0 60000 65536"/>
                  <a:gd name="T17" fmla="*/ 0 60000 65536"/>
                  <a:gd name="T18" fmla="*/ 0 60000 65536"/>
                  <a:gd name="T19" fmla="*/ 0 60000 65536"/>
                  <a:gd name="T20" fmla="*/ 0 60000 65536"/>
                  <a:gd name="T21" fmla="*/ 0 w 474"/>
                  <a:gd name="T22" fmla="*/ 0 h 1050"/>
                  <a:gd name="T23" fmla="*/ 474 w 474"/>
                  <a:gd name="T24" fmla="*/ 1050 h 10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4" h="1050">
                    <a:moveTo>
                      <a:pt x="474" y="1002"/>
                    </a:moveTo>
                    <a:lnTo>
                      <a:pt x="474" y="1050"/>
                    </a:lnTo>
                    <a:lnTo>
                      <a:pt x="426" y="1050"/>
                    </a:lnTo>
                    <a:lnTo>
                      <a:pt x="0" y="48"/>
                    </a:lnTo>
                    <a:lnTo>
                      <a:pt x="0" y="0"/>
                    </a:lnTo>
                    <a:lnTo>
                      <a:pt x="48" y="0"/>
                    </a:lnTo>
                    <a:lnTo>
                      <a:pt x="474" y="1002"/>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75" name="Freeform 76"/>
              <p:cNvSpPr>
                <a:spLocks/>
              </p:cNvSpPr>
              <p:nvPr/>
            </p:nvSpPr>
            <p:spPr bwMode="auto">
              <a:xfrm>
                <a:off x="4802" y="1022"/>
                <a:ext cx="53" cy="102"/>
              </a:xfrm>
              <a:custGeom>
                <a:avLst/>
                <a:gdLst>
                  <a:gd name="T0" fmla="*/ 0 w 159"/>
                  <a:gd name="T1" fmla="*/ 0 h 308"/>
                  <a:gd name="T2" fmla="*/ 0 w 159"/>
                  <a:gd name="T3" fmla="*/ 0 h 308"/>
                  <a:gd name="T4" fmla="*/ 0 w 159"/>
                  <a:gd name="T5" fmla="*/ 0 h 308"/>
                  <a:gd name="T6" fmla="*/ 0 w 159"/>
                  <a:gd name="T7" fmla="*/ 0 h 308"/>
                  <a:gd name="T8" fmla="*/ 0 w 159"/>
                  <a:gd name="T9" fmla="*/ 0 h 308"/>
                  <a:gd name="T10" fmla="*/ 0 w 159"/>
                  <a:gd name="T11" fmla="*/ 0 h 308"/>
                  <a:gd name="T12" fmla="*/ 0 w 159"/>
                  <a:gd name="T13" fmla="*/ 0 h 308"/>
                  <a:gd name="T14" fmla="*/ 0 60000 65536"/>
                  <a:gd name="T15" fmla="*/ 0 60000 65536"/>
                  <a:gd name="T16" fmla="*/ 0 60000 65536"/>
                  <a:gd name="T17" fmla="*/ 0 60000 65536"/>
                  <a:gd name="T18" fmla="*/ 0 60000 65536"/>
                  <a:gd name="T19" fmla="*/ 0 60000 65536"/>
                  <a:gd name="T20" fmla="*/ 0 60000 65536"/>
                  <a:gd name="T21" fmla="*/ 0 w 159"/>
                  <a:gd name="T22" fmla="*/ 0 h 308"/>
                  <a:gd name="T23" fmla="*/ 159 w 159"/>
                  <a:gd name="T24" fmla="*/ 308 h 3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308">
                    <a:moveTo>
                      <a:pt x="111" y="0"/>
                    </a:moveTo>
                    <a:lnTo>
                      <a:pt x="159" y="0"/>
                    </a:lnTo>
                    <a:lnTo>
                      <a:pt x="159" y="48"/>
                    </a:lnTo>
                    <a:lnTo>
                      <a:pt x="48" y="308"/>
                    </a:lnTo>
                    <a:lnTo>
                      <a:pt x="0" y="308"/>
                    </a:lnTo>
                    <a:lnTo>
                      <a:pt x="0" y="260"/>
                    </a:lnTo>
                    <a:lnTo>
                      <a:pt x="111"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76" name="Freeform 77"/>
              <p:cNvSpPr>
                <a:spLocks/>
              </p:cNvSpPr>
              <p:nvPr/>
            </p:nvSpPr>
            <p:spPr bwMode="auto">
              <a:xfrm>
                <a:off x="4760" y="876"/>
                <a:ext cx="58" cy="248"/>
              </a:xfrm>
              <a:custGeom>
                <a:avLst/>
                <a:gdLst>
                  <a:gd name="T0" fmla="*/ 0 w 176"/>
                  <a:gd name="T1" fmla="*/ 0 h 745"/>
                  <a:gd name="T2" fmla="*/ 0 w 176"/>
                  <a:gd name="T3" fmla="*/ 0 h 745"/>
                  <a:gd name="T4" fmla="*/ 0 w 176"/>
                  <a:gd name="T5" fmla="*/ 0 h 745"/>
                  <a:gd name="T6" fmla="*/ 0 w 176"/>
                  <a:gd name="T7" fmla="*/ 0 h 745"/>
                  <a:gd name="T8" fmla="*/ 0 w 176"/>
                  <a:gd name="T9" fmla="*/ 0 h 745"/>
                  <a:gd name="T10" fmla="*/ 0 w 176"/>
                  <a:gd name="T11" fmla="*/ 0 h 745"/>
                  <a:gd name="T12" fmla="*/ 0 w 176"/>
                  <a:gd name="T13" fmla="*/ 0 h 745"/>
                  <a:gd name="T14" fmla="*/ 0 60000 65536"/>
                  <a:gd name="T15" fmla="*/ 0 60000 65536"/>
                  <a:gd name="T16" fmla="*/ 0 60000 65536"/>
                  <a:gd name="T17" fmla="*/ 0 60000 65536"/>
                  <a:gd name="T18" fmla="*/ 0 60000 65536"/>
                  <a:gd name="T19" fmla="*/ 0 60000 65536"/>
                  <a:gd name="T20" fmla="*/ 0 60000 65536"/>
                  <a:gd name="T21" fmla="*/ 0 w 176"/>
                  <a:gd name="T22" fmla="*/ 0 h 745"/>
                  <a:gd name="T23" fmla="*/ 176 w 176"/>
                  <a:gd name="T24" fmla="*/ 745 h 7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 h="745">
                    <a:moveTo>
                      <a:pt x="176" y="697"/>
                    </a:moveTo>
                    <a:lnTo>
                      <a:pt x="176" y="745"/>
                    </a:lnTo>
                    <a:lnTo>
                      <a:pt x="128" y="745"/>
                    </a:lnTo>
                    <a:lnTo>
                      <a:pt x="0" y="48"/>
                    </a:lnTo>
                    <a:lnTo>
                      <a:pt x="0" y="0"/>
                    </a:lnTo>
                    <a:lnTo>
                      <a:pt x="48" y="0"/>
                    </a:lnTo>
                    <a:lnTo>
                      <a:pt x="176" y="69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77" name="Freeform 78"/>
              <p:cNvSpPr>
                <a:spLocks/>
              </p:cNvSpPr>
              <p:nvPr/>
            </p:nvSpPr>
            <p:spPr bwMode="auto">
              <a:xfrm>
                <a:off x="4713" y="876"/>
                <a:ext cx="63" cy="74"/>
              </a:xfrm>
              <a:custGeom>
                <a:avLst/>
                <a:gdLst>
                  <a:gd name="T0" fmla="*/ 0 w 187"/>
                  <a:gd name="T1" fmla="*/ 0 h 223"/>
                  <a:gd name="T2" fmla="*/ 0 w 187"/>
                  <a:gd name="T3" fmla="*/ 0 h 223"/>
                  <a:gd name="T4" fmla="*/ 0 w 187"/>
                  <a:gd name="T5" fmla="*/ 0 h 223"/>
                  <a:gd name="T6" fmla="*/ 0 w 187"/>
                  <a:gd name="T7" fmla="*/ 0 h 223"/>
                  <a:gd name="T8" fmla="*/ 0 w 187"/>
                  <a:gd name="T9" fmla="*/ 0 h 223"/>
                  <a:gd name="T10" fmla="*/ 0 w 187"/>
                  <a:gd name="T11" fmla="*/ 0 h 223"/>
                  <a:gd name="T12" fmla="*/ 0 w 187"/>
                  <a:gd name="T13" fmla="*/ 0 h 223"/>
                  <a:gd name="T14" fmla="*/ 0 60000 65536"/>
                  <a:gd name="T15" fmla="*/ 0 60000 65536"/>
                  <a:gd name="T16" fmla="*/ 0 60000 65536"/>
                  <a:gd name="T17" fmla="*/ 0 60000 65536"/>
                  <a:gd name="T18" fmla="*/ 0 60000 65536"/>
                  <a:gd name="T19" fmla="*/ 0 60000 65536"/>
                  <a:gd name="T20" fmla="*/ 0 60000 65536"/>
                  <a:gd name="T21" fmla="*/ 0 w 187"/>
                  <a:gd name="T22" fmla="*/ 0 h 223"/>
                  <a:gd name="T23" fmla="*/ 187 w 187"/>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223">
                    <a:moveTo>
                      <a:pt x="139" y="0"/>
                    </a:moveTo>
                    <a:lnTo>
                      <a:pt x="187" y="0"/>
                    </a:lnTo>
                    <a:lnTo>
                      <a:pt x="187" y="48"/>
                    </a:lnTo>
                    <a:lnTo>
                      <a:pt x="48" y="223"/>
                    </a:lnTo>
                    <a:lnTo>
                      <a:pt x="0" y="223"/>
                    </a:lnTo>
                    <a:lnTo>
                      <a:pt x="0" y="174"/>
                    </a:lnTo>
                    <a:lnTo>
                      <a:pt x="139"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78" name="Freeform 79"/>
              <p:cNvSpPr>
                <a:spLocks/>
              </p:cNvSpPr>
              <p:nvPr/>
            </p:nvSpPr>
            <p:spPr bwMode="auto">
              <a:xfrm>
                <a:off x="4662" y="862"/>
                <a:ext cx="67" cy="88"/>
              </a:xfrm>
              <a:custGeom>
                <a:avLst/>
                <a:gdLst>
                  <a:gd name="T0" fmla="*/ 0 w 202"/>
                  <a:gd name="T1" fmla="*/ 0 h 266"/>
                  <a:gd name="T2" fmla="*/ 0 w 202"/>
                  <a:gd name="T3" fmla="*/ 0 h 266"/>
                  <a:gd name="T4" fmla="*/ 0 w 202"/>
                  <a:gd name="T5" fmla="*/ 0 h 266"/>
                  <a:gd name="T6" fmla="*/ 0 w 202"/>
                  <a:gd name="T7" fmla="*/ 0 h 266"/>
                  <a:gd name="T8" fmla="*/ 0 w 202"/>
                  <a:gd name="T9" fmla="*/ 0 h 266"/>
                  <a:gd name="T10" fmla="*/ 0 w 202"/>
                  <a:gd name="T11" fmla="*/ 0 h 266"/>
                  <a:gd name="T12" fmla="*/ 0 w 202"/>
                  <a:gd name="T13" fmla="*/ 0 h 266"/>
                  <a:gd name="T14" fmla="*/ 0 60000 65536"/>
                  <a:gd name="T15" fmla="*/ 0 60000 65536"/>
                  <a:gd name="T16" fmla="*/ 0 60000 65536"/>
                  <a:gd name="T17" fmla="*/ 0 60000 65536"/>
                  <a:gd name="T18" fmla="*/ 0 60000 65536"/>
                  <a:gd name="T19" fmla="*/ 0 60000 65536"/>
                  <a:gd name="T20" fmla="*/ 0 60000 65536"/>
                  <a:gd name="T21" fmla="*/ 0 w 202"/>
                  <a:gd name="T22" fmla="*/ 0 h 266"/>
                  <a:gd name="T23" fmla="*/ 202 w 202"/>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266">
                    <a:moveTo>
                      <a:pt x="202" y="217"/>
                    </a:moveTo>
                    <a:lnTo>
                      <a:pt x="202" y="266"/>
                    </a:lnTo>
                    <a:lnTo>
                      <a:pt x="154" y="266"/>
                    </a:lnTo>
                    <a:lnTo>
                      <a:pt x="0" y="48"/>
                    </a:lnTo>
                    <a:lnTo>
                      <a:pt x="0" y="0"/>
                    </a:lnTo>
                    <a:lnTo>
                      <a:pt x="48" y="0"/>
                    </a:lnTo>
                    <a:lnTo>
                      <a:pt x="202" y="21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79" name="Rectangle 80"/>
              <p:cNvSpPr>
                <a:spLocks noChangeArrowheads="1"/>
              </p:cNvSpPr>
              <p:nvPr/>
            </p:nvSpPr>
            <p:spPr bwMode="auto">
              <a:xfrm>
                <a:off x="4607" y="862"/>
                <a:ext cx="71" cy="16"/>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3080" name="Freeform 81"/>
              <p:cNvSpPr>
                <a:spLocks/>
              </p:cNvSpPr>
              <p:nvPr/>
            </p:nvSpPr>
            <p:spPr bwMode="auto">
              <a:xfrm>
                <a:off x="4547" y="862"/>
                <a:ext cx="76" cy="74"/>
              </a:xfrm>
              <a:custGeom>
                <a:avLst/>
                <a:gdLst>
                  <a:gd name="T0" fmla="*/ 0 w 228"/>
                  <a:gd name="T1" fmla="*/ 0 h 222"/>
                  <a:gd name="T2" fmla="*/ 0 w 228"/>
                  <a:gd name="T3" fmla="*/ 0 h 222"/>
                  <a:gd name="T4" fmla="*/ 0 w 228"/>
                  <a:gd name="T5" fmla="*/ 0 h 222"/>
                  <a:gd name="T6" fmla="*/ 0 w 228"/>
                  <a:gd name="T7" fmla="*/ 0 h 222"/>
                  <a:gd name="T8" fmla="*/ 0 w 228"/>
                  <a:gd name="T9" fmla="*/ 0 h 222"/>
                  <a:gd name="T10" fmla="*/ 0 w 228"/>
                  <a:gd name="T11" fmla="*/ 0 h 222"/>
                  <a:gd name="T12" fmla="*/ 0 w 228"/>
                  <a:gd name="T13" fmla="*/ 0 h 222"/>
                  <a:gd name="T14" fmla="*/ 0 60000 65536"/>
                  <a:gd name="T15" fmla="*/ 0 60000 65536"/>
                  <a:gd name="T16" fmla="*/ 0 60000 65536"/>
                  <a:gd name="T17" fmla="*/ 0 60000 65536"/>
                  <a:gd name="T18" fmla="*/ 0 60000 65536"/>
                  <a:gd name="T19" fmla="*/ 0 60000 65536"/>
                  <a:gd name="T20" fmla="*/ 0 60000 65536"/>
                  <a:gd name="T21" fmla="*/ 0 w 228"/>
                  <a:gd name="T22" fmla="*/ 0 h 222"/>
                  <a:gd name="T23" fmla="*/ 228 w 228"/>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222">
                    <a:moveTo>
                      <a:pt x="180" y="0"/>
                    </a:moveTo>
                    <a:lnTo>
                      <a:pt x="228" y="0"/>
                    </a:lnTo>
                    <a:lnTo>
                      <a:pt x="228" y="48"/>
                    </a:lnTo>
                    <a:lnTo>
                      <a:pt x="48" y="222"/>
                    </a:lnTo>
                    <a:lnTo>
                      <a:pt x="0" y="222"/>
                    </a:lnTo>
                    <a:lnTo>
                      <a:pt x="0" y="174"/>
                    </a:lnTo>
                    <a:lnTo>
                      <a:pt x="180"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81" name="Freeform 82"/>
              <p:cNvSpPr>
                <a:spLocks/>
              </p:cNvSpPr>
              <p:nvPr/>
            </p:nvSpPr>
            <p:spPr bwMode="auto">
              <a:xfrm>
                <a:off x="4483" y="920"/>
                <a:ext cx="80" cy="88"/>
              </a:xfrm>
              <a:custGeom>
                <a:avLst/>
                <a:gdLst>
                  <a:gd name="T0" fmla="*/ 0 w 240"/>
                  <a:gd name="T1" fmla="*/ 0 h 266"/>
                  <a:gd name="T2" fmla="*/ 0 w 240"/>
                  <a:gd name="T3" fmla="*/ 0 h 266"/>
                  <a:gd name="T4" fmla="*/ 0 w 240"/>
                  <a:gd name="T5" fmla="*/ 0 h 266"/>
                  <a:gd name="T6" fmla="*/ 0 w 240"/>
                  <a:gd name="T7" fmla="*/ 0 h 266"/>
                  <a:gd name="T8" fmla="*/ 0 w 240"/>
                  <a:gd name="T9" fmla="*/ 0 h 266"/>
                  <a:gd name="T10" fmla="*/ 0 w 240"/>
                  <a:gd name="T11" fmla="*/ 0 h 266"/>
                  <a:gd name="T12" fmla="*/ 0 w 240"/>
                  <a:gd name="T13" fmla="*/ 0 h 266"/>
                  <a:gd name="T14" fmla="*/ 0 60000 65536"/>
                  <a:gd name="T15" fmla="*/ 0 60000 65536"/>
                  <a:gd name="T16" fmla="*/ 0 60000 65536"/>
                  <a:gd name="T17" fmla="*/ 0 60000 65536"/>
                  <a:gd name="T18" fmla="*/ 0 60000 65536"/>
                  <a:gd name="T19" fmla="*/ 0 60000 65536"/>
                  <a:gd name="T20" fmla="*/ 0 60000 65536"/>
                  <a:gd name="T21" fmla="*/ 0 w 240"/>
                  <a:gd name="T22" fmla="*/ 0 h 266"/>
                  <a:gd name="T23" fmla="*/ 240 w 240"/>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266">
                    <a:moveTo>
                      <a:pt x="192" y="0"/>
                    </a:moveTo>
                    <a:lnTo>
                      <a:pt x="240" y="0"/>
                    </a:lnTo>
                    <a:lnTo>
                      <a:pt x="240" y="48"/>
                    </a:lnTo>
                    <a:lnTo>
                      <a:pt x="48" y="266"/>
                    </a:lnTo>
                    <a:lnTo>
                      <a:pt x="0" y="266"/>
                    </a:lnTo>
                    <a:lnTo>
                      <a:pt x="0" y="218"/>
                    </a:lnTo>
                    <a:lnTo>
                      <a:pt x="192"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82" name="Freeform 83"/>
              <p:cNvSpPr>
                <a:spLocks/>
              </p:cNvSpPr>
              <p:nvPr/>
            </p:nvSpPr>
            <p:spPr bwMode="auto">
              <a:xfrm>
                <a:off x="4414" y="992"/>
                <a:ext cx="85" cy="147"/>
              </a:xfrm>
              <a:custGeom>
                <a:avLst/>
                <a:gdLst>
                  <a:gd name="T0" fmla="*/ 0 w 255"/>
                  <a:gd name="T1" fmla="*/ 0 h 441"/>
                  <a:gd name="T2" fmla="*/ 0 w 255"/>
                  <a:gd name="T3" fmla="*/ 0 h 441"/>
                  <a:gd name="T4" fmla="*/ 0 w 255"/>
                  <a:gd name="T5" fmla="*/ 0 h 441"/>
                  <a:gd name="T6" fmla="*/ 0 w 255"/>
                  <a:gd name="T7" fmla="*/ 0 h 441"/>
                  <a:gd name="T8" fmla="*/ 0 w 255"/>
                  <a:gd name="T9" fmla="*/ 0 h 441"/>
                  <a:gd name="T10" fmla="*/ 0 w 255"/>
                  <a:gd name="T11" fmla="*/ 0 h 441"/>
                  <a:gd name="T12" fmla="*/ 0 w 255"/>
                  <a:gd name="T13" fmla="*/ 0 h 441"/>
                  <a:gd name="T14" fmla="*/ 0 60000 65536"/>
                  <a:gd name="T15" fmla="*/ 0 60000 65536"/>
                  <a:gd name="T16" fmla="*/ 0 60000 65536"/>
                  <a:gd name="T17" fmla="*/ 0 60000 65536"/>
                  <a:gd name="T18" fmla="*/ 0 60000 65536"/>
                  <a:gd name="T19" fmla="*/ 0 60000 65536"/>
                  <a:gd name="T20" fmla="*/ 0 60000 65536"/>
                  <a:gd name="T21" fmla="*/ 0 w 255"/>
                  <a:gd name="T22" fmla="*/ 0 h 441"/>
                  <a:gd name="T23" fmla="*/ 255 w 255"/>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441">
                    <a:moveTo>
                      <a:pt x="207" y="0"/>
                    </a:moveTo>
                    <a:lnTo>
                      <a:pt x="255" y="0"/>
                    </a:lnTo>
                    <a:lnTo>
                      <a:pt x="255" y="48"/>
                    </a:lnTo>
                    <a:lnTo>
                      <a:pt x="48" y="441"/>
                    </a:lnTo>
                    <a:lnTo>
                      <a:pt x="0" y="441"/>
                    </a:lnTo>
                    <a:lnTo>
                      <a:pt x="0" y="393"/>
                    </a:lnTo>
                    <a:lnTo>
                      <a:pt x="207"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83" name="Freeform 84"/>
              <p:cNvSpPr>
                <a:spLocks/>
              </p:cNvSpPr>
              <p:nvPr/>
            </p:nvSpPr>
            <p:spPr bwMode="auto">
              <a:xfrm>
                <a:off x="4341" y="1123"/>
                <a:ext cx="89" cy="336"/>
              </a:xfrm>
              <a:custGeom>
                <a:avLst/>
                <a:gdLst>
                  <a:gd name="T0" fmla="*/ 0 w 267"/>
                  <a:gd name="T1" fmla="*/ 0 h 1007"/>
                  <a:gd name="T2" fmla="*/ 0 w 267"/>
                  <a:gd name="T3" fmla="*/ 0 h 1007"/>
                  <a:gd name="T4" fmla="*/ 0 w 267"/>
                  <a:gd name="T5" fmla="*/ 0 h 1007"/>
                  <a:gd name="T6" fmla="*/ 0 w 267"/>
                  <a:gd name="T7" fmla="*/ 0 h 1007"/>
                  <a:gd name="T8" fmla="*/ 0 w 267"/>
                  <a:gd name="T9" fmla="*/ 0 h 1007"/>
                  <a:gd name="T10" fmla="*/ 0 w 267"/>
                  <a:gd name="T11" fmla="*/ 0 h 1007"/>
                  <a:gd name="T12" fmla="*/ 0 w 267"/>
                  <a:gd name="T13" fmla="*/ 0 h 1007"/>
                  <a:gd name="T14" fmla="*/ 0 60000 65536"/>
                  <a:gd name="T15" fmla="*/ 0 60000 65536"/>
                  <a:gd name="T16" fmla="*/ 0 60000 65536"/>
                  <a:gd name="T17" fmla="*/ 0 60000 65536"/>
                  <a:gd name="T18" fmla="*/ 0 60000 65536"/>
                  <a:gd name="T19" fmla="*/ 0 60000 65536"/>
                  <a:gd name="T20" fmla="*/ 0 60000 65536"/>
                  <a:gd name="T21" fmla="*/ 0 w 267"/>
                  <a:gd name="T22" fmla="*/ 0 h 1007"/>
                  <a:gd name="T23" fmla="*/ 267 w 267"/>
                  <a:gd name="T24" fmla="*/ 1007 h 10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1007">
                    <a:moveTo>
                      <a:pt x="219" y="0"/>
                    </a:moveTo>
                    <a:lnTo>
                      <a:pt x="267" y="0"/>
                    </a:lnTo>
                    <a:lnTo>
                      <a:pt x="267" y="48"/>
                    </a:lnTo>
                    <a:lnTo>
                      <a:pt x="49" y="1007"/>
                    </a:lnTo>
                    <a:lnTo>
                      <a:pt x="0" y="1007"/>
                    </a:lnTo>
                    <a:lnTo>
                      <a:pt x="0" y="959"/>
                    </a:lnTo>
                    <a:lnTo>
                      <a:pt x="219"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84" name="Freeform 85"/>
              <p:cNvSpPr>
                <a:spLocks/>
              </p:cNvSpPr>
              <p:nvPr/>
            </p:nvSpPr>
            <p:spPr bwMode="auto">
              <a:xfrm>
                <a:off x="4263" y="1443"/>
                <a:ext cx="94" cy="89"/>
              </a:xfrm>
              <a:custGeom>
                <a:avLst/>
                <a:gdLst>
                  <a:gd name="T0" fmla="*/ 0 w 282"/>
                  <a:gd name="T1" fmla="*/ 0 h 266"/>
                  <a:gd name="T2" fmla="*/ 0 w 282"/>
                  <a:gd name="T3" fmla="*/ 0 h 266"/>
                  <a:gd name="T4" fmla="*/ 0 w 282"/>
                  <a:gd name="T5" fmla="*/ 0 h 266"/>
                  <a:gd name="T6" fmla="*/ 0 w 282"/>
                  <a:gd name="T7" fmla="*/ 0 h 266"/>
                  <a:gd name="T8" fmla="*/ 0 w 282"/>
                  <a:gd name="T9" fmla="*/ 0 h 266"/>
                  <a:gd name="T10" fmla="*/ 0 w 282"/>
                  <a:gd name="T11" fmla="*/ 0 h 266"/>
                  <a:gd name="T12" fmla="*/ 0 w 282"/>
                  <a:gd name="T13" fmla="*/ 0 h 266"/>
                  <a:gd name="T14" fmla="*/ 0 60000 65536"/>
                  <a:gd name="T15" fmla="*/ 0 60000 65536"/>
                  <a:gd name="T16" fmla="*/ 0 60000 65536"/>
                  <a:gd name="T17" fmla="*/ 0 60000 65536"/>
                  <a:gd name="T18" fmla="*/ 0 60000 65536"/>
                  <a:gd name="T19" fmla="*/ 0 60000 65536"/>
                  <a:gd name="T20" fmla="*/ 0 60000 65536"/>
                  <a:gd name="T21" fmla="*/ 0 w 282"/>
                  <a:gd name="T22" fmla="*/ 0 h 266"/>
                  <a:gd name="T23" fmla="*/ 282 w 282"/>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266">
                    <a:moveTo>
                      <a:pt x="233" y="0"/>
                    </a:moveTo>
                    <a:lnTo>
                      <a:pt x="282" y="0"/>
                    </a:lnTo>
                    <a:lnTo>
                      <a:pt x="282" y="48"/>
                    </a:lnTo>
                    <a:lnTo>
                      <a:pt x="48" y="266"/>
                    </a:lnTo>
                    <a:lnTo>
                      <a:pt x="0" y="266"/>
                    </a:lnTo>
                    <a:lnTo>
                      <a:pt x="0" y="218"/>
                    </a:lnTo>
                    <a:lnTo>
                      <a:pt x="233"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85" name="Freeform 86"/>
              <p:cNvSpPr>
                <a:spLocks/>
              </p:cNvSpPr>
              <p:nvPr/>
            </p:nvSpPr>
            <p:spPr bwMode="auto">
              <a:xfrm>
                <a:off x="4182" y="1516"/>
                <a:ext cx="97" cy="205"/>
              </a:xfrm>
              <a:custGeom>
                <a:avLst/>
                <a:gdLst>
                  <a:gd name="T0" fmla="*/ 0 w 293"/>
                  <a:gd name="T1" fmla="*/ 0 h 615"/>
                  <a:gd name="T2" fmla="*/ 0 w 293"/>
                  <a:gd name="T3" fmla="*/ 0 h 615"/>
                  <a:gd name="T4" fmla="*/ 0 w 293"/>
                  <a:gd name="T5" fmla="*/ 0 h 615"/>
                  <a:gd name="T6" fmla="*/ 0 w 293"/>
                  <a:gd name="T7" fmla="*/ 0 h 615"/>
                  <a:gd name="T8" fmla="*/ 0 w 293"/>
                  <a:gd name="T9" fmla="*/ 0 h 615"/>
                  <a:gd name="T10" fmla="*/ 0 w 293"/>
                  <a:gd name="T11" fmla="*/ 0 h 615"/>
                  <a:gd name="T12" fmla="*/ 0 w 293"/>
                  <a:gd name="T13" fmla="*/ 0 h 615"/>
                  <a:gd name="T14" fmla="*/ 0 60000 65536"/>
                  <a:gd name="T15" fmla="*/ 0 60000 65536"/>
                  <a:gd name="T16" fmla="*/ 0 60000 65536"/>
                  <a:gd name="T17" fmla="*/ 0 60000 65536"/>
                  <a:gd name="T18" fmla="*/ 0 60000 65536"/>
                  <a:gd name="T19" fmla="*/ 0 60000 65536"/>
                  <a:gd name="T20" fmla="*/ 0 60000 65536"/>
                  <a:gd name="T21" fmla="*/ 0 w 293"/>
                  <a:gd name="T22" fmla="*/ 0 h 615"/>
                  <a:gd name="T23" fmla="*/ 293 w 293"/>
                  <a:gd name="T24" fmla="*/ 615 h 6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 h="615">
                    <a:moveTo>
                      <a:pt x="245" y="0"/>
                    </a:moveTo>
                    <a:lnTo>
                      <a:pt x="293" y="0"/>
                    </a:lnTo>
                    <a:lnTo>
                      <a:pt x="293" y="48"/>
                    </a:lnTo>
                    <a:lnTo>
                      <a:pt x="48" y="615"/>
                    </a:lnTo>
                    <a:lnTo>
                      <a:pt x="0" y="615"/>
                    </a:lnTo>
                    <a:lnTo>
                      <a:pt x="0" y="567"/>
                    </a:lnTo>
                    <a:lnTo>
                      <a:pt x="245"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86" name="Freeform 87"/>
              <p:cNvSpPr>
                <a:spLocks/>
              </p:cNvSpPr>
              <p:nvPr/>
            </p:nvSpPr>
            <p:spPr bwMode="auto">
              <a:xfrm>
                <a:off x="4095" y="1603"/>
                <a:ext cx="103" cy="118"/>
              </a:xfrm>
              <a:custGeom>
                <a:avLst/>
                <a:gdLst>
                  <a:gd name="T0" fmla="*/ 0 w 309"/>
                  <a:gd name="T1" fmla="*/ 0 h 353"/>
                  <a:gd name="T2" fmla="*/ 0 w 309"/>
                  <a:gd name="T3" fmla="*/ 0 h 353"/>
                  <a:gd name="T4" fmla="*/ 0 w 309"/>
                  <a:gd name="T5" fmla="*/ 0 h 353"/>
                  <a:gd name="T6" fmla="*/ 0 w 309"/>
                  <a:gd name="T7" fmla="*/ 0 h 353"/>
                  <a:gd name="T8" fmla="*/ 0 w 309"/>
                  <a:gd name="T9" fmla="*/ 0 h 353"/>
                  <a:gd name="T10" fmla="*/ 0 w 309"/>
                  <a:gd name="T11" fmla="*/ 0 h 353"/>
                  <a:gd name="T12" fmla="*/ 0 w 309"/>
                  <a:gd name="T13" fmla="*/ 0 h 353"/>
                  <a:gd name="T14" fmla="*/ 0 60000 65536"/>
                  <a:gd name="T15" fmla="*/ 0 60000 65536"/>
                  <a:gd name="T16" fmla="*/ 0 60000 65536"/>
                  <a:gd name="T17" fmla="*/ 0 60000 65536"/>
                  <a:gd name="T18" fmla="*/ 0 60000 65536"/>
                  <a:gd name="T19" fmla="*/ 0 60000 65536"/>
                  <a:gd name="T20" fmla="*/ 0 60000 65536"/>
                  <a:gd name="T21" fmla="*/ 0 w 309"/>
                  <a:gd name="T22" fmla="*/ 0 h 353"/>
                  <a:gd name="T23" fmla="*/ 309 w 309"/>
                  <a:gd name="T24" fmla="*/ 353 h 3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353">
                    <a:moveTo>
                      <a:pt x="309" y="305"/>
                    </a:moveTo>
                    <a:lnTo>
                      <a:pt x="309" y="353"/>
                    </a:lnTo>
                    <a:lnTo>
                      <a:pt x="261" y="353"/>
                    </a:lnTo>
                    <a:lnTo>
                      <a:pt x="0" y="48"/>
                    </a:lnTo>
                    <a:lnTo>
                      <a:pt x="0" y="0"/>
                    </a:lnTo>
                    <a:lnTo>
                      <a:pt x="49" y="0"/>
                    </a:lnTo>
                    <a:lnTo>
                      <a:pt x="309" y="30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87" name="Freeform 88"/>
              <p:cNvSpPr>
                <a:spLocks/>
              </p:cNvSpPr>
              <p:nvPr/>
            </p:nvSpPr>
            <p:spPr bwMode="auto">
              <a:xfrm>
                <a:off x="4004" y="1603"/>
                <a:ext cx="107" cy="118"/>
              </a:xfrm>
              <a:custGeom>
                <a:avLst/>
                <a:gdLst>
                  <a:gd name="T0" fmla="*/ 0 w 320"/>
                  <a:gd name="T1" fmla="*/ 0 h 353"/>
                  <a:gd name="T2" fmla="*/ 0 w 320"/>
                  <a:gd name="T3" fmla="*/ 0 h 353"/>
                  <a:gd name="T4" fmla="*/ 0 w 320"/>
                  <a:gd name="T5" fmla="*/ 0 h 353"/>
                  <a:gd name="T6" fmla="*/ 0 w 320"/>
                  <a:gd name="T7" fmla="*/ 0 h 353"/>
                  <a:gd name="T8" fmla="*/ 0 w 320"/>
                  <a:gd name="T9" fmla="*/ 0 h 353"/>
                  <a:gd name="T10" fmla="*/ 0 w 320"/>
                  <a:gd name="T11" fmla="*/ 0 h 353"/>
                  <a:gd name="T12" fmla="*/ 0 w 320"/>
                  <a:gd name="T13" fmla="*/ 0 h 353"/>
                  <a:gd name="T14" fmla="*/ 0 60000 65536"/>
                  <a:gd name="T15" fmla="*/ 0 60000 65536"/>
                  <a:gd name="T16" fmla="*/ 0 60000 65536"/>
                  <a:gd name="T17" fmla="*/ 0 60000 65536"/>
                  <a:gd name="T18" fmla="*/ 0 60000 65536"/>
                  <a:gd name="T19" fmla="*/ 0 60000 65536"/>
                  <a:gd name="T20" fmla="*/ 0 60000 65536"/>
                  <a:gd name="T21" fmla="*/ 0 w 320"/>
                  <a:gd name="T22" fmla="*/ 0 h 353"/>
                  <a:gd name="T23" fmla="*/ 320 w 320"/>
                  <a:gd name="T24" fmla="*/ 353 h 3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 h="353">
                    <a:moveTo>
                      <a:pt x="271" y="0"/>
                    </a:moveTo>
                    <a:lnTo>
                      <a:pt x="320" y="0"/>
                    </a:lnTo>
                    <a:lnTo>
                      <a:pt x="320" y="48"/>
                    </a:lnTo>
                    <a:lnTo>
                      <a:pt x="48" y="353"/>
                    </a:lnTo>
                    <a:lnTo>
                      <a:pt x="0" y="353"/>
                    </a:lnTo>
                    <a:lnTo>
                      <a:pt x="0" y="305"/>
                    </a:lnTo>
                    <a:lnTo>
                      <a:pt x="271"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88" name="Freeform 89"/>
              <p:cNvSpPr>
                <a:spLocks/>
              </p:cNvSpPr>
              <p:nvPr/>
            </p:nvSpPr>
            <p:spPr bwMode="auto">
              <a:xfrm>
                <a:off x="3909" y="1603"/>
                <a:ext cx="111" cy="118"/>
              </a:xfrm>
              <a:custGeom>
                <a:avLst/>
                <a:gdLst>
                  <a:gd name="T0" fmla="*/ 0 w 334"/>
                  <a:gd name="T1" fmla="*/ 0 h 353"/>
                  <a:gd name="T2" fmla="*/ 0 w 334"/>
                  <a:gd name="T3" fmla="*/ 0 h 353"/>
                  <a:gd name="T4" fmla="*/ 0 w 334"/>
                  <a:gd name="T5" fmla="*/ 0 h 353"/>
                  <a:gd name="T6" fmla="*/ 0 w 334"/>
                  <a:gd name="T7" fmla="*/ 0 h 353"/>
                  <a:gd name="T8" fmla="*/ 0 w 334"/>
                  <a:gd name="T9" fmla="*/ 0 h 353"/>
                  <a:gd name="T10" fmla="*/ 0 w 334"/>
                  <a:gd name="T11" fmla="*/ 0 h 353"/>
                  <a:gd name="T12" fmla="*/ 0 w 334"/>
                  <a:gd name="T13" fmla="*/ 0 h 353"/>
                  <a:gd name="T14" fmla="*/ 0 60000 65536"/>
                  <a:gd name="T15" fmla="*/ 0 60000 65536"/>
                  <a:gd name="T16" fmla="*/ 0 60000 65536"/>
                  <a:gd name="T17" fmla="*/ 0 60000 65536"/>
                  <a:gd name="T18" fmla="*/ 0 60000 65536"/>
                  <a:gd name="T19" fmla="*/ 0 60000 65536"/>
                  <a:gd name="T20" fmla="*/ 0 60000 65536"/>
                  <a:gd name="T21" fmla="*/ 0 w 334"/>
                  <a:gd name="T22" fmla="*/ 0 h 353"/>
                  <a:gd name="T23" fmla="*/ 334 w 334"/>
                  <a:gd name="T24" fmla="*/ 353 h 3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 h="353">
                    <a:moveTo>
                      <a:pt x="334" y="305"/>
                    </a:moveTo>
                    <a:lnTo>
                      <a:pt x="334" y="353"/>
                    </a:lnTo>
                    <a:lnTo>
                      <a:pt x="286" y="353"/>
                    </a:lnTo>
                    <a:lnTo>
                      <a:pt x="0" y="48"/>
                    </a:lnTo>
                    <a:lnTo>
                      <a:pt x="0" y="0"/>
                    </a:lnTo>
                    <a:lnTo>
                      <a:pt x="48" y="0"/>
                    </a:lnTo>
                    <a:lnTo>
                      <a:pt x="334" y="305"/>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89" name="Freeform 90"/>
              <p:cNvSpPr>
                <a:spLocks/>
              </p:cNvSpPr>
              <p:nvPr/>
            </p:nvSpPr>
            <p:spPr bwMode="auto">
              <a:xfrm>
                <a:off x="3809" y="1603"/>
                <a:ext cx="116" cy="118"/>
              </a:xfrm>
              <a:custGeom>
                <a:avLst/>
                <a:gdLst>
                  <a:gd name="T0" fmla="*/ 0 w 347"/>
                  <a:gd name="T1" fmla="*/ 0 h 353"/>
                  <a:gd name="T2" fmla="*/ 0 w 347"/>
                  <a:gd name="T3" fmla="*/ 0 h 353"/>
                  <a:gd name="T4" fmla="*/ 0 w 347"/>
                  <a:gd name="T5" fmla="*/ 0 h 353"/>
                  <a:gd name="T6" fmla="*/ 0 w 347"/>
                  <a:gd name="T7" fmla="*/ 0 h 353"/>
                  <a:gd name="T8" fmla="*/ 0 w 347"/>
                  <a:gd name="T9" fmla="*/ 0 h 353"/>
                  <a:gd name="T10" fmla="*/ 0 w 347"/>
                  <a:gd name="T11" fmla="*/ 0 h 353"/>
                  <a:gd name="T12" fmla="*/ 0 w 347"/>
                  <a:gd name="T13" fmla="*/ 0 h 353"/>
                  <a:gd name="T14" fmla="*/ 0 60000 65536"/>
                  <a:gd name="T15" fmla="*/ 0 60000 65536"/>
                  <a:gd name="T16" fmla="*/ 0 60000 65536"/>
                  <a:gd name="T17" fmla="*/ 0 60000 65536"/>
                  <a:gd name="T18" fmla="*/ 0 60000 65536"/>
                  <a:gd name="T19" fmla="*/ 0 60000 65536"/>
                  <a:gd name="T20" fmla="*/ 0 60000 65536"/>
                  <a:gd name="T21" fmla="*/ 0 w 347"/>
                  <a:gd name="T22" fmla="*/ 0 h 353"/>
                  <a:gd name="T23" fmla="*/ 347 w 347"/>
                  <a:gd name="T24" fmla="*/ 353 h 3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 h="353">
                    <a:moveTo>
                      <a:pt x="299" y="0"/>
                    </a:moveTo>
                    <a:lnTo>
                      <a:pt x="347" y="0"/>
                    </a:lnTo>
                    <a:lnTo>
                      <a:pt x="347" y="48"/>
                    </a:lnTo>
                    <a:lnTo>
                      <a:pt x="48" y="353"/>
                    </a:lnTo>
                    <a:lnTo>
                      <a:pt x="0" y="353"/>
                    </a:lnTo>
                    <a:lnTo>
                      <a:pt x="0" y="305"/>
                    </a:lnTo>
                    <a:lnTo>
                      <a:pt x="299"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3090" name="Rectangle 91"/>
              <p:cNvSpPr>
                <a:spLocks noChangeArrowheads="1"/>
              </p:cNvSpPr>
              <p:nvPr/>
            </p:nvSpPr>
            <p:spPr bwMode="auto">
              <a:xfrm>
                <a:off x="3705" y="1705"/>
                <a:ext cx="120" cy="16"/>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3091" name="Freeform 92"/>
              <p:cNvSpPr>
                <a:spLocks/>
              </p:cNvSpPr>
              <p:nvPr/>
            </p:nvSpPr>
            <p:spPr bwMode="auto">
              <a:xfrm>
                <a:off x="4977" y="1663"/>
                <a:ext cx="8" cy="2"/>
              </a:xfrm>
              <a:custGeom>
                <a:avLst/>
                <a:gdLst>
                  <a:gd name="T0" fmla="*/ 0 w 21"/>
                  <a:gd name="T1" fmla="*/ 0 h 5"/>
                  <a:gd name="T2" fmla="*/ 0 w 21"/>
                  <a:gd name="T3" fmla="*/ 0 h 5"/>
                  <a:gd name="T4" fmla="*/ 0 w 21"/>
                  <a:gd name="T5" fmla="*/ 0 h 5"/>
                  <a:gd name="T6" fmla="*/ 0 60000 65536"/>
                  <a:gd name="T7" fmla="*/ 0 60000 65536"/>
                  <a:gd name="T8" fmla="*/ 0 60000 65536"/>
                  <a:gd name="T9" fmla="*/ 0 w 21"/>
                  <a:gd name="T10" fmla="*/ 0 h 5"/>
                  <a:gd name="T11" fmla="*/ 21 w 21"/>
                  <a:gd name="T12" fmla="*/ 5 h 5"/>
                </a:gdLst>
                <a:ahLst/>
                <a:cxnLst>
                  <a:cxn ang="T6">
                    <a:pos x="T0" y="T1"/>
                  </a:cxn>
                  <a:cxn ang="T7">
                    <a:pos x="T2" y="T3"/>
                  </a:cxn>
                  <a:cxn ang="T8">
                    <a:pos x="T4" y="T5"/>
                  </a:cxn>
                </a:cxnLst>
                <a:rect l="T9" t="T10" r="T11" b="T12"/>
                <a:pathLst>
                  <a:path w="21" h="5">
                    <a:moveTo>
                      <a:pt x="21" y="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92" name="Freeform 93"/>
              <p:cNvSpPr>
                <a:spLocks/>
              </p:cNvSpPr>
              <p:nvPr/>
            </p:nvSpPr>
            <p:spPr bwMode="auto">
              <a:xfrm>
                <a:off x="4953" y="1658"/>
                <a:ext cx="9" cy="2"/>
              </a:xfrm>
              <a:custGeom>
                <a:avLst/>
                <a:gdLst>
                  <a:gd name="T0" fmla="*/ 0 w 21"/>
                  <a:gd name="T1" fmla="*/ 1 h 4"/>
                  <a:gd name="T2" fmla="*/ 0 w 21"/>
                  <a:gd name="T3" fmla="*/ 0 h 4"/>
                  <a:gd name="T4" fmla="*/ 0 w 21"/>
                  <a:gd name="T5" fmla="*/ 0 h 4"/>
                  <a:gd name="T6" fmla="*/ 0 60000 65536"/>
                  <a:gd name="T7" fmla="*/ 0 60000 65536"/>
                  <a:gd name="T8" fmla="*/ 0 60000 65536"/>
                  <a:gd name="T9" fmla="*/ 0 w 21"/>
                  <a:gd name="T10" fmla="*/ 0 h 4"/>
                  <a:gd name="T11" fmla="*/ 21 w 21"/>
                  <a:gd name="T12" fmla="*/ 4 h 4"/>
                </a:gdLst>
                <a:ahLst/>
                <a:cxnLst>
                  <a:cxn ang="T6">
                    <a:pos x="T0" y="T1"/>
                  </a:cxn>
                  <a:cxn ang="T7">
                    <a:pos x="T2" y="T3"/>
                  </a:cxn>
                  <a:cxn ang="T8">
                    <a:pos x="T4" y="T5"/>
                  </a:cxn>
                </a:cxnLst>
                <a:rect l="T9" t="T10" r="T11" b="T12"/>
                <a:pathLst>
                  <a:path w="21" h="4">
                    <a:moveTo>
                      <a:pt x="21" y="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93" name="Freeform 94"/>
              <p:cNvSpPr>
                <a:spLocks/>
              </p:cNvSpPr>
              <p:nvPr/>
            </p:nvSpPr>
            <p:spPr bwMode="auto">
              <a:xfrm>
                <a:off x="4930" y="1653"/>
                <a:ext cx="8" cy="2"/>
              </a:xfrm>
              <a:custGeom>
                <a:avLst/>
                <a:gdLst>
                  <a:gd name="T0" fmla="*/ 0 w 21"/>
                  <a:gd name="T1" fmla="*/ 1 h 4"/>
                  <a:gd name="T2" fmla="*/ 0 w 21"/>
                  <a:gd name="T3" fmla="*/ 0 h 4"/>
                  <a:gd name="T4" fmla="*/ 0 w 21"/>
                  <a:gd name="T5" fmla="*/ 0 h 4"/>
                  <a:gd name="T6" fmla="*/ 0 60000 65536"/>
                  <a:gd name="T7" fmla="*/ 0 60000 65536"/>
                  <a:gd name="T8" fmla="*/ 0 60000 65536"/>
                  <a:gd name="T9" fmla="*/ 0 w 21"/>
                  <a:gd name="T10" fmla="*/ 0 h 4"/>
                  <a:gd name="T11" fmla="*/ 21 w 21"/>
                  <a:gd name="T12" fmla="*/ 4 h 4"/>
                </a:gdLst>
                <a:ahLst/>
                <a:cxnLst>
                  <a:cxn ang="T6">
                    <a:pos x="T0" y="T1"/>
                  </a:cxn>
                  <a:cxn ang="T7">
                    <a:pos x="T2" y="T3"/>
                  </a:cxn>
                  <a:cxn ang="T8">
                    <a:pos x="T4" y="T5"/>
                  </a:cxn>
                </a:cxnLst>
                <a:rect l="T9" t="T10" r="T11" b="T12"/>
                <a:pathLst>
                  <a:path w="21" h="4">
                    <a:moveTo>
                      <a:pt x="21" y="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94" name="Freeform 95"/>
              <p:cNvSpPr>
                <a:spLocks/>
              </p:cNvSpPr>
              <p:nvPr/>
            </p:nvSpPr>
            <p:spPr bwMode="auto">
              <a:xfrm>
                <a:off x="4906" y="1649"/>
                <a:ext cx="8" cy="1"/>
              </a:xfrm>
              <a:custGeom>
                <a:avLst/>
                <a:gdLst>
                  <a:gd name="T0" fmla="*/ 0 w 21"/>
                  <a:gd name="T1" fmla="*/ 0 h 4"/>
                  <a:gd name="T2" fmla="*/ 0 w 21"/>
                  <a:gd name="T3" fmla="*/ 0 h 4"/>
                  <a:gd name="T4" fmla="*/ 0 w 21"/>
                  <a:gd name="T5" fmla="*/ 0 h 4"/>
                  <a:gd name="T6" fmla="*/ 0 60000 65536"/>
                  <a:gd name="T7" fmla="*/ 0 60000 65536"/>
                  <a:gd name="T8" fmla="*/ 0 60000 65536"/>
                  <a:gd name="T9" fmla="*/ 0 w 21"/>
                  <a:gd name="T10" fmla="*/ 0 h 4"/>
                  <a:gd name="T11" fmla="*/ 21 w 21"/>
                  <a:gd name="T12" fmla="*/ 4 h 4"/>
                </a:gdLst>
                <a:ahLst/>
                <a:cxnLst>
                  <a:cxn ang="T6">
                    <a:pos x="T0" y="T1"/>
                  </a:cxn>
                  <a:cxn ang="T7">
                    <a:pos x="T2" y="T3"/>
                  </a:cxn>
                  <a:cxn ang="T8">
                    <a:pos x="T4" y="T5"/>
                  </a:cxn>
                </a:cxnLst>
                <a:rect l="T9" t="T10" r="T11" b="T12"/>
                <a:pathLst>
                  <a:path w="21" h="4">
                    <a:moveTo>
                      <a:pt x="21" y="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95" name="Freeform 96"/>
              <p:cNvSpPr>
                <a:spLocks/>
              </p:cNvSpPr>
              <p:nvPr/>
            </p:nvSpPr>
            <p:spPr bwMode="auto">
              <a:xfrm>
                <a:off x="4883" y="1644"/>
                <a:ext cx="8" cy="1"/>
              </a:xfrm>
              <a:custGeom>
                <a:avLst/>
                <a:gdLst>
                  <a:gd name="T0" fmla="*/ 0 w 20"/>
                  <a:gd name="T1" fmla="*/ 0 h 4"/>
                  <a:gd name="T2" fmla="*/ 0 w 20"/>
                  <a:gd name="T3" fmla="*/ 0 h 4"/>
                  <a:gd name="T4" fmla="*/ 0 w 20"/>
                  <a:gd name="T5" fmla="*/ 0 h 4"/>
                  <a:gd name="T6" fmla="*/ 0 60000 65536"/>
                  <a:gd name="T7" fmla="*/ 0 60000 65536"/>
                  <a:gd name="T8" fmla="*/ 0 60000 65536"/>
                  <a:gd name="T9" fmla="*/ 0 w 20"/>
                  <a:gd name="T10" fmla="*/ 0 h 4"/>
                  <a:gd name="T11" fmla="*/ 20 w 20"/>
                  <a:gd name="T12" fmla="*/ 4 h 4"/>
                </a:gdLst>
                <a:ahLst/>
                <a:cxnLst>
                  <a:cxn ang="T6">
                    <a:pos x="T0" y="T1"/>
                  </a:cxn>
                  <a:cxn ang="T7">
                    <a:pos x="T2" y="T3"/>
                  </a:cxn>
                  <a:cxn ang="T8">
                    <a:pos x="T4" y="T5"/>
                  </a:cxn>
                </a:cxnLst>
                <a:rect l="T9" t="T10" r="T11" b="T12"/>
                <a:pathLst>
                  <a:path w="20" h="4">
                    <a:moveTo>
                      <a:pt x="20" y="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96" name="Freeform 97"/>
              <p:cNvSpPr>
                <a:spLocks/>
              </p:cNvSpPr>
              <p:nvPr/>
            </p:nvSpPr>
            <p:spPr bwMode="auto">
              <a:xfrm>
                <a:off x="4859" y="1639"/>
                <a:ext cx="8" cy="2"/>
              </a:xfrm>
              <a:custGeom>
                <a:avLst/>
                <a:gdLst>
                  <a:gd name="T0" fmla="*/ 0 w 20"/>
                  <a:gd name="T1" fmla="*/ 1 h 4"/>
                  <a:gd name="T2" fmla="*/ 0 w 20"/>
                  <a:gd name="T3" fmla="*/ 0 h 4"/>
                  <a:gd name="T4" fmla="*/ 0 w 20"/>
                  <a:gd name="T5" fmla="*/ 0 h 4"/>
                  <a:gd name="T6" fmla="*/ 0 60000 65536"/>
                  <a:gd name="T7" fmla="*/ 0 60000 65536"/>
                  <a:gd name="T8" fmla="*/ 0 60000 65536"/>
                  <a:gd name="T9" fmla="*/ 0 w 20"/>
                  <a:gd name="T10" fmla="*/ 0 h 4"/>
                  <a:gd name="T11" fmla="*/ 20 w 20"/>
                  <a:gd name="T12" fmla="*/ 4 h 4"/>
                </a:gdLst>
                <a:ahLst/>
                <a:cxnLst>
                  <a:cxn ang="T6">
                    <a:pos x="T0" y="T1"/>
                  </a:cxn>
                  <a:cxn ang="T7">
                    <a:pos x="T2" y="T3"/>
                  </a:cxn>
                  <a:cxn ang="T8">
                    <a:pos x="T4" y="T5"/>
                  </a:cxn>
                </a:cxnLst>
                <a:rect l="T9" t="T10" r="T11" b="T12"/>
                <a:pathLst>
                  <a:path w="20" h="4">
                    <a:moveTo>
                      <a:pt x="20" y="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97" name="Freeform 98"/>
              <p:cNvSpPr>
                <a:spLocks/>
              </p:cNvSpPr>
              <p:nvPr/>
            </p:nvSpPr>
            <p:spPr bwMode="auto">
              <a:xfrm>
                <a:off x="4843" y="1636"/>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98" name="Freeform 99"/>
              <p:cNvSpPr>
                <a:spLocks/>
              </p:cNvSpPr>
              <p:nvPr/>
            </p:nvSpPr>
            <p:spPr bwMode="auto">
              <a:xfrm>
                <a:off x="4843" y="1636"/>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099" name="Freeform 100"/>
              <p:cNvSpPr>
                <a:spLocks/>
              </p:cNvSpPr>
              <p:nvPr/>
            </p:nvSpPr>
            <p:spPr bwMode="auto">
              <a:xfrm>
                <a:off x="4841" y="1628"/>
                <a:ext cx="2" cy="8"/>
              </a:xfrm>
              <a:custGeom>
                <a:avLst/>
                <a:gdLst>
                  <a:gd name="T0" fmla="*/ 0 w 5"/>
                  <a:gd name="T1" fmla="*/ 0 h 19"/>
                  <a:gd name="T2" fmla="*/ 0 w 5"/>
                  <a:gd name="T3" fmla="*/ 0 h 19"/>
                  <a:gd name="T4" fmla="*/ 0 w 5"/>
                  <a:gd name="T5" fmla="*/ 0 h 19"/>
                  <a:gd name="T6" fmla="*/ 0 60000 65536"/>
                  <a:gd name="T7" fmla="*/ 0 60000 65536"/>
                  <a:gd name="T8" fmla="*/ 0 60000 65536"/>
                  <a:gd name="T9" fmla="*/ 0 w 5"/>
                  <a:gd name="T10" fmla="*/ 0 h 19"/>
                  <a:gd name="T11" fmla="*/ 5 w 5"/>
                  <a:gd name="T12" fmla="*/ 19 h 19"/>
                </a:gdLst>
                <a:ahLst/>
                <a:cxnLst>
                  <a:cxn ang="T6">
                    <a:pos x="T0" y="T1"/>
                  </a:cxn>
                  <a:cxn ang="T7">
                    <a:pos x="T2" y="T3"/>
                  </a:cxn>
                  <a:cxn ang="T8">
                    <a:pos x="T4" y="T5"/>
                  </a:cxn>
                </a:cxnLst>
                <a:rect l="T9" t="T10" r="T11" b="T12"/>
                <a:pathLst>
                  <a:path w="5" h="19">
                    <a:moveTo>
                      <a:pt x="5"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00" name="Freeform 101"/>
              <p:cNvSpPr>
                <a:spLocks/>
              </p:cNvSpPr>
              <p:nvPr/>
            </p:nvSpPr>
            <p:spPr bwMode="auto">
              <a:xfrm>
                <a:off x="4837" y="1605"/>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01" name="Freeform 102"/>
              <p:cNvSpPr>
                <a:spLocks/>
              </p:cNvSpPr>
              <p:nvPr/>
            </p:nvSpPr>
            <p:spPr bwMode="auto">
              <a:xfrm>
                <a:off x="4832" y="1581"/>
                <a:ext cx="2" cy="8"/>
              </a:xfrm>
              <a:custGeom>
                <a:avLst/>
                <a:gdLst>
                  <a:gd name="T0" fmla="*/ 1 w 4"/>
                  <a:gd name="T1" fmla="*/ 0 h 20"/>
                  <a:gd name="T2" fmla="*/ 1 w 4"/>
                  <a:gd name="T3" fmla="*/ 0 h 20"/>
                  <a:gd name="T4" fmla="*/ 0 w 4"/>
                  <a:gd name="T5" fmla="*/ 0 h 20"/>
                  <a:gd name="T6" fmla="*/ 0 60000 65536"/>
                  <a:gd name="T7" fmla="*/ 0 60000 65536"/>
                  <a:gd name="T8" fmla="*/ 0 60000 65536"/>
                  <a:gd name="T9" fmla="*/ 0 w 4"/>
                  <a:gd name="T10" fmla="*/ 0 h 20"/>
                  <a:gd name="T11" fmla="*/ 4 w 4"/>
                  <a:gd name="T12" fmla="*/ 20 h 20"/>
                </a:gdLst>
                <a:ahLst/>
                <a:cxnLst>
                  <a:cxn ang="T6">
                    <a:pos x="T0" y="T1"/>
                  </a:cxn>
                  <a:cxn ang="T7">
                    <a:pos x="T2" y="T3"/>
                  </a:cxn>
                  <a:cxn ang="T8">
                    <a:pos x="T4" y="T5"/>
                  </a:cxn>
                </a:cxnLst>
                <a:rect l="T9" t="T10" r="T11" b="T12"/>
                <a:pathLst>
                  <a:path w="4" h="20">
                    <a:moveTo>
                      <a:pt x="4"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02" name="Freeform 103"/>
              <p:cNvSpPr>
                <a:spLocks/>
              </p:cNvSpPr>
              <p:nvPr/>
            </p:nvSpPr>
            <p:spPr bwMode="auto">
              <a:xfrm>
                <a:off x="4827" y="1557"/>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03" name="Freeform 104"/>
              <p:cNvSpPr>
                <a:spLocks/>
              </p:cNvSpPr>
              <p:nvPr/>
            </p:nvSpPr>
            <p:spPr bwMode="auto">
              <a:xfrm>
                <a:off x="4823" y="1534"/>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04" name="Freeform 105"/>
              <p:cNvSpPr>
                <a:spLocks/>
              </p:cNvSpPr>
              <p:nvPr/>
            </p:nvSpPr>
            <p:spPr bwMode="auto">
              <a:xfrm>
                <a:off x="4818" y="1510"/>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05" name="Freeform 106"/>
              <p:cNvSpPr>
                <a:spLocks/>
              </p:cNvSpPr>
              <p:nvPr/>
            </p:nvSpPr>
            <p:spPr bwMode="auto">
              <a:xfrm>
                <a:off x="4813" y="1487"/>
                <a:ext cx="2" cy="7"/>
              </a:xfrm>
              <a:custGeom>
                <a:avLst/>
                <a:gdLst>
                  <a:gd name="T0" fmla="*/ 0 w 5"/>
                  <a:gd name="T1" fmla="*/ 0 h 19"/>
                  <a:gd name="T2" fmla="*/ 0 w 5"/>
                  <a:gd name="T3" fmla="*/ 0 h 19"/>
                  <a:gd name="T4" fmla="*/ 0 w 5"/>
                  <a:gd name="T5" fmla="*/ 0 h 19"/>
                  <a:gd name="T6" fmla="*/ 0 60000 65536"/>
                  <a:gd name="T7" fmla="*/ 0 60000 65536"/>
                  <a:gd name="T8" fmla="*/ 0 60000 65536"/>
                  <a:gd name="T9" fmla="*/ 0 w 5"/>
                  <a:gd name="T10" fmla="*/ 0 h 19"/>
                  <a:gd name="T11" fmla="*/ 5 w 5"/>
                  <a:gd name="T12" fmla="*/ 19 h 19"/>
                </a:gdLst>
                <a:ahLst/>
                <a:cxnLst>
                  <a:cxn ang="T6">
                    <a:pos x="T0" y="T1"/>
                  </a:cxn>
                  <a:cxn ang="T7">
                    <a:pos x="T2" y="T3"/>
                  </a:cxn>
                  <a:cxn ang="T8">
                    <a:pos x="T4" y="T5"/>
                  </a:cxn>
                </a:cxnLst>
                <a:rect l="T9" t="T10" r="T11" b="T12"/>
                <a:pathLst>
                  <a:path w="5" h="19">
                    <a:moveTo>
                      <a:pt x="5"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06" name="Freeform 107"/>
              <p:cNvSpPr>
                <a:spLocks/>
              </p:cNvSpPr>
              <p:nvPr/>
            </p:nvSpPr>
            <p:spPr bwMode="auto">
              <a:xfrm>
                <a:off x="4809" y="1463"/>
                <a:ext cx="2" cy="8"/>
              </a:xfrm>
              <a:custGeom>
                <a:avLst/>
                <a:gdLst>
                  <a:gd name="T0" fmla="*/ 0 w 5"/>
                  <a:gd name="T1" fmla="*/ 0 h 19"/>
                  <a:gd name="T2" fmla="*/ 0 w 5"/>
                  <a:gd name="T3" fmla="*/ 0 h 19"/>
                  <a:gd name="T4" fmla="*/ 0 w 5"/>
                  <a:gd name="T5" fmla="*/ 0 h 19"/>
                  <a:gd name="T6" fmla="*/ 0 60000 65536"/>
                  <a:gd name="T7" fmla="*/ 0 60000 65536"/>
                  <a:gd name="T8" fmla="*/ 0 60000 65536"/>
                  <a:gd name="T9" fmla="*/ 0 w 5"/>
                  <a:gd name="T10" fmla="*/ 0 h 19"/>
                  <a:gd name="T11" fmla="*/ 5 w 5"/>
                  <a:gd name="T12" fmla="*/ 19 h 19"/>
                </a:gdLst>
                <a:ahLst/>
                <a:cxnLst>
                  <a:cxn ang="T6">
                    <a:pos x="T0" y="T1"/>
                  </a:cxn>
                  <a:cxn ang="T7">
                    <a:pos x="T2" y="T3"/>
                  </a:cxn>
                  <a:cxn ang="T8">
                    <a:pos x="T4" y="T5"/>
                  </a:cxn>
                </a:cxnLst>
                <a:rect l="T9" t="T10" r="T11" b="T12"/>
                <a:pathLst>
                  <a:path w="5" h="19">
                    <a:moveTo>
                      <a:pt x="5"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07" name="Freeform 108"/>
              <p:cNvSpPr>
                <a:spLocks/>
              </p:cNvSpPr>
              <p:nvPr/>
            </p:nvSpPr>
            <p:spPr bwMode="auto">
              <a:xfrm>
                <a:off x="4806" y="1447"/>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08" name="Freeform 109"/>
              <p:cNvSpPr>
                <a:spLocks/>
              </p:cNvSpPr>
              <p:nvPr/>
            </p:nvSpPr>
            <p:spPr bwMode="auto">
              <a:xfrm>
                <a:off x="4806" y="1447"/>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09" name="Freeform 110"/>
              <p:cNvSpPr>
                <a:spLocks/>
              </p:cNvSpPr>
              <p:nvPr/>
            </p:nvSpPr>
            <p:spPr bwMode="auto">
              <a:xfrm>
                <a:off x="4799" y="1447"/>
                <a:ext cx="7" cy="5"/>
              </a:xfrm>
              <a:custGeom>
                <a:avLst/>
                <a:gdLst>
                  <a:gd name="T0" fmla="*/ 0 w 17"/>
                  <a:gd name="T1" fmla="*/ 0 h 11"/>
                  <a:gd name="T2" fmla="*/ 0 w 17"/>
                  <a:gd name="T3" fmla="*/ 0 h 11"/>
                  <a:gd name="T4" fmla="*/ 0 w 17"/>
                  <a:gd name="T5" fmla="*/ 0 h 11"/>
                  <a:gd name="T6" fmla="*/ 0 60000 65536"/>
                  <a:gd name="T7" fmla="*/ 0 60000 65536"/>
                  <a:gd name="T8" fmla="*/ 0 60000 65536"/>
                  <a:gd name="T9" fmla="*/ 0 w 17"/>
                  <a:gd name="T10" fmla="*/ 0 h 11"/>
                  <a:gd name="T11" fmla="*/ 17 w 17"/>
                  <a:gd name="T12" fmla="*/ 11 h 11"/>
                </a:gdLst>
                <a:ahLst/>
                <a:cxnLst>
                  <a:cxn ang="T6">
                    <a:pos x="T0" y="T1"/>
                  </a:cxn>
                  <a:cxn ang="T7">
                    <a:pos x="T2" y="T3"/>
                  </a:cxn>
                  <a:cxn ang="T8">
                    <a:pos x="T4" y="T5"/>
                  </a:cxn>
                </a:cxnLst>
                <a:rect l="T9" t="T10" r="T11" b="T12"/>
                <a:pathLst>
                  <a:path w="17" h="11">
                    <a:moveTo>
                      <a:pt x="17" y="0"/>
                    </a:moveTo>
                    <a:lnTo>
                      <a:pt x="1" y="11"/>
                    </a:lnTo>
                    <a:lnTo>
                      <a:pt x="0" y="11"/>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10" name="Freeform 111"/>
              <p:cNvSpPr>
                <a:spLocks/>
              </p:cNvSpPr>
              <p:nvPr/>
            </p:nvSpPr>
            <p:spPr bwMode="auto">
              <a:xfrm>
                <a:off x="4779" y="1461"/>
                <a:ext cx="8" cy="4"/>
              </a:xfrm>
              <a:custGeom>
                <a:avLst/>
                <a:gdLst>
                  <a:gd name="T0" fmla="*/ 0 w 18"/>
                  <a:gd name="T1" fmla="*/ 0 h 11"/>
                  <a:gd name="T2" fmla="*/ 0 w 18"/>
                  <a:gd name="T3" fmla="*/ 0 h 11"/>
                  <a:gd name="T4" fmla="*/ 0 w 18"/>
                  <a:gd name="T5" fmla="*/ 0 h 11"/>
                  <a:gd name="T6" fmla="*/ 0 60000 65536"/>
                  <a:gd name="T7" fmla="*/ 0 60000 65536"/>
                  <a:gd name="T8" fmla="*/ 0 60000 65536"/>
                  <a:gd name="T9" fmla="*/ 0 w 18"/>
                  <a:gd name="T10" fmla="*/ 0 h 11"/>
                  <a:gd name="T11" fmla="*/ 18 w 18"/>
                  <a:gd name="T12" fmla="*/ 11 h 11"/>
                </a:gdLst>
                <a:ahLst/>
                <a:cxnLst>
                  <a:cxn ang="T6">
                    <a:pos x="T0" y="T1"/>
                  </a:cxn>
                  <a:cxn ang="T7">
                    <a:pos x="T2" y="T3"/>
                  </a:cxn>
                  <a:cxn ang="T8">
                    <a:pos x="T4" y="T5"/>
                  </a:cxn>
                </a:cxnLst>
                <a:rect l="T9" t="T10" r="T11" b="T12"/>
                <a:pathLst>
                  <a:path w="18" h="11">
                    <a:moveTo>
                      <a:pt x="18" y="0"/>
                    </a:moveTo>
                    <a:lnTo>
                      <a:pt x="1" y="11"/>
                    </a:lnTo>
                    <a:lnTo>
                      <a:pt x="0" y="11"/>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11" name="Freeform 112"/>
              <p:cNvSpPr>
                <a:spLocks/>
              </p:cNvSpPr>
              <p:nvPr/>
            </p:nvSpPr>
            <p:spPr bwMode="auto">
              <a:xfrm>
                <a:off x="4763" y="1474"/>
                <a:ext cx="4" cy="2"/>
              </a:xfrm>
              <a:custGeom>
                <a:avLst/>
                <a:gdLst>
                  <a:gd name="T0" fmla="*/ 1 w 8"/>
                  <a:gd name="T1" fmla="*/ 0 h 5"/>
                  <a:gd name="T2" fmla="*/ 1 w 8"/>
                  <a:gd name="T3" fmla="*/ 0 h 5"/>
                  <a:gd name="T4" fmla="*/ 0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8" y="0"/>
                    </a:moveTo>
                    <a:lnTo>
                      <a:pt x="1" y="5"/>
                    </a:lnTo>
                    <a:lnTo>
                      <a:pt x="0" y="5"/>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12" name="Freeform 113"/>
              <p:cNvSpPr>
                <a:spLocks/>
              </p:cNvSpPr>
              <p:nvPr/>
            </p:nvSpPr>
            <p:spPr bwMode="auto">
              <a:xfrm>
                <a:off x="4764" y="1476"/>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13" name="Freeform 114"/>
              <p:cNvSpPr>
                <a:spLocks/>
              </p:cNvSpPr>
              <p:nvPr/>
            </p:nvSpPr>
            <p:spPr bwMode="auto">
              <a:xfrm>
                <a:off x="4759" y="1474"/>
                <a:ext cx="5" cy="2"/>
              </a:xfrm>
              <a:custGeom>
                <a:avLst/>
                <a:gdLst>
                  <a:gd name="T0" fmla="*/ 0 w 11"/>
                  <a:gd name="T1" fmla="*/ 0 h 6"/>
                  <a:gd name="T2" fmla="*/ 0 w 11"/>
                  <a:gd name="T3" fmla="*/ 0 h 6"/>
                  <a:gd name="T4" fmla="*/ 0 w 11"/>
                  <a:gd name="T5" fmla="*/ 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11" y="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14" name="Freeform 115"/>
              <p:cNvSpPr>
                <a:spLocks/>
              </p:cNvSpPr>
              <p:nvPr/>
            </p:nvSpPr>
            <p:spPr bwMode="auto">
              <a:xfrm>
                <a:off x="4739" y="1461"/>
                <a:ext cx="7" cy="4"/>
              </a:xfrm>
              <a:custGeom>
                <a:avLst/>
                <a:gdLst>
                  <a:gd name="T0" fmla="*/ 0 w 18"/>
                  <a:gd name="T1" fmla="*/ 0 h 11"/>
                  <a:gd name="T2" fmla="*/ 0 w 18"/>
                  <a:gd name="T3" fmla="*/ 0 h 11"/>
                  <a:gd name="T4" fmla="*/ 0 w 18"/>
                  <a:gd name="T5" fmla="*/ 0 h 11"/>
                  <a:gd name="T6" fmla="*/ 0 60000 65536"/>
                  <a:gd name="T7" fmla="*/ 0 60000 65536"/>
                  <a:gd name="T8" fmla="*/ 0 60000 65536"/>
                  <a:gd name="T9" fmla="*/ 0 w 18"/>
                  <a:gd name="T10" fmla="*/ 0 h 11"/>
                  <a:gd name="T11" fmla="*/ 18 w 18"/>
                  <a:gd name="T12" fmla="*/ 11 h 11"/>
                </a:gdLst>
                <a:ahLst/>
                <a:cxnLst>
                  <a:cxn ang="T6">
                    <a:pos x="T0" y="T1"/>
                  </a:cxn>
                  <a:cxn ang="T7">
                    <a:pos x="T2" y="T3"/>
                  </a:cxn>
                  <a:cxn ang="T8">
                    <a:pos x="T4" y="T5"/>
                  </a:cxn>
                </a:cxnLst>
                <a:rect l="T9" t="T10" r="T11" b="T12"/>
                <a:pathLst>
                  <a:path w="18" h="11">
                    <a:moveTo>
                      <a:pt x="18" y="11"/>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15" name="Freeform 116"/>
              <p:cNvSpPr>
                <a:spLocks/>
              </p:cNvSpPr>
              <p:nvPr/>
            </p:nvSpPr>
            <p:spPr bwMode="auto">
              <a:xfrm>
                <a:off x="4718" y="1448"/>
                <a:ext cx="8" cy="4"/>
              </a:xfrm>
              <a:custGeom>
                <a:avLst/>
                <a:gdLst>
                  <a:gd name="T0" fmla="*/ 0 w 18"/>
                  <a:gd name="T1" fmla="*/ 0 h 11"/>
                  <a:gd name="T2" fmla="*/ 0 w 18"/>
                  <a:gd name="T3" fmla="*/ 0 h 11"/>
                  <a:gd name="T4" fmla="*/ 0 w 18"/>
                  <a:gd name="T5" fmla="*/ 0 h 11"/>
                  <a:gd name="T6" fmla="*/ 0 60000 65536"/>
                  <a:gd name="T7" fmla="*/ 0 60000 65536"/>
                  <a:gd name="T8" fmla="*/ 0 60000 65536"/>
                  <a:gd name="T9" fmla="*/ 0 w 18"/>
                  <a:gd name="T10" fmla="*/ 0 h 11"/>
                  <a:gd name="T11" fmla="*/ 18 w 18"/>
                  <a:gd name="T12" fmla="*/ 11 h 11"/>
                </a:gdLst>
                <a:ahLst/>
                <a:cxnLst>
                  <a:cxn ang="T6">
                    <a:pos x="T0" y="T1"/>
                  </a:cxn>
                  <a:cxn ang="T7">
                    <a:pos x="T2" y="T3"/>
                  </a:cxn>
                  <a:cxn ang="T8">
                    <a:pos x="T4" y="T5"/>
                  </a:cxn>
                </a:cxnLst>
                <a:rect l="T9" t="T10" r="T11" b="T12"/>
                <a:pathLst>
                  <a:path w="18" h="11">
                    <a:moveTo>
                      <a:pt x="18" y="11"/>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16" name="Freeform 117"/>
              <p:cNvSpPr>
                <a:spLocks/>
              </p:cNvSpPr>
              <p:nvPr/>
            </p:nvSpPr>
            <p:spPr bwMode="auto">
              <a:xfrm>
                <a:off x="4700" y="1433"/>
                <a:ext cx="6" cy="5"/>
              </a:xfrm>
              <a:custGeom>
                <a:avLst/>
                <a:gdLst>
                  <a:gd name="T0" fmla="*/ 0 w 16"/>
                  <a:gd name="T1" fmla="*/ 0 h 13"/>
                  <a:gd name="T2" fmla="*/ 0 w 16"/>
                  <a:gd name="T3" fmla="*/ 0 h 13"/>
                  <a:gd name="T4" fmla="*/ 0 w 16"/>
                  <a:gd name="T5" fmla="*/ 0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16" y="13"/>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17" name="Freeform 118"/>
              <p:cNvSpPr>
                <a:spLocks/>
              </p:cNvSpPr>
              <p:nvPr/>
            </p:nvSpPr>
            <p:spPr bwMode="auto">
              <a:xfrm>
                <a:off x="4682" y="1417"/>
                <a:ext cx="6" cy="5"/>
              </a:xfrm>
              <a:custGeom>
                <a:avLst/>
                <a:gdLst>
                  <a:gd name="T0" fmla="*/ 0 w 16"/>
                  <a:gd name="T1" fmla="*/ 0 h 13"/>
                  <a:gd name="T2" fmla="*/ 0 w 16"/>
                  <a:gd name="T3" fmla="*/ 0 h 13"/>
                  <a:gd name="T4" fmla="*/ 0 w 16"/>
                  <a:gd name="T5" fmla="*/ 0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16" y="13"/>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18" name="Freeform 119"/>
              <p:cNvSpPr>
                <a:spLocks/>
              </p:cNvSpPr>
              <p:nvPr/>
            </p:nvSpPr>
            <p:spPr bwMode="auto">
              <a:xfrm>
                <a:off x="4666" y="1403"/>
                <a:ext cx="4" cy="4"/>
              </a:xfrm>
              <a:custGeom>
                <a:avLst/>
                <a:gdLst>
                  <a:gd name="T0" fmla="*/ 0 w 10"/>
                  <a:gd name="T1" fmla="*/ 1 h 8"/>
                  <a:gd name="T2" fmla="*/ 0 w 10"/>
                  <a:gd name="T3" fmla="*/ 0 h 8"/>
                  <a:gd name="T4" fmla="*/ 0 w 10"/>
                  <a:gd name="T5" fmla="*/ 0 h 8"/>
                  <a:gd name="T6" fmla="*/ 0 60000 65536"/>
                  <a:gd name="T7" fmla="*/ 0 60000 65536"/>
                  <a:gd name="T8" fmla="*/ 0 60000 65536"/>
                  <a:gd name="T9" fmla="*/ 0 w 10"/>
                  <a:gd name="T10" fmla="*/ 0 h 8"/>
                  <a:gd name="T11" fmla="*/ 10 w 10"/>
                  <a:gd name="T12" fmla="*/ 8 h 8"/>
                </a:gdLst>
                <a:ahLst/>
                <a:cxnLst>
                  <a:cxn ang="T6">
                    <a:pos x="T0" y="T1"/>
                  </a:cxn>
                  <a:cxn ang="T7">
                    <a:pos x="T2" y="T3"/>
                  </a:cxn>
                  <a:cxn ang="T8">
                    <a:pos x="T4" y="T5"/>
                  </a:cxn>
                </a:cxnLst>
                <a:rect l="T9" t="T10" r="T11" b="T12"/>
                <a:pathLst>
                  <a:path w="10" h="8">
                    <a:moveTo>
                      <a:pt x="10" y="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19" name="Freeform 120"/>
              <p:cNvSpPr>
                <a:spLocks/>
              </p:cNvSpPr>
              <p:nvPr/>
            </p:nvSpPr>
            <p:spPr bwMode="auto">
              <a:xfrm>
                <a:off x="4666" y="1403"/>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20" name="Freeform 121"/>
              <p:cNvSpPr>
                <a:spLocks/>
              </p:cNvSpPr>
              <p:nvPr/>
            </p:nvSpPr>
            <p:spPr bwMode="auto">
              <a:xfrm>
                <a:off x="4664" y="1401"/>
                <a:ext cx="2" cy="2"/>
              </a:xfrm>
              <a:custGeom>
                <a:avLst/>
                <a:gdLst>
                  <a:gd name="T0" fmla="*/ 0 w 5"/>
                  <a:gd name="T1" fmla="*/ 0 h 6"/>
                  <a:gd name="T2" fmla="*/ 0 w 5"/>
                  <a:gd name="T3" fmla="*/ 0 h 6"/>
                  <a:gd name="T4" fmla="*/ 0 w 5"/>
                  <a:gd name="T5" fmla="*/ 0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5" y="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21" name="Freeform 122"/>
              <p:cNvSpPr>
                <a:spLocks/>
              </p:cNvSpPr>
              <p:nvPr/>
            </p:nvSpPr>
            <p:spPr bwMode="auto">
              <a:xfrm>
                <a:off x="4651" y="1381"/>
                <a:ext cx="5" cy="6"/>
              </a:xfrm>
              <a:custGeom>
                <a:avLst/>
                <a:gdLst>
                  <a:gd name="T0" fmla="*/ 0 w 11"/>
                  <a:gd name="T1" fmla="*/ 0 h 17"/>
                  <a:gd name="T2" fmla="*/ 0 w 11"/>
                  <a:gd name="T3" fmla="*/ 0 h 17"/>
                  <a:gd name="T4" fmla="*/ 0 w 11"/>
                  <a:gd name="T5" fmla="*/ 0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11" y="17"/>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22" name="Freeform 123"/>
              <p:cNvSpPr>
                <a:spLocks/>
              </p:cNvSpPr>
              <p:nvPr/>
            </p:nvSpPr>
            <p:spPr bwMode="auto">
              <a:xfrm>
                <a:off x="4638" y="1360"/>
                <a:ext cx="5" cy="7"/>
              </a:xfrm>
              <a:custGeom>
                <a:avLst/>
                <a:gdLst>
                  <a:gd name="T0" fmla="*/ 0 w 11"/>
                  <a:gd name="T1" fmla="*/ 0 h 17"/>
                  <a:gd name="T2" fmla="*/ 0 w 11"/>
                  <a:gd name="T3" fmla="*/ 0 h 17"/>
                  <a:gd name="T4" fmla="*/ 0 w 11"/>
                  <a:gd name="T5" fmla="*/ 0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11" y="17"/>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23" name="Freeform 124"/>
              <p:cNvSpPr>
                <a:spLocks/>
              </p:cNvSpPr>
              <p:nvPr/>
            </p:nvSpPr>
            <p:spPr bwMode="auto">
              <a:xfrm>
                <a:off x="4626" y="1340"/>
                <a:ext cx="4" cy="7"/>
              </a:xfrm>
              <a:custGeom>
                <a:avLst/>
                <a:gdLst>
                  <a:gd name="T0" fmla="*/ 0 w 11"/>
                  <a:gd name="T1" fmla="*/ 0 h 17"/>
                  <a:gd name="T2" fmla="*/ 0 w 11"/>
                  <a:gd name="T3" fmla="*/ 0 h 17"/>
                  <a:gd name="T4" fmla="*/ 0 w 11"/>
                  <a:gd name="T5" fmla="*/ 0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11" y="17"/>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24" name="Freeform 125"/>
              <p:cNvSpPr>
                <a:spLocks/>
              </p:cNvSpPr>
              <p:nvPr/>
            </p:nvSpPr>
            <p:spPr bwMode="auto">
              <a:xfrm>
                <a:off x="4613" y="1319"/>
                <a:ext cx="4" cy="7"/>
              </a:xfrm>
              <a:custGeom>
                <a:avLst/>
                <a:gdLst>
                  <a:gd name="T0" fmla="*/ 0 w 11"/>
                  <a:gd name="T1" fmla="*/ 0 h 17"/>
                  <a:gd name="T2" fmla="*/ 0 w 11"/>
                  <a:gd name="T3" fmla="*/ 0 h 17"/>
                  <a:gd name="T4" fmla="*/ 0 w 11"/>
                  <a:gd name="T5" fmla="*/ 0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11" y="17"/>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25" name="Freeform 126"/>
              <p:cNvSpPr>
                <a:spLocks/>
              </p:cNvSpPr>
              <p:nvPr/>
            </p:nvSpPr>
            <p:spPr bwMode="auto">
              <a:xfrm>
                <a:off x="4598" y="1300"/>
                <a:ext cx="5" cy="6"/>
              </a:xfrm>
              <a:custGeom>
                <a:avLst/>
                <a:gdLst>
                  <a:gd name="T0" fmla="*/ 0 w 13"/>
                  <a:gd name="T1" fmla="*/ 0 h 15"/>
                  <a:gd name="T2" fmla="*/ 0 w 13"/>
                  <a:gd name="T3" fmla="*/ 0 h 15"/>
                  <a:gd name="T4" fmla="*/ 0 w 13"/>
                  <a:gd name="T5" fmla="*/ 0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13" y="1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26" name="Freeform 127"/>
              <p:cNvSpPr>
                <a:spLocks/>
              </p:cNvSpPr>
              <p:nvPr/>
            </p:nvSpPr>
            <p:spPr bwMode="auto">
              <a:xfrm>
                <a:off x="4582" y="1282"/>
                <a:ext cx="6" cy="6"/>
              </a:xfrm>
              <a:custGeom>
                <a:avLst/>
                <a:gdLst>
                  <a:gd name="T0" fmla="*/ 0 w 14"/>
                  <a:gd name="T1" fmla="*/ 0 h 15"/>
                  <a:gd name="T2" fmla="*/ 0 w 14"/>
                  <a:gd name="T3" fmla="*/ 0 h 15"/>
                  <a:gd name="T4" fmla="*/ 0 w 14"/>
                  <a:gd name="T5" fmla="*/ 0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14" y="1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27" name="Freeform 128"/>
              <p:cNvSpPr>
                <a:spLocks/>
              </p:cNvSpPr>
              <p:nvPr/>
            </p:nvSpPr>
            <p:spPr bwMode="auto">
              <a:xfrm>
                <a:off x="4567" y="1264"/>
                <a:ext cx="6" cy="6"/>
              </a:xfrm>
              <a:custGeom>
                <a:avLst/>
                <a:gdLst>
                  <a:gd name="T0" fmla="*/ 0 w 14"/>
                  <a:gd name="T1" fmla="*/ 0 h 15"/>
                  <a:gd name="T2" fmla="*/ 0 w 14"/>
                  <a:gd name="T3" fmla="*/ 0 h 15"/>
                  <a:gd name="T4" fmla="*/ 0 w 14"/>
                  <a:gd name="T5" fmla="*/ 0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14" y="1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28" name="Freeform 129"/>
              <p:cNvSpPr>
                <a:spLocks/>
              </p:cNvSpPr>
              <p:nvPr/>
            </p:nvSpPr>
            <p:spPr bwMode="auto">
              <a:xfrm>
                <a:off x="4552" y="1245"/>
                <a:ext cx="5" cy="6"/>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29" name="Freeform 130"/>
              <p:cNvSpPr>
                <a:spLocks/>
              </p:cNvSpPr>
              <p:nvPr/>
            </p:nvSpPr>
            <p:spPr bwMode="auto">
              <a:xfrm>
                <a:off x="4543" y="1223"/>
                <a:ext cx="3" cy="7"/>
              </a:xfrm>
              <a:custGeom>
                <a:avLst/>
                <a:gdLst>
                  <a:gd name="T0" fmla="*/ 0 w 8"/>
                  <a:gd name="T1" fmla="*/ 0 h 19"/>
                  <a:gd name="T2" fmla="*/ 0 w 8"/>
                  <a:gd name="T3" fmla="*/ 0 h 19"/>
                  <a:gd name="T4" fmla="*/ 0 w 8"/>
                  <a:gd name="T5" fmla="*/ 0 h 19"/>
                  <a:gd name="T6" fmla="*/ 0 60000 65536"/>
                  <a:gd name="T7" fmla="*/ 0 60000 65536"/>
                  <a:gd name="T8" fmla="*/ 0 60000 65536"/>
                  <a:gd name="T9" fmla="*/ 0 w 8"/>
                  <a:gd name="T10" fmla="*/ 0 h 19"/>
                  <a:gd name="T11" fmla="*/ 8 w 8"/>
                  <a:gd name="T12" fmla="*/ 19 h 19"/>
                </a:gdLst>
                <a:ahLst/>
                <a:cxnLst>
                  <a:cxn ang="T6">
                    <a:pos x="T0" y="T1"/>
                  </a:cxn>
                  <a:cxn ang="T7">
                    <a:pos x="T2" y="T3"/>
                  </a:cxn>
                  <a:cxn ang="T8">
                    <a:pos x="T4" y="T5"/>
                  </a:cxn>
                </a:cxnLst>
                <a:rect l="T9" t="T10" r="T11" b="T12"/>
                <a:pathLst>
                  <a:path w="8" h="19">
                    <a:moveTo>
                      <a:pt x="8"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30" name="Freeform 131"/>
              <p:cNvSpPr>
                <a:spLocks/>
              </p:cNvSpPr>
              <p:nvPr/>
            </p:nvSpPr>
            <p:spPr bwMode="auto">
              <a:xfrm>
                <a:off x="4535" y="1200"/>
                <a:ext cx="3" cy="7"/>
              </a:xfrm>
              <a:custGeom>
                <a:avLst/>
                <a:gdLst>
                  <a:gd name="T0" fmla="*/ 0 w 8"/>
                  <a:gd name="T1" fmla="*/ 0 h 19"/>
                  <a:gd name="T2" fmla="*/ 0 w 8"/>
                  <a:gd name="T3" fmla="*/ 0 h 19"/>
                  <a:gd name="T4" fmla="*/ 0 w 8"/>
                  <a:gd name="T5" fmla="*/ 0 h 19"/>
                  <a:gd name="T6" fmla="*/ 0 60000 65536"/>
                  <a:gd name="T7" fmla="*/ 0 60000 65536"/>
                  <a:gd name="T8" fmla="*/ 0 60000 65536"/>
                  <a:gd name="T9" fmla="*/ 0 w 8"/>
                  <a:gd name="T10" fmla="*/ 0 h 19"/>
                  <a:gd name="T11" fmla="*/ 8 w 8"/>
                  <a:gd name="T12" fmla="*/ 19 h 19"/>
                </a:gdLst>
                <a:ahLst/>
                <a:cxnLst>
                  <a:cxn ang="T6">
                    <a:pos x="T0" y="T1"/>
                  </a:cxn>
                  <a:cxn ang="T7">
                    <a:pos x="T2" y="T3"/>
                  </a:cxn>
                  <a:cxn ang="T8">
                    <a:pos x="T4" y="T5"/>
                  </a:cxn>
                </a:cxnLst>
                <a:rect l="T9" t="T10" r="T11" b="T12"/>
                <a:pathLst>
                  <a:path w="8" h="19">
                    <a:moveTo>
                      <a:pt x="8"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31" name="Freeform 132"/>
              <p:cNvSpPr>
                <a:spLocks/>
              </p:cNvSpPr>
              <p:nvPr/>
            </p:nvSpPr>
            <p:spPr bwMode="auto">
              <a:xfrm>
                <a:off x="4526" y="1177"/>
                <a:ext cx="3" cy="8"/>
              </a:xfrm>
              <a:custGeom>
                <a:avLst/>
                <a:gdLst>
                  <a:gd name="T0" fmla="*/ 0 w 8"/>
                  <a:gd name="T1" fmla="*/ 0 h 19"/>
                  <a:gd name="T2" fmla="*/ 0 w 8"/>
                  <a:gd name="T3" fmla="*/ 0 h 19"/>
                  <a:gd name="T4" fmla="*/ 0 w 8"/>
                  <a:gd name="T5" fmla="*/ 0 h 19"/>
                  <a:gd name="T6" fmla="*/ 0 60000 65536"/>
                  <a:gd name="T7" fmla="*/ 0 60000 65536"/>
                  <a:gd name="T8" fmla="*/ 0 60000 65536"/>
                  <a:gd name="T9" fmla="*/ 0 w 8"/>
                  <a:gd name="T10" fmla="*/ 0 h 19"/>
                  <a:gd name="T11" fmla="*/ 8 w 8"/>
                  <a:gd name="T12" fmla="*/ 19 h 19"/>
                </a:gdLst>
                <a:ahLst/>
                <a:cxnLst>
                  <a:cxn ang="T6">
                    <a:pos x="T0" y="T1"/>
                  </a:cxn>
                  <a:cxn ang="T7">
                    <a:pos x="T2" y="T3"/>
                  </a:cxn>
                  <a:cxn ang="T8">
                    <a:pos x="T4" y="T5"/>
                  </a:cxn>
                </a:cxnLst>
                <a:rect l="T9" t="T10" r="T11" b="T12"/>
                <a:pathLst>
                  <a:path w="8" h="19">
                    <a:moveTo>
                      <a:pt x="8"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32" name="Freeform 133"/>
              <p:cNvSpPr>
                <a:spLocks/>
              </p:cNvSpPr>
              <p:nvPr/>
            </p:nvSpPr>
            <p:spPr bwMode="auto">
              <a:xfrm>
                <a:off x="4518" y="1155"/>
                <a:ext cx="3" cy="8"/>
              </a:xfrm>
              <a:custGeom>
                <a:avLst/>
                <a:gdLst>
                  <a:gd name="T0" fmla="*/ 0 w 8"/>
                  <a:gd name="T1" fmla="*/ 0 h 19"/>
                  <a:gd name="T2" fmla="*/ 0 w 8"/>
                  <a:gd name="T3" fmla="*/ 0 h 19"/>
                  <a:gd name="T4" fmla="*/ 0 w 8"/>
                  <a:gd name="T5" fmla="*/ 0 h 19"/>
                  <a:gd name="T6" fmla="*/ 0 60000 65536"/>
                  <a:gd name="T7" fmla="*/ 0 60000 65536"/>
                  <a:gd name="T8" fmla="*/ 0 60000 65536"/>
                  <a:gd name="T9" fmla="*/ 0 w 8"/>
                  <a:gd name="T10" fmla="*/ 0 h 19"/>
                  <a:gd name="T11" fmla="*/ 8 w 8"/>
                  <a:gd name="T12" fmla="*/ 19 h 19"/>
                </a:gdLst>
                <a:ahLst/>
                <a:cxnLst>
                  <a:cxn ang="T6">
                    <a:pos x="T0" y="T1"/>
                  </a:cxn>
                  <a:cxn ang="T7">
                    <a:pos x="T2" y="T3"/>
                  </a:cxn>
                  <a:cxn ang="T8">
                    <a:pos x="T4" y="T5"/>
                  </a:cxn>
                </a:cxnLst>
                <a:rect l="T9" t="T10" r="T11" b="T12"/>
                <a:pathLst>
                  <a:path w="8" h="19">
                    <a:moveTo>
                      <a:pt x="8"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33" name="Freeform 134"/>
              <p:cNvSpPr>
                <a:spLocks/>
              </p:cNvSpPr>
              <p:nvPr/>
            </p:nvSpPr>
            <p:spPr bwMode="auto">
              <a:xfrm>
                <a:off x="4510" y="1132"/>
                <a:ext cx="3" cy="8"/>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34" name="Freeform 135"/>
              <p:cNvSpPr>
                <a:spLocks/>
              </p:cNvSpPr>
              <p:nvPr/>
            </p:nvSpPr>
            <p:spPr bwMode="auto">
              <a:xfrm>
                <a:off x="4501" y="1110"/>
                <a:ext cx="4" cy="7"/>
              </a:xfrm>
              <a:custGeom>
                <a:avLst/>
                <a:gdLst>
                  <a:gd name="T0" fmla="*/ 1 w 8"/>
                  <a:gd name="T1" fmla="*/ 0 h 19"/>
                  <a:gd name="T2" fmla="*/ 1 w 8"/>
                  <a:gd name="T3" fmla="*/ 0 h 19"/>
                  <a:gd name="T4" fmla="*/ 0 w 8"/>
                  <a:gd name="T5" fmla="*/ 0 h 19"/>
                  <a:gd name="T6" fmla="*/ 0 60000 65536"/>
                  <a:gd name="T7" fmla="*/ 0 60000 65536"/>
                  <a:gd name="T8" fmla="*/ 0 60000 65536"/>
                  <a:gd name="T9" fmla="*/ 0 w 8"/>
                  <a:gd name="T10" fmla="*/ 0 h 19"/>
                  <a:gd name="T11" fmla="*/ 8 w 8"/>
                  <a:gd name="T12" fmla="*/ 19 h 19"/>
                </a:gdLst>
                <a:ahLst/>
                <a:cxnLst>
                  <a:cxn ang="T6">
                    <a:pos x="T0" y="T1"/>
                  </a:cxn>
                  <a:cxn ang="T7">
                    <a:pos x="T2" y="T3"/>
                  </a:cxn>
                  <a:cxn ang="T8">
                    <a:pos x="T4" y="T5"/>
                  </a:cxn>
                </a:cxnLst>
                <a:rect l="T9" t="T10" r="T11" b="T12"/>
                <a:pathLst>
                  <a:path w="8" h="19">
                    <a:moveTo>
                      <a:pt x="8"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35" name="Freeform 136"/>
              <p:cNvSpPr>
                <a:spLocks/>
              </p:cNvSpPr>
              <p:nvPr/>
            </p:nvSpPr>
            <p:spPr bwMode="auto">
              <a:xfrm>
                <a:off x="4493" y="1087"/>
                <a:ext cx="3" cy="7"/>
              </a:xfrm>
              <a:custGeom>
                <a:avLst/>
                <a:gdLst>
                  <a:gd name="T0" fmla="*/ 0 w 8"/>
                  <a:gd name="T1" fmla="*/ 0 h 18"/>
                  <a:gd name="T2" fmla="*/ 0 w 8"/>
                  <a:gd name="T3" fmla="*/ 0 h 18"/>
                  <a:gd name="T4" fmla="*/ 0 w 8"/>
                  <a:gd name="T5" fmla="*/ 0 h 18"/>
                  <a:gd name="T6" fmla="*/ 0 60000 65536"/>
                  <a:gd name="T7" fmla="*/ 0 60000 65536"/>
                  <a:gd name="T8" fmla="*/ 0 60000 65536"/>
                  <a:gd name="T9" fmla="*/ 0 w 8"/>
                  <a:gd name="T10" fmla="*/ 0 h 18"/>
                  <a:gd name="T11" fmla="*/ 8 w 8"/>
                  <a:gd name="T12" fmla="*/ 18 h 18"/>
                </a:gdLst>
                <a:ahLst/>
                <a:cxnLst>
                  <a:cxn ang="T6">
                    <a:pos x="T0" y="T1"/>
                  </a:cxn>
                  <a:cxn ang="T7">
                    <a:pos x="T2" y="T3"/>
                  </a:cxn>
                  <a:cxn ang="T8">
                    <a:pos x="T4" y="T5"/>
                  </a:cxn>
                </a:cxnLst>
                <a:rect l="T9" t="T10" r="T11" b="T12"/>
                <a:pathLst>
                  <a:path w="8" h="18">
                    <a:moveTo>
                      <a:pt x="8"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36" name="Freeform 137"/>
              <p:cNvSpPr>
                <a:spLocks/>
              </p:cNvSpPr>
              <p:nvPr/>
            </p:nvSpPr>
            <p:spPr bwMode="auto">
              <a:xfrm>
                <a:off x="4487" y="1069"/>
                <a:ext cx="1" cy="3"/>
              </a:xfrm>
              <a:custGeom>
                <a:avLst/>
                <a:gdLst>
                  <a:gd name="T0" fmla="*/ 0 w 3"/>
                  <a:gd name="T1" fmla="*/ 0 h 7"/>
                  <a:gd name="T2" fmla="*/ 0 w 3"/>
                  <a:gd name="T3" fmla="*/ 0 h 7"/>
                  <a:gd name="T4" fmla="*/ 0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3" y="7"/>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37" name="Freeform 138"/>
              <p:cNvSpPr>
                <a:spLocks/>
              </p:cNvSpPr>
              <p:nvPr/>
            </p:nvSpPr>
            <p:spPr bwMode="auto">
              <a:xfrm>
                <a:off x="4487" y="1069"/>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38" name="Freeform 139"/>
              <p:cNvSpPr>
                <a:spLocks/>
              </p:cNvSpPr>
              <p:nvPr/>
            </p:nvSpPr>
            <p:spPr bwMode="auto">
              <a:xfrm>
                <a:off x="4483" y="1065"/>
                <a:ext cx="4" cy="4"/>
              </a:xfrm>
              <a:custGeom>
                <a:avLst/>
                <a:gdLst>
                  <a:gd name="T0" fmla="*/ 0 w 9"/>
                  <a:gd name="T1" fmla="*/ 0 h 10"/>
                  <a:gd name="T2" fmla="*/ 0 w 9"/>
                  <a:gd name="T3" fmla="*/ 0 h 10"/>
                  <a:gd name="T4" fmla="*/ 0 w 9"/>
                  <a:gd name="T5" fmla="*/ 0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9" y="1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39" name="Freeform 140"/>
              <p:cNvSpPr>
                <a:spLocks/>
              </p:cNvSpPr>
              <p:nvPr/>
            </p:nvSpPr>
            <p:spPr bwMode="auto">
              <a:xfrm>
                <a:off x="4469" y="1046"/>
                <a:ext cx="5" cy="7"/>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40" name="Freeform 141"/>
              <p:cNvSpPr>
                <a:spLocks/>
              </p:cNvSpPr>
              <p:nvPr/>
            </p:nvSpPr>
            <p:spPr bwMode="auto">
              <a:xfrm>
                <a:off x="4454" y="1028"/>
                <a:ext cx="5" cy="6"/>
              </a:xfrm>
              <a:custGeom>
                <a:avLst/>
                <a:gdLst>
                  <a:gd name="T0" fmla="*/ 0 w 13"/>
                  <a:gd name="T1" fmla="*/ 0 h 15"/>
                  <a:gd name="T2" fmla="*/ 0 w 13"/>
                  <a:gd name="T3" fmla="*/ 0 h 15"/>
                  <a:gd name="T4" fmla="*/ 0 w 13"/>
                  <a:gd name="T5" fmla="*/ 0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13" y="1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41" name="Freeform 142"/>
              <p:cNvSpPr>
                <a:spLocks/>
              </p:cNvSpPr>
              <p:nvPr/>
            </p:nvSpPr>
            <p:spPr bwMode="auto">
              <a:xfrm>
                <a:off x="4438" y="1008"/>
                <a:ext cx="6" cy="7"/>
              </a:xfrm>
              <a:custGeom>
                <a:avLst/>
                <a:gdLst>
                  <a:gd name="T0" fmla="*/ 0 w 14"/>
                  <a:gd name="T1" fmla="*/ 0 h 16"/>
                  <a:gd name="T2" fmla="*/ 0 w 14"/>
                  <a:gd name="T3" fmla="*/ 0 h 16"/>
                  <a:gd name="T4" fmla="*/ 0 w 14"/>
                  <a:gd name="T5" fmla="*/ 0 h 16"/>
                  <a:gd name="T6" fmla="*/ 0 60000 65536"/>
                  <a:gd name="T7" fmla="*/ 0 60000 65536"/>
                  <a:gd name="T8" fmla="*/ 0 60000 65536"/>
                  <a:gd name="T9" fmla="*/ 0 w 14"/>
                  <a:gd name="T10" fmla="*/ 0 h 16"/>
                  <a:gd name="T11" fmla="*/ 14 w 14"/>
                  <a:gd name="T12" fmla="*/ 16 h 16"/>
                </a:gdLst>
                <a:ahLst/>
                <a:cxnLst>
                  <a:cxn ang="T6">
                    <a:pos x="T0" y="T1"/>
                  </a:cxn>
                  <a:cxn ang="T7">
                    <a:pos x="T2" y="T3"/>
                  </a:cxn>
                  <a:cxn ang="T8">
                    <a:pos x="T4" y="T5"/>
                  </a:cxn>
                </a:cxnLst>
                <a:rect l="T9" t="T10" r="T11" b="T12"/>
                <a:pathLst>
                  <a:path w="14" h="16">
                    <a:moveTo>
                      <a:pt x="14"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42" name="Freeform 143"/>
              <p:cNvSpPr>
                <a:spLocks/>
              </p:cNvSpPr>
              <p:nvPr/>
            </p:nvSpPr>
            <p:spPr bwMode="auto">
              <a:xfrm>
                <a:off x="4424" y="989"/>
                <a:ext cx="5" cy="7"/>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43" name="Freeform 144"/>
              <p:cNvSpPr>
                <a:spLocks/>
              </p:cNvSpPr>
              <p:nvPr/>
            </p:nvSpPr>
            <p:spPr bwMode="auto">
              <a:xfrm>
                <a:off x="4415" y="968"/>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44" name="Freeform 145"/>
              <p:cNvSpPr>
                <a:spLocks/>
              </p:cNvSpPr>
              <p:nvPr/>
            </p:nvSpPr>
            <p:spPr bwMode="auto">
              <a:xfrm>
                <a:off x="4410" y="944"/>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45" name="Freeform 146"/>
              <p:cNvSpPr>
                <a:spLocks/>
              </p:cNvSpPr>
              <p:nvPr/>
            </p:nvSpPr>
            <p:spPr bwMode="auto">
              <a:xfrm>
                <a:off x="4406" y="921"/>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46" name="Freeform 147"/>
              <p:cNvSpPr>
                <a:spLocks/>
              </p:cNvSpPr>
              <p:nvPr/>
            </p:nvSpPr>
            <p:spPr bwMode="auto">
              <a:xfrm>
                <a:off x="4401" y="897"/>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47" name="Freeform 148"/>
              <p:cNvSpPr>
                <a:spLocks/>
              </p:cNvSpPr>
              <p:nvPr/>
            </p:nvSpPr>
            <p:spPr bwMode="auto">
              <a:xfrm>
                <a:off x="4396" y="873"/>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48" name="Freeform 149"/>
              <p:cNvSpPr>
                <a:spLocks/>
              </p:cNvSpPr>
              <p:nvPr/>
            </p:nvSpPr>
            <p:spPr bwMode="auto">
              <a:xfrm>
                <a:off x="4392" y="850"/>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49" name="Freeform 150"/>
              <p:cNvSpPr>
                <a:spLocks/>
              </p:cNvSpPr>
              <p:nvPr/>
            </p:nvSpPr>
            <p:spPr bwMode="auto">
              <a:xfrm>
                <a:off x="4388" y="826"/>
                <a:ext cx="1" cy="8"/>
              </a:xfrm>
              <a:custGeom>
                <a:avLst/>
                <a:gdLst>
                  <a:gd name="T0" fmla="*/ 0 w 4"/>
                  <a:gd name="T1" fmla="*/ 0 h 20"/>
                  <a:gd name="T2" fmla="*/ 0 w 4"/>
                  <a:gd name="T3" fmla="*/ 0 h 20"/>
                  <a:gd name="T4" fmla="*/ 0 w 4"/>
                  <a:gd name="T5" fmla="*/ 0 h 20"/>
                  <a:gd name="T6" fmla="*/ 0 60000 65536"/>
                  <a:gd name="T7" fmla="*/ 0 60000 65536"/>
                  <a:gd name="T8" fmla="*/ 0 60000 65536"/>
                  <a:gd name="T9" fmla="*/ 0 w 4"/>
                  <a:gd name="T10" fmla="*/ 0 h 20"/>
                  <a:gd name="T11" fmla="*/ 4 w 4"/>
                  <a:gd name="T12" fmla="*/ 20 h 20"/>
                </a:gdLst>
                <a:ahLst/>
                <a:cxnLst>
                  <a:cxn ang="T6">
                    <a:pos x="T0" y="T1"/>
                  </a:cxn>
                  <a:cxn ang="T7">
                    <a:pos x="T2" y="T3"/>
                  </a:cxn>
                  <a:cxn ang="T8">
                    <a:pos x="T4" y="T5"/>
                  </a:cxn>
                </a:cxnLst>
                <a:rect l="T9" t="T10" r="T11" b="T12"/>
                <a:pathLst>
                  <a:path w="4" h="20">
                    <a:moveTo>
                      <a:pt x="4"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50" name="Freeform 151"/>
              <p:cNvSpPr>
                <a:spLocks/>
              </p:cNvSpPr>
              <p:nvPr/>
            </p:nvSpPr>
            <p:spPr bwMode="auto">
              <a:xfrm>
                <a:off x="4383" y="803"/>
                <a:ext cx="2" cy="7"/>
              </a:xfrm>
              <a:custGeom>
                <a:avLst/>
                <a:gdLst>
                  <a:gd name="T0" fmla="*/ 0 w 5"/>
                  <a:gd name="T1" fmla="*/ 0 h 19"/>
                  <a:gd name="T2" fmla="*/ 0 w 5"/>
                  <a:gd name="T3" fmla="*/ 0 h 19"/>
                  <a:gd name="T4" fmla="*/ 0 w 5"/>
                  <a:gd name="T5" fmla="*/ 0 h 19"/>
                  <a:gd name="T6" fmla="*/ 0 60000 65536"/>
                  <a:gd name="T7" fmla="*/ 0 60000 65536"/>
                  <a:gd name="T8" fmla="*/ 0 60000 65536"/>
                  <a:gd name="T9" fmla="*/ 0 w 5"/>
                  <a:gd name="T10" fmla="*/ 0 h 19"/>
                  <a:gd name="T11" fmla="*/ 5 w 5"/>
                  <a:gd name="T12" fmla="*/ 19 h 19"/>
                </a:gdLst>
                <a:ahLst/>
                <a:cxnLst>
                  <a:cxn ang="T6">
                    <a:pos x="T0" y="T1"/>
                  </a:cxn>
                  <a:cxn ang="T7">
                    <a:pos x="T2" y="T3"/>
                  </a:cxn>
                  <a:cxn ang="T8">
                    <a:pos x="T4" y="T5"/>
                  </a:cxn>
                </a:cxnLst>
                <a:rect l="T9" t="T10" r="T11" b="T12"/>
                <a:pathLst>
                  <a:path w="5" h="19">
                    <a:moveTo>
                      <a:pt x="5"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51" name="Freeform 152"/>
              <p:cNvSpPr>
                <a:spLocks/>
              </p:cNvSpPr>
              <p:nvPr/>
            </p:nvSpPr>
            <p:spPr bwMode="auto">
              <a:xfrm>
                <a:off x="4378" y="779"/>
                <a:ext cx="2" cy="8"/>
              </a:xfrm>
              <a:custGeom>
                <a:avLst/>
                <a:gdLst>
                  <a:gd name="T0" fmla="*/ 0 w 5"/>
                  <a:gd name="T1" fmla="*/ 0 h 19"/>
                  <a:gd name="T2" fmla="*/ 0 w 5"/>
                  <a:gd name="T3" fmla="*/ 0 h 19"/>
                  <a:gd name="T4" fmla="*/ 0 w 5"/>
                  <a:gd name="T5" fmla="*/ 0 h 19"/>
                  <a:gd name="T6" fmla="*/ 0 60000 65536"/>
                  <a:gd name="T7" fmla="*/ 0 60000 65536"/>
                  <a:gd name="T8" fmla="*/ 0 60000 65536"/>
                  <a:gd name="T9" fmla="*/ 0 w 5"/>
                  <a:gd name="T10" fmla="*/ 0 h 19"/>
                  <a:gd name="T11" fmla="*/ 5 w 5"/>
                  <a:gd name="T12" fmla="*/ 19 h 19"/>
                </a:gdLst>
                <a:ahLst/>
                <a:cxnLst>
                  <a:cxn ang="T6">
                    <a:pos x="T0" y="T1"/>
                  </a:cxn>
                  <a:cxn ang="T7">
                    <a:pos x="T2" y="T3"/>
                  </a:cxn>
                  <a:cxn ang="T8">
                    <a:pos x="T4" y="T5"/>
                  </a:cxn>
                </a:cxnLst>
                <a:rect l="T9" t="T10" r="T11" b="T12"/>
                <a:pathLst>
                  <a:path w="5" h="19">
                    <a:moveTo>
                      <a:pt x="5"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52" name="Freeform 153"/>
              <p:cNvSpPr>
                <a:spLocks/>
              </p:cNvSpPr>
              <p:nvPr/>
            </p:nvSpPr>
            <p:spPr bwMode="auto">
              <a:xfrm>
                <a:off x="4374" y="755"/>
                <a:ext cx="2" cy="8"/>
              </a:xfrm>
              <a:custGeom>
                <a:avLst/>
                <a:gdLst>
                  <a:gd name="T0" fmla="*/ 0 w 5"/>
                  <a:gd name="T1" fmla="*/ 0 h 19"/>
                  <a:gd name="T2" fmla="*/ 0 w 5"/>
                  <a:gd name="T3" fmla="*/ 0 h 19"/>
                  <a:gd name="T4" fmla="*/ 0 w 5"/>
                  <a:gd name="T5" fmla="*/ 0 h 19"/>
                  <a:gd name="T6" fmla="*/ 0 60000 65536"/>
                  <a:gd name="T7" fmla="*/ 0 60000 65536"/>
                  <a:gd name="T8" fmla="*/ 0 60000 65536"/>
                  <a:gd name="T9" fmla="*/ 0 w 5"/>
                  <a:gd name="T10" fmla="*/ 0 h 19"/>
                  <a:gd name="T11" fmla="*/ 5 w 5"/>
                  <a:gd name="T12" fmla="*/ 19 h 19"/>
                </a:gdLst>
                <a:ahLst/>
                <a:cxnLst>
                  <a:cxn ang="T6">
                    <a:pos x="T0" y="T1"/>
                  </a:cxn>
                  <a:cxn ang="T7">
                    <a:pos x="T2" y="T3"/>
                  </a:cxn>
                  <a:cxn ang="T8">
                    <a:pos x="T4" y="T5"/>
                  </a:cxn>
                </a:cxnLst>
                <a:rect l="T9" t="T10" r="T11" b="T12"/>
                <a:pathLst>
                  <a:path w="5" h="19">
                    <a:moveTo>
                      <a:pt x="5"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53" name="Freeform 154"/>
              <p:cNvSpPr>
                <a:spLocks/>
              </p:cNvSpPr>
              <p:nvPr/>
            </p:nvSpPr>
            <p:spPr bwMode="auto">
              <a:xfrm>
                <a:off x="4369" y="732"/>
                <a:ext cx="2" cy="7"/>
              </a:xfrm>
              <a:custGeom>
                <a:avLst/>
                <a:gdLst>
                  <a:gd name="T0" fmla="*/ 0 w 5"/>
                  <a:gd name="T1" fmla="*/ 0 h 19"/>
                  <a:gd name="T2" fmla="*/ 0 w 5"/>
                  <a:gd name="T3" fmla="*/ 0 h 19"/>
                  <a:gd name="T4" fmla="*/ 0 w 5"/>
                  <a:gd name="T5" fmla="*/ 0 h 19"/>
                  <a:gd name="T6" fmla="*/ 0 60000 65536"/>
                  <a:gd name="T7" fmla="*/ 0 60000 65536"/>
                  <a:gd name="T8" fmla="*/ 0 60000 65536"/>
                  <a:gd name="T9" fmla="*/ 0 w 5"/>
                  <a:gd name="T10" fmla="*/ 0 h 19"/>
                  <a:gd name="T11" fmla="*/ 5 w 5"/>
                  <a:gd name="T12" fmla="*/ 19 h 19"/>
                </a:gdLst>
                <a:ahLst/>
                <a:cxnLst>
                  <a:cxn ang="T6">
                    <a:pos x="T0" y="T1"/>
                  </a:cxn>
                  <a:cxn ang="T7">
                    <a:pos x="T2" y="T3"/>
                  </a:cxn>
                  <a:cxn ang="T8">
                    <a:pos x="T4" y="T5"/>
                  </a:cxn>
                </a:cxnLst>
                <a:rect l="T9" t="T10" r="T11" b="T12"/>
                <a:pathLst>
                  <a:path w="5" h="19">
                    <a:moveTo>
                      <a:pt x="5"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54" name="Freeform 155"/>
              <p:cNvSpPr>
                <a:spLocks/>
              </p:cNvSpPr>
              <p:nvPr/>
            </p:nvSpPr>
            <p:spPr bwMode="auto">
              <a:xfrm>
                <a:off x="4365" y="708"/>
                <a:ext cx="2" cy="8"/>
              </a:xfrm>
              <a:custGeom>
                <a:avLst/>
                <a:gdLst>
                  <a:gd name="T0" fmla="*/ 0 w 5"/>
                  <a:gd name="T1" fmla="*/ 0 h 19"/>
                  <a:gd name="T2" fmla="*/ 0 w 5"/>
                  <a:gd name="T3" fmla="*/ 0 h 19"/>
                  <a:gd name="T4" fmla="*/ 0 w 5"/>
                  <a:gd name="T5" fmla="*/ 0 h 19"/>
                  <a:gd name="T6" fmla="*/ 0 60000 65536"/>
                  <a:gd name="T7" fmla="*/ 0 60000 65536"/>
                  <a:gd name="T8" fmla="*/ 0 60000 65536"/>
                  <a:gd name="T9" fmla="*/ 0 w 5"/>
                  <a:gd name="T10" fmla="*/ 0 h 19"/>
                  <a:gd name="T11" fmla="*/ 5 w 5"/>
                  <a:gd name="T12" fmla="*/ 19 h 19"/>
                </a:gdLst>
                <a:ahLst/>
                <a:cxnLst>
                  <a:cxn ang="T6">
                    <a:pos x="T0" y="T1"/>
                  </a:cxn>
                  <a:cxn ang="T7">
                    <a:pos x="T2" y="T3"/>
                  </a:cxn>
                  <a:cxn ang="T8">
                    <a:pos x="T4" y="T5"/>
                  </a:cxn>
                </a:cxnLst>
                <a:rect l="T9" t="T10" r="T11" b="T12"/>
                <a:pathLst>
                  <a:path w="5" h="19">
                    <a:moveTo>
                      <a:pt x="5"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55" name="Freeform 156"/>
              <p:cNvSpPr>
                <a:spLocks/>
              </p:cNvSpPr>
              <p:nvPr/>
            </p:nvSpPr>
            <p:spPr bwMode="auto">
              <a:xfrm>
                <a:off x="4360" y="684"/>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56" name="Freeform 157"/>
              <p:cNvSpPr>
                <a:spLocks/>
              </p:cNvSpPr>
              <p:nvPr/>
            </p:nvSpPr>
            <p:spPr bwMode="auto">
              <a:xfrm>
                <a:off x="4356" y="661"/>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57" name="Freeform 158"/>
              <p:cNvSpPr>
                <a:spLocks/>
              </p:cNvSpPr>
              <p:nvPr/>
            </p:nvSpPr>
            <p:spPr bwMode="auto">
              <a:xfrm>
                <a:off x="4351" y="637"/>
                <a:ext cx="2" cy="8"/>
              </a:xfrm>
              <a:custGeom>
                <a:avLst/>
                <a:gdLst>
                  <a:gd name="T0" fmla="*/ 1 w 4"/>
                  <a:gd name="T1" fmla="*/ 0 h 20"/>
                  <a:gd name="T2" fmla="*/ 1 w 4"/>
                  <a:gd name="T3" fmla="*/ 0 h 20"/>
                  <a:gd name="T4" fmla="*/ 0 w 4"/>
                  <a:gd name="T5" fmla="*/ 0 h 20"/>
                  <a:gd name="T6" fmla="*/ 0 60000 65536"/>
                  <a:gd name="T7" fmla="*/ 0 60000 65536"/>
                  <a:gd name="T8" fmla="*/ 0 60000 65536"/>
                  <a:gd name="T9" fmla="*/ 0 w 4"/>
                  <a:gd name="T10" fmla="*/ 0 h 20"/>
                  <a:gd name="T11" fmla="*/ 4 w 4"/>
                  <a:gd name="T12" fmla="*/ 20 h 20"/>
                </a:gdLst>
                <a:ahLst/>
                <a:cxnLst>
                  <a:cxn ang="T6">
                    <a:pos x="T0" y="T1"/>
                  </a:cxn>
                  <a:cxn ang="T7">
                    <a:pos x="T2" y="T3"/>
                  </a:cxn>
                  <a:cxn ang="T8">
                    <a:pos x="T4" y="T5"/>
                  </a:cxn>
                </a:cxnLst>
                <a:rect l="T9" t="T10" r="T11" b="T12"/>
                <a:pathLst>
                  <a:path w="4" h="20">
                    <a:moveTo>
                      <a:pt x="4"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58" name="Freeform 159"/>
              <p:cNvSpPr>
                <a:spLocks/>
              </p:cNvSpPr>
              <p:nvPr/>
            </p:nvSpPr>
            <p:spPr bwMode="auto">
              <a:xfrm>
                <a:off x="4346" y="614"/>
                <a:ext cx="2" cy="8"/>
              </a:xfrm>
              <a:custGeom>
                <a:avLst/>
                <a:gdLst>
                  <a:gd name="T0" fmla="*/ 0 w 5"/>
                  <a:gd name="T1" fmla="*/ 0 h 20"/>
                  <a:gd name="T2" fmla="*/ 0 w 5"/>
                  <a:gd name="T3" fmla="*/ 0 h 20"/>
                  <a:gd name="T4" fmla="*/ 0 w 5"/>
                  <a:gd name="T5" fmla="*/ 0 h 20"/>
                  <a:gd name="T6" fmla="*/ 0 60000 65536"/>
                  <a:gd name="T7" fmla="*/ 0 60000 65536"/>
                  <a:gd name="T8" fmla="*/ 0 60000 65536"/>
                  <a:gd name="T9" fmla="*/ 0 w 5"/>
                  <a:gd name="T10" fmla="*/ 0 h 20"/>
                  <a:gd name="T11" fmla="*/ 5 w 5"/>
                  <a:gd name="T12" fmla="*/ 20 h 20"/>
                </a:gdLst>
                <a:ahLst/>
                <a:cxnLst>
                  <a:cxn ang="T6">
                    <a:pos x="T0" y="T1"/>
                  </a:cxn>
                  <a:cxn ang="T7">
                    <a:pos x="T2" y="T3"/>
                  </a:cxn>
                  <a:cxn ang="T8">
                    <a:pos x="T4" y="T5"/>
                  </a:cxn>
                </a:cxnLst>
                <a:rect l="T9" t="T10" r="T11" b="T12"/>
                <a:pathLst>
                  <a:path w="5" h="20">
                    <a:moveTo>
                      <a:pt x="5"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59" name="Freeform 160"/>
              <p:cNvSpPr>
                <a:spLocks/>
              </p:cNvSpPr>
              <p:nvPr/>
            </p:nvSpPr>
            <p:spPr bwMode="auto">
              <a:xfrm>
                <a:off x="4334" y="594"/>
                <a:ext cx="7" cy="6"/>
              </a:xfrm>
              <a:custGeom>
                <a:avLst/>
                <a:gdLst>
                  <a:gd name="T0" fmla="*/ 0 w 16"/>
                  <a:gd name="T1" fmla="*/ 0 h 13"/>
                  <a:gd name="T2" fmla="*/ 0 w 16"/>
                  <a:gd name="T3" fmla="*/ 0 h 13"/>
                  <a:gd name="T4" fmla="*/ 0 w 16"/>
                  <a:gd name="T5" fmla="*/ 0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16" y="13"/>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60" name="Freeform 161"/>
              <p:cNvSpPr>
                <a:spLocks/>
              </p:cNvSpPr>
              <p:nvPr/>
            </p:nvSpPr>
            <p:spPr bwMode="auto">
              <a:xfrm>
                <a:off x="4317" y="578"/>
                <a:ext cx="6" cy="5"/>
              </a:xfrm>
              <a:custGeom>
                <a:avLst/>
                <a:gdLst>
                  <a:gd name="T0" fmla="*/ 0 w 16"/>
                  <a:gd name="T1" fmla="*/ 0 h 13"/>
                  <a:gd name="T2" fmla="*/ 0 w 16"/>
                  <a:gd name="T3" fmla="*/ 0 h 13"/>
                  <a:gd name="T4" fmla="*/ 0 w 16"/>
                  <a:gd name="T5" fmla="*/ 0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16" y="13"/>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61" name="Freeform 162"/>
              <p:cNvSpPr>
                <a:spLocks/>
              </p:cNvSpPr>
              <p:nvPr/>
            </p:nvSpPr>
            <p:spPr bwMode="auto">
              <a:xfrm>
                <a:off x="4299" y="561"/>
                <a:ext cx="7" cy="6"/>
              </a:xfrm>
              <a:custGeom>
                <a:avLst/>
                <a:gdLst>
                  <a:gd name="T0" fmla="*/ 0 w 16"/>
                  <a:gd name="T1" fmla="*/ 0 h 13"/>
                  <a:gd name="T2" fmla="*/ 0 w 16"/>
                  <a:gd name="T3" fmla="*/ 0 h 13"/>
                  <a:gd name="T4" fmla="*/ 0 w 16"/>
                  <a:gd name="T5" fmla="*/ 0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16" y="13"/>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62" name="Freeform 163"/>
              <p:cNvSpPr>
                <a:spLocks/>
              </p:cNvSpPr>
              <p:nvPr/>
            </p:nvSpPr>
            <p:spPr bwMode="auto">
              <a:xfrm>
                <a:off x="4281" y="545"/>
                <a:ext cx="7" cy="5"/>
              </a:xfrm>
              <a:custGeom>
                <a:avLst/>
                <a:gdLst>
                  <a:gd name="T0" fmla="*/ 0 w 16"/>
                  <a:gd name="T1" fmla="*/ 0 h 13"/>
                  <a:gd name="T2" fmla="*/ 0 w 16"/>
                  <a:gd name="T3" fmla="*/ 0 h 13"/>
                  <a:gd name="T4" fmla="*/ 0 w 16"/>
                  <a:gd name="T5" fmla="*/ 0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16" y="13"/>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63" name="Freeform 164"/>
              <p:cNvSpPr>
                <a:spLocks/>
              </p:cNvSpPr>
              <p:nvPr/>
            </p:nvSpPr>
            <p:spPr bwMode="auto">
              <a:xfrm>
                <a:off x="4267" y="531"/>
                <a:ext cx="3" cy="3"/>
              </a:xfrm>
              <a:custGeom>
                <a:avLst/>
                <a:gdLst>
                  <a:gd name="T0" fmla="*/ 0 w 8"/>
                  <a:gd name="T1" fmla="*/ 1 h 6"/>
                  <a:gd name="T2" fmla="*/ 0 w 8"/>
                  <a:gd name="T3" fmla="*/ 0 h 6"/>
                  <a:gd name="T4" fmla="*/ 0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8" y="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64" name="Freeform 165"/>
              <p:cNvSpPr>
                <a:spLocks/>
              </p:cNvSpPr>
              <p:nvPr/>
            </p:nvSpPr>
            <p:spPr bwMode="auto">
              <a:xfrm>
                <a:off x="4267" y="531"/>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65" name="Freeform 166"/>
              <p:cNvSpPr>
                <a:spLocks/>
              </p:cNvSpPr>
              <p:nvPr/>
            </p:nvSpPr>
            <p:spPr bwMode="auto">
              <a:xfrm>
                <a:off x="4266" y="527"/>
                <a:ext cx="1" cy="4"/>
              </a:xfrm>
              <a:custGeom>
                <a:avLst/>
                <a:gdLst>
                  <a:gd name="T0" fmla="*/ 0 w 4"/>
                  <a:gd name="T1" fmla="*/ 0 h 10"/>
                  <a:gd name="T2" fmla="*/ 0 w 4"/>
                  <a:gd name="T3" fmla="*/ 0 h 10"/>
                  <a:gd name="T4" fmla="*/ 0 w 4"/>
                  <a:gd name="T5" fmla="*/ 0 h 10"/>
                  <a:gd name="T6" fmla="*/ 0 60000 65536"/>
                  <a:gd name="T7" fmla="*/ 0 60000 65536"/>
                  <a:gd name="T8" fmla="*/ 0 60000 65536"/>
                  <a:gd name="T9" fmla="*/ 0 w 4"/>
                  <a:gd name="T10" fmla="*/ 0 h 10"/>
                  <a:gd name="T11" fmla="*/ 4 w 4"/>
                  <a:gd name="T12" fmla="*/ 10 h 10"/>
                </a:gdLst>
                <a:ahLst/>
                <a:cxnLst>
                  <a:cxn ang="T6">
                    <a:pos x="T0" y="T1"/>
                  </a:cxn>
                  <a:cxn ang="T7">
                    <a:pos x="T2" y="T3"/>
                  </a:cxn>
                  <a:cxn ang="T8">
                    <a:pos x="T4" y="T5"/>
                  </a:cxn>
                </a:cxnLst>
                <a:rect l="T9" t="T10" r="T11" b="T12"/>
                <a:pathLst>
                  <a:path w="4" h="10">
                    <a:moveTo>
                      <a:pt x="4" y="1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66" name="Freeform 167"/>
              <p:cNvSpPr>
                <a:spLocks/>
              </p:cNvSpPr>
              <p:nvPr/>
            </p:nvSpPr>
            <p:spPr bwMode="auto">
              <a:xfrm>
                <a:off x="4259" y="504"/>
                <a:ext cx="2" cy="8"/>
              </a:xfrm>
              <a:custGeom>
                <a:avLst/>
                <a:gdLst>
                  <a:gd name="T0" fmla="*/ 0 w 6"/>
                  <a:gd name="T1" fmla="*/ 0 h 20"/>
                  <a:gd name="T2" fmla="*/ 0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67" name="Freeform 168"/>
              <p:cNvSpPr>
                <a:spLocks/>
              </p:cNvSpPr>
              <p:nvPr/>
            </p:nvSpPr>
            <p:spPr bwMode="auto">
              <a:xfrm>
                <a:off x="4252" y="481"/>
                <a:ext cx="3" cy="8"/>
              </a:xfrm>
              <a:custGeom>
                <a:avLst/>
                <a:gdLst>
                  <a:gd name="T0" fmla="*/ 1 w 6"/>
                  <a:gd name="T1" fmla="*/ 0 h 19"/>
                  <a:gd name="T2" fmla="*/ 1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68" name="Freeform 169"/>
              <p:cNvSpPr>
                <a:spLocks/>
              </p:cNvSpPr>
              <p:nvPr/>
            </p:nvSpPr>
            <p:spPr bwMode="auto">
              <a:xfrm>
                <a:off x="4245" y="458"/>
                <a:ext cx="3" cy="8"/>
              </a:xfrm>
              <a:custGeom>
                <a:avLst/>
                <a:gdLst>
                  <a:gd name="T0" fmla="*/ 1 w 6"/>
                  <a:gd name="T1" fmla="*/ 0 h 19"/>
                  <a:gd name="T2" fmla="*/ 1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69" name="Freeform 170"/>
              <p:cNvSpPr>
                <a:spLocks/>
              </p:cNvSpPr>
              <p:nvPr/>
            </p:nvSpPr>
            <p:spPr bwMode="auto">
              <a:xfrm>
                <a:off x="4238" y="435"/>
                <a:ext cx="3" cy="8"/>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70" name="Freeform 171"/>
              <p:cNvSpPr>
                <a:spLocks/>
              </p:cNvSpPr>
              <p:nvPr/>
            </p:nvSpPr>
            <p:spPr bwMode="auto">
              <a:xfrm>
                <a:off x="4231" y="412"/>
                <a:ext cx="3" cy="8"/>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71" name="Freeform 172"/>
              <p:cNvSpPr>
                <a:spLocks/>
              </p:cNvSpPr>
              <p:nvPr/>
            </p:nvSpPr>
            <p:spPr bwMode="auto">
              <a:xfrm>
                <a:off x="4225" y="389"/>
                <a:ext cx="2" cy="8"/>
              </a:xfrm>
              <a:custGeom>
                <a:avLst/>
                <a:gdLst>
                  <a:gd name="T0" fmla="*/ 0 w 7"/>
                  <a:gd name="T1" fmla="*/ 0 h 20"/>
                  <a:gd name="T2" fmla="*/ 0 w 7"/>
                  <a:gd name="T3" fmla="*/ 0 h 20"/>
                  <a:gd name="T4" fmla="*/ 0 w 7"/>
                  <a:gd name="T5" fmla="*/ 0 h 20"/>
                  <a:gd name="T6" fmla="*/ 0 60000 65536"/>
                  <a:gd name="T7" fmla="*/ 0 60000 65536"/>
                  <a:gd name="T8" fmla="*/ 0 60000 65536"/>
                  <a:gd name="T9" fmla="*/ 0 w 7"/>
                  <a:gd name="T10" fmla="*/ 0 h 20"/>
                  <a:gd name="T11" fmla="*/ 7 w 7"/>
                  <a:gd name="T12" fmla="*/ 20 h 20"/>
                </a:gdLst>
                <a:ahLst/>
                <a:cxnLst>
                  <a:cxn ang="T6">
                    <a:pos x="T0" y="T1"/>
                  </a:cxn>
                  <a:cxn ang="T7">
                    <a:pos x="T2" y="T3"/>
                  </a:cxn>
                  <a:cxn ang="T8">
                    <a:pos x="T4" y="T5"/>
                  </a:cxn>
                </a:cxnLst>
                <a:rect l="T9" t="T10" r="T11" b="T12"/>
                <a:pathLst>
                  <a:path w="7" h="20">
                    <a:moveTo>
                      <a:pt x="7"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72" name="Freeform 173"/>
              <p:cNvSpPr>
                <a:spLocks/>
              </p:cNvSpPr>
              <p:nvPr/>
            </p:nvSpPr>
            <p:spPr bwMode="auto">
              <a:xfrm>
                <a:off x="4218" y="366"/>
                <a:ext cx="3" cy="7"/>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73" name="Freeform 174"/>
              <p:cNvSpPr>
                <a:spLocks/>
              </p:cNvSpPr>
              <p:nvPr/>
            </p:nvSpPr>
            <p:spPr bwMode="auto">
              <a:xfrm>
                <a:off x="4211" y="343"/>
                <a:ext cx="3" cy="7"/>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74" name="Freeform 175"/>
              <p:cNvSpPr>
                <a:spLocks/>
              </p:cNvSpPr>
              <p:nvPr/>
            </p:nvSpPr>
            <p:spPr bwMode="auto">
              <a:xfrm>
                <a:off x="4204" y="320"/>
                <a:ext cx="3" cy="7"/>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75" name="Freeform 176"/>
              <p:cNvSpPr>
                <a:spLocks/>
              </p:cNvSpPr>
              <p:nvPr/>
            </p:nvSpPr>
            <p:spPr bwMode="auto">
              <a:xfrm>
                <a:off x="4197" y="297"/>
                <a:ext cx="3" cy="7"/>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76" name="Freeform 177"/>
              <p:cNvSpPr>
                <a:spLocks/>
              </p:cNvSpPr>
              <p:nvPr/>
            </p:nvSpPr>
            <p:spPr bwMode="auto">
              <a:xfrm>
                <a:off x="4191" y="274"/>
                <a:ext cx="2" cy="7"/>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77" name="Freeform 178"/>
              <p:cNvSpPr>
                <a:spLocks/>
              </p:cNvSpPr>
              <p:nvPr/>
            </p:nvSpPr>
            <p:spPr bwMode="auto">
              <a:xfrm>
                <a:off x="4185" y="255"/>
                <a:ext cx="2" cy="3"/>
              </a:xfrm>
              <a:custGeom>
                <a:avLst/>
                <a:gdLst>
                  <a:gd name="T0" fmla="*/ 1 w 3"/>
                  <a:gd name="T1" fmla="*/ 0 h 7"/>
                  <a:gd name="T2" fmla="*/ 1 w 3"/>
                  <a:gd name="T3" fmla="*/ 0 h 7"/>
                  <a:gd name="T4" fmla="*/ 0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3" y="7"/>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78" name="Freeform 179"/>
              <p:cNvSpPr>
                <a:spLocks/>
              </p:cNvSpPr>
              <p:nvPr/>
            </p:nvSpPr>
            <p:spPr bwMode="auto">
              <a:xfrm>
                <a:off x="4186" y="255"/>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79" name="Freeform 180"/>
              <p:cNvSpPr>
                <a:spLocks/>
              </p:cNvSpPr>
              <p:nvPr/>
            </p:nvSpPr>
            <p:spPr bwMode="auto">
              <a:xfrm>
                <a:off x="4182" y="255"/>
                <a:ext cx="4" cy="4"/>
              </a:xfrm>
              <a:custGeom>
                <a:avLst/>
                <a:gdLst>
                  <a:gd name="T0" fmla="*/ 0 w 9"/>
                  <a:gd name="T1" fmla="*/ 0 h 10"/>
                  <a:gd name="T2" fmla="*/ 0 w 9"/>
                  <a:gd name="T3" fmla="*/ 0 h 10"/>
                  <a:gd name="T4" fmla="*/ 0 w 9"/>
                  <a:gd name="T5" fmla="*/ 0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9" y="0"/>
                    </a:moveTo>
                    <a:lnTo>
                      <a:pt x="1" y="10"/>
                    </a:lnTo>
                    <a:lnTo>
                      <a:pt x="0" y="1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80" name="Freeform 181"/>
              <p:cNvSpPr>
                <a:spLocks/>
              </p:cNvSpPr>
              <p:nvPr/>
            </p:nvSpPr>
            <p:spPr bwMode="auto">
              <a:xfrm>
                <a:off x="4167" y="271"/>
                <a:ext cx="5" cy="6"/>
              </a:xfrm>
              <a:custGeom>
                <a:avLst/>
                <a:gdLst>
                  <a:gd name="T0" fmla="*/ 0 w 14"/>
                  <a:gd name="T1" fmla="*/ 0 h 15"/>
                  <a:gd name="T2" fmla="*/ 0 w 14"/>
                  <a:gd name="T3" fmla="*/ 0 h 15"/>
                  <a:gd name="T4" fmla="*/ 0 w 14"/>
                  <a:gd name="T5" fmla="*/ 0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14" y="0"/>
                    </a:moveTo>
                    <a:lnTo>
                      <a:pt x="1" y="15"/>
                    </a:lnTo>
                    <a:lnTo>
                      <a:pt x="0" y="15"/>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81" name="Freeform 182"/>
              <p:cNvSpPr>
                <a:spLocks/>
              </p:cNvSpPr>
              <p:nvPr/>
            </p:nvSpPr>
            <p:spPr bwMode="auto">
              <a:xfrm>
                <a:off x="4150" y="290"/>
                <a:ext cx="6" cy="6"/>
              </a:xfrm>
              <a:custGeom>
                <a:avLst/>
                <a:gdLst>
                  <a:gd name="T0" fmla="*/ 0 w 15"/>
                  <a:gd name="T1" fmla="*/ 0 h 15"/>
                  <a:gd name="T2" fmla="*/ 0 w 15"/>
                  <a:gd name="T3" fmla="*/ 0 h 15"/>
                  <a:gd name="T4" fmla="*/ 0 w 15"/>
                  <a:gd name="T5" fmla="*/ 0 h 15"/>
                  <a:gd name="T6" fmla="*/ 0 60000 65536"/>
                  <a:gd name="T7" fmla="*/ 0 60000 65536"/>
                  <a:gd name="T8" fmla="*/ 0 60000 65536"/>
                  <a:gd name="T9" fmla="*/ 0 w 15"/>
                  <a:gd name="T10" fmla="*/ 0 h 15"/>
                  <a:gd name="T11" fmla="*/ 15 w 15"/>
                  <a:gd name="T12" fmla="*/ 15 h 15"/>
                </a:gdLst>
                <a:ahLst/>
                <a:cxnLst>
                  <a:cxn ang="T6">
                    <a:pos x="T0" y="T1"/>
                  </a:cxn>
                  <a:cxn ang="T7">
                    <a:pos x="T2" y="T3"/>
                  </a:cxn>
                  <a:cxn ang="T8">
                    <a:pos x="T4" y="T5"/>
                  </a:cxn>
                </a:cxnLst>
                <a:rect l="T9" t="T10" r="T11" b="T12"/>
                <a:pathLst>
                  <a:path w="15" h="15">
                    <a:moveTo>
                      <a:pt x="15" y="0"/>
                    </a:moveTo>
                    <a:lnTo>
                      <a:pt x="1" y="15"/>
                    </a:lnTo>
                    <a:lnTo>
                      <a:pt x="0" y="15"/>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82" name="Freeform 183"/>
              <p:cNvSpPr>
                <a:spLocks/>
              </p:cNvSpPr>
              <p:nvPr/>
            </p:nvSpPr>
            <p:spPr bwMode="auto">
              <a:xfrm>
                <a:off x="4135" y="308"/>
                <a:ext cx="5" cy="6"/>
              </a:xfrm>
              <a:custGeom>
                <a:avLst/>
                <a:gdLst>
                  <a:gd name="T0" fmla="*/ 0 w 14"/>
                  <a:gd name="T1" fmla="*/ 0 h 15"/>
                  <a:gd name="T2" fmla="*/ 0 w 14"/>
                  <a:gd name="T3" fmla="*/ 0 h 15"/>
                  <a:gd name="T4" fmla="*/ 0 w 14"/>
                  <a:gd name="T5" fmla="*/ 0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14" y="0"/>
                    </a:moveTo>
                    <a:lnTo>
                      <a:pt x="1" y="15"/>
                    </a:lnTo>
                    <a:lnTo>
                      <a:pt x="0" y="15"/>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83" name="Freeform 184"/>
              <p:cNvSpPr>
                <a:spLocks/>
              </p:cNvSpPr>
              <p:nvPr/>
            </p:nvSpPr>
            <p:spPr bwMode="auto">
              <a:xfrm>
                <a:off x="4119" y="326"/>
                <a:ext cx="6" cy="6"/>
              </a:xfrm>
              <a:custGeom>
                <a:avLst/>
                <a:gdLst>
                  <a:gd name="T0" fmla="*/ 0 w 14"/>
                  <a:gd name="T1" fmla="*/ 0 h 15"/>
                  <a:gd name="T2" fmla="*/ 0 w 14"/>
                  <a:gd name="T3" fmla="*/ 0 h 15"/>
                  <a:gd name="T4" fmla="*/ 0 w 14"/>
                  <a:gd name="T5" fmla="*/ 0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14" y="0"/>
                    </a:moveTo>
                    <a:lnTo>
                      <a:pt x="1" y="15"/>
                    </a:lnTo>
                    <a:lnTo>
                      <a:pt x="0" y="15"/>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84" name="Freeform 185"/>
              <p:cNvSpPr>
                <a:spLocks/>
              </p:cNvSpPr>
              <p:nvPr/>
            </p:nvSpPr>
            <p:spPr bwMode="auto">
              <a:xfrm>
                <a:off x="4104" y="344"/>
                <a:ext cx="5" cy="7"/>
              </a:xfrm>
              <a:custGeom>
                <a:avLst/>
                <a:gdLst>
                  <a:gd name="T0" fmla="*/ 0 w 14"/>
                  <a:gd name="T1" fmla="*/ 0 h 16"/>
                  <a:gd name="T2" fmla="*/ 0 w 14"/>
                  <a:gd name="T3" fmla="*/ 0 h 16"/>
                  <a:gd name="T4" fmla="*/ 0 w 14"/>
                  <a:gd name="T5" fmla="*/ 0 h 16"/>
                  <a:gd name="T6" fmla="*/ 0 60000 65536"/>
                  <a:gd name="T7" fmla="*/ 0 60000 65536"/>
                  <a:gd name="T8" fmla="*/ 0 60000 65536"/>
                  <a:gd name="T9" fmla="*/ 0 w 14"/>
                  <a:gd name="T10" fmla="*/ 0 h 16"/>
                  <a:gd name="T11" fmla="*/ 14 w 14"/>
                  <a:gd name="T12" fmla="*/ 16 h 16"/>
                </a:gdLst>
                <a:ahLst/>
                <a:cxnLst>
                  <a:cxn ang="T6">
                    <a:pos x="T0" y="T1"/>
                  </a:cxn>
                  <a:cxn ang="T7">
                    <a:pos x="T2" y="T3"/>
                  </a:cxn>
                  <a:cxn ang="T8">
                    <a:pos x="T4" y="T5"/>
                  </a:cxn>
                </a:cxnLst>
                <a:rect l="T9" t="T10" r="T11" b="T12"/>
                <a:pathLst>
                  <a:path w="14" h="16">
                    <a:moveTo>
                      <a:pt x="14" y="0"/>
                    </a:moveTo>
                    <a:lnTo>
                      <a:pt x="1" y="16"/>
                    </a:lnTo>
                    <a:lnTo>
                      <a:pt x="0" y="16"/>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85" name="Freeform 186"/>
              <p:cNvSpPr>
                <a:spLocks/>
              </p:cNvSpPr>
              <p:nvPr/>
            </p:nvSpPr>
            <p:spPr bwMode="auto">
              <a:xfrm>
                <a:off x="4088" y="345"/>
                <a:ext cx="6" cy="6"/>
              </a:xfrm>
              <a:custGeom>
                <a:avLst/>
                <a:gdLst>
                  <a:gd name="T0" fmla="*/ 0 w 14"/>
                  <a:gd name="T1" fmla="*/ 0 h 15"/>
                  <a:gd name="T2" fmla="*/ 0 w 14"/>
                  <a:gd name="T3" fmla="*/ 0 h 15"/>
                  <a:gd name="T4" fmla="*/ 0 w 14"/>
                  <a:gd name="T5" fmla="*/ 0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14" y="1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86" name="Freeform 187"/>
              <p:cNvSpPr>
                <a:spLocks/>
              </p:cNvSpPr>
              <p:nvPr/>
            </p:nvSpPr>
            <p:spPr bwMode="auto">
              <a:xfrm>
                <a:off x="4072" y="327"/>
                <a:ext cx="6" cy="6"/>
              </a:xfrm>
              <a:custGeom>
                <a:avLst/>
                <a:gdLst>
                  <a:gd name="T0" fmla="*/ 0 w 14"/>
                  <a:gd name="T1" fmla="*/ 0 h 15"/>
                  <a:gd name="T2" fmla="*/ 0 w 14"/>
                  <a:gd name="T3" fmla="*/ 0 h 15"/>
                  <a:gd name="T4" fmla="*/ 0 w 14"/>
                  <a:gd name="T5" fmla="*/ 0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14" y="1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87" name="Freeform 188"/>
              <p:cNvSpPr>
                <a:spLocks/>
              </p:cNvSpPr>
              <p:nvPr/>
            </p:nvSpPr>
            <p:spPr bwMode="auto">
              <a:xfrm>
                <a:off x="4056" y="309"/>
                <a:ext cx="6" cy="6"/>
              </a:xfrm>
              <a:custGeom>
                <a:avLst/>
                <a:gdLst>
                  <a:gd name="T0" fmla="*/ 0 w 14"/>
                  <a:gd name="T1" fmla="*/ 0 h 15"/>
                  <a:gd name="T2" fmla="*/ 0 w 14"/>
                  <a:gd name="T3" fmla="*/ 0 h 15"/>
                  <a:gd name="T4" fmla="*/ 0 w 14"/>
                  <a:gd name="T5" fmla="*/ 0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14" y="1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88" name="Freeform 189"/>
              <p:cNvSpPr>
                <a:spLocks/>
              </p:cNvSpPr>
              <p:nvPr/>
            </p:nvSpPr>
            <p:spPr bwMode="auto">
              <a:xfrm>
                <a:off x="4040" y="291"/>
                <a:ext cx="6" cy="6"/>
              </a:xfrm>
              <a:custGeom>
                <a:avLst/>
                <a:gdLst>
                  <a:gd name="T0" fmla="*/ 0 w 14"/>
                  <a:gd name="T1" fmla="*/ 0 h 15"/>
                  <a:gd name="T2" fmla="*/ 0 w 14"/>
                  <a:gd name="T3" fmla="*/ 0 h 15"/>
                  <a:gd name="T4" fmla="*/ 0 w 14"/>
                  <a:gd name="T5" fmla="*/ 0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14" y="1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89" name="Freeform 190"/>
              <p:cNvSpPr>
                <a:spLocks/>
              </p:cNvSpPr>
              <p:nvPr/>
            </p:nvSpPr>
            <p:spPr bwMode="auto">
              <a:xfrm>
                <a:off x="4024" y="273"/>
                <a:ext cx="6" cy="6"/>
              </a:xfrm>
              <a:custGeom>
                <a:avLst/>
                <a:gdLst>
                  <a:gd name="T0" fmla="*/ 0 w 14"/>
                  <a:gd name="T1" fmla="*/ 0 h 15"/>
                  <a:gd name="T2" fmla="*/ 0 w 14"/>
                  <a:gd name="T3" fmla="*/ 0 h 15"/>
                  <a:gd name="T4" fmla="*/ 0 w 14"/>
                  <a:gd name="T5" fmla="*/ 0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14" y="1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90" name="Freeform 191"/>
              <p:cNvSpPr>
                <a:spLocks/>
              </p:cNvSpPr>
              <p:nvPr/>
            </p:nvSpPr>
            <p:spPr bwMode="auto">
              <a:xfrm>
                <a:off x="4008" y="255"/>
                <a:ext cx="6" cy="6"/>
              </a:xfrm>
              <a:custGeom>
                <a:avLst/>
                <a:gdLst>
                  <a:gd name="T0" fmla="*/ 0 w 14"/>
                  <a:gd name="T1" fmla="*/ 0 h 14"/>
                  <a:gd name="T2" fmla="*/ 0 w 14"/>
                  <a:gd name="T3" fmla="*/ 0 h 14"/>
                  <a:gd name="T4" fmla="*/ 0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14" y="1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91" name="Freeform 192"/>
              <p:cNvSpPr>
                <a:spLocks/>
              </p:cNvSpPr>
              <p:nvPr/>
            </p:nvSpPr>
            <p:spPr bwMode="auto">
              <a:xfrm>
                <a:off x="3997" y="270"/>
                <a:ext cx="4" cy="7"/>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0"/>
                    </a:moveTo>
                    <a:lnTo>
                      <a:pt x="1" y="18"/>
                    </a:lnTo>
                    <a:lnTo>
                      <a:pt x="0" y="18"/>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92" name="Freeform 193"/>
              <p:cNvSpPr>
                <a:spLocks/>
              </p:cNvSpPr>
              <p:nvPr/>
            </p:nvSpPr>
            <p:spPr bwMode="auto">
              <a:xfrm>
                <a:off x="3986" y="291"/>
                <a:ext cx="4" cy="8"/>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0"/>
                    </a:moveTo>
                    <a:lnTo>
                      <a:pt x="1" y="18"/>
                    </a:lnTo>
                    <a:lnTo>
                      <a:pt x="0" y="18"/>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93" name="Freeform 194"/>
              <p:cNvSpPr>
                <a:spLocks/>
              </p:cNvSpPr>
              <p:nvPr/>
            </p:nvSpPr>
            <p:spPr bwMode="auto">
              <a:xfrm>
                <a:off x="3975" y="313"/>
                <a:ext cx="4" cy="7"/>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0"/>
                    </a:moveTo>
                    <a:lnTo>
                      <a:pt x="1" y="18"/>
                    </a:lnTo>
                    <a:lnTo>
                      <a:pt x="0" y="18"/>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94" name="Freeform 195"/>
              <p:cNvSpPr>
                <a:spLocks/>
              </p:cNvSpPr>
              <p:nvPr/>
            </p:nvSpPr>
            <p:spPr bwMode="auto">
              <a:xfrm>
                <a:off x="3964" y="334"/>
                <a:ext cx="4" cy="7"/>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0"/>
                    </a:moveTo>
                    <a:lnTo>
                      <a:pt x="1" y="18"/>
                    </a:lnTo>
                    <a:lnTo>
                      <a:pt x="0" y="18"/>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95" name="Freeform 196"/>
              <p:cNvSpPr>
                <a:spLocks/>
              </p:cNvSpPr>
              <p:nvPr/>
            </p:nvSpPr>
            <p:spPr bwMode="auto">
              <a:xfrm>
                <a:off x="3953" y="356"/>
                <a:ext cx="4" cy="7"/>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0"/>
                    </a:moveTo>
                    <a:lnTo>
                      <a:pt x="1" y="18"/>
                    </a:lnTo>
                    <a:lnTo>
                      <a:pt x="0" y="18"/>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96" name="Freeform 197"/>
              <p:cNvSpPr>
                <a:spLocks/>
              </p:cNvSpPr>
              <p:nvPr/>
            </p:nvSpPr>
            <p:spPr bwMode="auto">
              <a:xfrm>
                <a:off x="3943" y="377"/>
                <a:ext cx="4" cy="7"/>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0"/>
                    </a:moveTo>
                    <a:lnTo>
                      <a:pt x="1" y="18"/>
                    </a:lnTo>
                    <a:lnTo>
                      <a:pt x="0" y="18"/>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97" name="Freeform 198"/>
              <p:cNvSpPr>
                <a:spLocks/>
              </p:cNvSpPr>
              <p:nvPr/>
            </p:nvSpPr>
            <p:spPr bwMode="auto">
              <a:xfrm>
                <a:off x="3932" y="399"/>
                <a:ext cx="4" cy="7"/>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0"/>
                    </a:moveTo>
                    <a:lnTo>
                      <a:pt x="1" y="18"/>
                    </a:lnTo>
                    <a:lnTo>
                      <a:pt x="0" y="18"/>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98" name="Freeform 199"/>
              <p:cNvSpPr>
                <a:spLocks/>
              </p:cNvSpPr>
              <p:nvPr/>
            </p:nvSpPr>
            <p:spPr bwMode="auto">
              <a:xfrm>
                <a:off x="3921" y="420"/>
                <a:ext cx="4" cy="7"/>
              </a:xfrm>
              <a:custGeom>
                <a:avLst/>
                <a:gdLst>
                  <a:gd name="T0" fmla="*/ 0 w 10"/>
                  <a:gd name="T1" fmla="*/ 0 h 17"/>
                  <a:gd name="T2" fmla="*/ 0 w 10"/>
                  <a:gd name="T3" fmla="*/ 0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0"/>
                    </a:moveTo>
                    <a:lnTo>
                      <a:pt x="1" y="17"/>
                    </a:lnTo>
                    <a:lnTo>
                      <a:pt x="0" y="17"/>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199" name="Freeform 200"/>
              <p:cNvSpPr>
                <a:spLocks/>
              </p:cNvSpPr>
              <p:nvPr/>
            </p:nvSpPr>
            <p:spPr bwMode="auto">
              <a:xfrm>
                <a:off x="3913" y="442"/>
                <a:ext cx="1" cy="2"/>
              </a:xfrm>
              <a:custGeom>
                <a:avLst/>
                <a:gdLst>
                  <a:gd name="T0" fmla="*/ 0 w 4"/>
                  <a:gd name="T1" fmla="*/ 0 h 6"/>
                  <a:gd name="T2" fmla="*/ 0 w 4"/>
                  <a:gd name="T3" fmla="*/ 0 h 6"/>
                  <a:gd name="T4" fmla="*/ 0 w 4"/>
                  <a:gd name="T5" fmla="*/ 0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4" y="0"/>
                    </a:moveTo>
                    <a:lnTo>
                      <a:pt x="1" y="6"/>
                    </a:lnTo>
                    <a:lnTo>
                      <a:pt x="0" y="6"/>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200" name="Freeform 201"/>
              <p:cNvSpPr>
                <a:spLocks/>
              </p:cNvSpPr>
              <p:nvPr/>
            </p:nvSpPr>
            <p:spPr bwMode="auto">
              <a:xfrm>
                <a:off x="3913" y="444"/>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201" name="Freeform 202"/>
              <p:cNvSpPr>
                <a:spLocks/>
              </p:cNvSpPr>
              <p:nvPr/>
            </p:nvSpPr>
            <p:spPr bwMode="auto">
              <a:xfrm>
                <a:off x="3910" y="439"/>
                <a:ext cx="3" cy="5"/>
              </a:xfrm>
              <a:custGeom>
                <a:avLst/>
                <a:gdLst>
                  <a:gd name="T0" fmla="*/ 0 w 8"/>
                  <a:gd name="T1" fmla="*/ 0 h 12"/>
                  <a:gd name="T2" fmla="*/ 0 w 8"/>
                  <a:gd name="T3" fmla="*/ 0 h 12"/>
                  <a:gd name="T4" fmla="*/ 0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8" y="12"/>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3202" name="Freeform 203"/>
              <p:cNvSpPr>
                <a:spLocks/>
              </p:cNvSpPr>
              <p:nvPr/>
            </p:nvSpPr>
            <p:spPr bwMode="auto">
              <a:xfrm>
                <a:off x="3899" y="418"/>
                <a:ext cx="4" cy="7"/>
              </a:xfrm>
              <a:custGeom>
                <a:avLst/>
                <a:gdLst>
                  <a:gd name="T0" fmla="*/ 0 w 11"/>
                  <a:gd name="T1" fmla="*/ 0 h 18"/>
                  <a:gd name="T2" fmla="*/ 0 w 11"/>
                  <a:gd name="T3" fmla="*/ 0 h 18"/>
                  <a:gd name="T4" fmla="*/ 0 w 11"/>
                  <a:gd name="T5" fmla="*/ 0 h 18"/>
                  <a:gd name="T6" fmla="*/ 0 60000 65536"/>
                  <a:gd name="T7" fmla="*/ 0 60000 65536"/>
                  <a:gd name="T8" fmla="*/ 0 60000 65536"/>
                  <a:gd name="T9" fmla="*/ 0 w 11"/>
                  <a:gd name="T10" fmla="*/ 0 h 18"/>
                  <a:gd name="T11" fmla="*/ 11 w 11"/>
                  <a:gd name="T12" fmla="*/ 18 h 18"/>
                </a:gdLst>
                <a:ahLst/>
                <a:cxnLst>
                  <a:cxn ang="T6">
                    <a:pos x="T0" y="T1"/>
                  </a:cxn>
                  <a:cxn ang="T7">
                    <a:pos x="T2" y="T3"/>
                  </a:cxn>
                  <a:cxn ang="T8">
                    <a:pos x="T4" y="T5"/>
                  </a:cxn>
                </a:cxnLst>
                <a:rect l="T9" t="T10" r="T11" b="T12"/>
                <a:pathLst>
                  <a:path w="11" h="18">
                    <a:moveTo>
                      <a:pt x="11"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grpSp>
        <p:sp>
          <p:nvSpPr>
            <p:cNvPr id="72934" name="Freeform 204"/>
            <p:cNvSpPr>
              <a:spLocks/>
            </p:cNvSpPr>
            <p:nvPr/>
          </p:nvSpPr>
          <p:spPr bwMode="auto">
            <a:xfrm>
              <a:off x="3887" y="397"/>
              <a:ext cx="5" cy="7"/>
            </a:xfrm>
            <a:custGeom>
              <a:avLst/>
              <a:gdLst>
                <a:gd name="T0" fmla="*/ 0 w 11"/>
                <a:gd name="T1" fmla="*/ 0 h 17"/>
                <a:gd name="T2" fmla="*/ 0 w 11"/>
                <a:gd name="T3" fmla="*/ 0 h 17"/>
                <a:gd name="T4" fmla="*/ 0 w 11"/>
                <a:gd name="T5" fmla="*/ 0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11" y="17"/>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35" name="Freeform 205"/>
            <p:cNvSpPr>
              <a:spLocks/>
            </p:cNvSpPr>
            <p:nvPr/>
          </p:nvSpPr>
          <p:spPr bwMode="auto">
            <a:xfrm>
              <a:off x="3876" y="376"/>
              <a:ext cx="5" cy="6"/>
            </a:xfrm>
            <a:custGeom>
              <a:avLst/>
              <a:gdLst>
                <a:gd name="T0" fmla="*/ 0 w 11"/>
                <a:gd name="T1" fmla="*/ 0 h 17"/>
                <a:gd name="T2" fmla="*/ 0 w 11"/>
                <a:gd name="T3" fmla="*/ 0 h 17"/>
                <a:gd name="T4" fmla="*/ 0 w 11"/>
                <a:gd name="T5" fmla="*/ 0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11" y="17"/>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36" name="Freeform 206"/>
            <p:cNvSpPr>
              <a:spLocks/>
            </p:cNvSpPr>
            <p:nvPr/>
          </p:nvSpPr>
          <p:spPr bwMode="auto">
            <a:xfrm>
              <a:off x="3865" y="354"/>
              <a:ext cx="4" cy="7"/>
            </a:xfrm>
            <a:custGeom>
              <a:avLst/>
              <a:gdLst>
                <a:gd name="T0" fmla="*/ 0 w 10"/>
                <a:gd name="T1" fmla="*/ 0 h 17"/>
                <a:gd name="T2" fmla="*/ 0 w 10"/>
                <a:gd name="T3" fmla="*/ 0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37" name="Freeform 207"/>
            <p:cNvSpPr>
              <a:spLocks/>
            </p:cNvSpPr>
            <p:nvPr/>
          </p:nvSpPr>
          <p:spPr bwMode="auto">
            <a:xfrm>
              <a:off x="3854" y="333"/>
              <a:ext cx="4" cy="7"/>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38" name="Freeform 208"/>
            <p:cNvSpPr>
              <a:spLocks/>
            </p:cNvSpPr>
            <p:nvPr/>
          </p:nvSpPr>
          <p:spPr bwMode="auto">
            <a:xfrm>
              <a:off x="3842" y="311"/>
              <a:ext cx="4" cy="8"/>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39" name="Freeform 209"/>
            <p:cNvSpPr>
              <a:spLocks/>
            </p:cNvSpPr>
            <p:nvPr/>
          </p:nvSpPr>
          <p:spPr bwMode="auto">
            <a:xfrm>
              <a:off x="3831" y="290"/>
              <a:ext cx="4" cy="7"/>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40" name="Freeform 210"/>
            <p:cNvSpPr>
              <a:spLocks/>
            </p:cNvSpPr>
            <p:nvPr/>
          </p:nvSpPr>
          <p:spPr bwMode="auto">
            <a:xfrm>
              <a:off x="3820" y="269"/>
              <a:ext cx="4" cy="7"/>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41" name="Freeform 211"/>
            <p:cNvSpPr>
              <a:spLocks/>
            </p:cNvSpPr>
            <p:nvPr/>
          </p:nvSpPr>
          <p:spPr bwMode="auto">
            <a:xfrm>
              <a:off x="3804" y="255"/>
              <a:ext cx="9"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21" y="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42" name="Freeform 212"/>
            <p:cNvSpPr>
              <a:spLocks/>
            </p:cNvSpPr>
            <p:nvPr/>
          </p:nvSpPr>
          <p:spPr bwMode="auto">
            <a:xfrm>
              <a:off x="3780" y="255"/>
              <a:ext cx="9"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21" y="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43" name="Freeform 213"/>
            <p:cNvSpPr>
              <a:spLocks/>
            </p:cNvSpPr>
            <p:nvPr/>
          </p:nvSpPr>
          <p:spPr bwMode="auto">
            <a:xfrm>
              <a:off x="3756" y="255"/>
              <a:ext cx="9"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21" y="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44" name="Freeform 214"/>
            <p:cNvSpPr>
              <a:spLocks/>
            </p:cNvSpPr>
            <p:nvPr/>
          </p:nvSpPr>
          <p:spPr bwMode="auto">
            <a:xfrm>
              <a:off x="3732" y="255"/>
              <a:ext cx="9"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21" y="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45" name="Freeform 215"/>
            <p:cNvSpPr>
              <a:spLocks/>
            </p:cNvSpPr>
            <p:nvPr/>
          </p:nvSpPr>
          <p:spPr bwMode="auto">
            <a:xfrm>
              <a:off x="3709" y="255"/>
              <a:ext cx="8"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20" y="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46" name="Freeform 216"/>
            <p:cNvSpPr>
              <a:spLocks/>
            </p:cNvSpPr>
            <p:nvPr/>
          </p:nvSpPr>
          <p:spPr bwMode="auto">
            <a:xfrm>
              <a:off x="3709" y="255"/>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47" name="Freeform 217"/>
            <p:cNvSpPr>
              <a:spLocks/>
            </p:cNvSpPr>
            <p:nvPr/>
          </p:nvSpPr>
          <p:spPr bwMode="auto">
            <a:xfrm>
              <a:off x="4954" y="648"/>
              <a:ext cx="31" cy="74"/>
            </a:xfrm>
            <a:custGeom>
              <a:avLst/>
              <a:gdLst>
                <a:gd name="T0" fmla="*/ 0 w 77"/>
                <a:gd name="T1" fmla="*/ 0 h 186"/>
                <a:gd name="T2" fmla="*/ 0 w 77"/>
                <a:gd name="T3" fmla="*/ 0 h 186"/>
                <a:gd name="T4" fmla="*/ 0 w 77"/>
                <a:gd name="T5" fmla="*/ 0 h 186"/>
                <a:gd name="T6" fmla="*/ 0 60000 65536"/>
                <a:gd name="T7" fmla="*/ 0 60000 65536"/>
                <a:gd name="T8" fmla="*/ 0 60000 65536"/>
                <a:gd name="T9" fmla="*/ 0 w 77"/>
                <a:gd name="T10" fmla="*/ 0 h 186"/>
                <a:gd name="T11" fmla="*/ 77 w 77"/>
                <a:gd name="T12" fmla="*/ 186 h 186"/>
              </a:gdLst>
              <a:ahLst/>
              <a:cxnLst>
                <a:cxn ang="T6">
                  <a:pos x="T0" y="T1"/>
                </a:cxn>
                <a:cxn ang="T7">
                  <a:pos x="T2" y="T3"/>
                </a:cxn>
                <a:cxn ang="T8">
                  <a:pos x="T4" y="T5"/>
                </a:cxn>
              </a:cxnLst>
              <a:rect l="T9" t="T10" r="T11" b="T12"/>
              <a:pathLst>
                <a:path w="77" h="186">
                  <a:moveTo>
                    <a:pt x="77" y="0"/>
                  </a:moveTo>
                  <a:lnTo>
                    <a:pt x="1" y="186"/>
                  </a:lnTo>
                  <a:lnTo>
                    <a:pt x="0" y="186"/>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48" name="Freeform 218"/>
            <p:cNvSpPr>
              <a:spLocks/>
            </p:cNvSpPr>
            <p:nvPr/>
          </p:nvSpPr>
          <p:spPr bwMode="auto">
            <a:xfrm>
              <a:off x="4906" y="767"/>
              <a:ext cx="31" cy="74"/>
            </a:xfrm>
            <a:custGeom>
              <a:avLst/>
              <a:gdLst>
                <a:gd name="T0" fmla="*/ 0 w 77"/>
                <a:gd name="T1" fmla="*/ 0 h 185"/>
                <a:gd name="T2" fmla="*/ 0 w 77"/>
                <a:gd name="T3" fmla="*/ 0 h 185"/>
                <a:gd name="T4" fmla="*/ 0 w 77"/>
                <a:gd name="T5" fmla="*/ 0 h 185"/>
                <a:gd name="T6" fmla="*/ 0 60000 65536"/>
                <a:gd name="T7" fmla="*/ 0 60000 65536"/>
                <a:gd name="T8" fmla="*/ 0 60000 65536"/>
                <a:gd name="T9" fmla="*/ 0 w 77"/>
                <a:gd name="T10" fmla="*/ 0 h 185"/>
                <a:gd name="T11" fmla="*/ 77 w 77"/>
                <a:gd name="T12" fmla="*/ 185 h 185"/>
              </a:gdLst>
              <a:ahLst/>
              <a:cxnLst>
                <a:cxn ang="T6">
                  <a:pos x="T0" y="T1"/>
                </a:cxn>
                <a:cxn ang="T7">
                  <a:pos x="T2" y="T3"/>
                </a:cxn>
                <a:cxn ang="T8">
                  <a:pos x="T4" y="T5"/>
                </a:cxn>
              </a:cxnLst>
              <a:rect l="T9" t="T10" r="T11" b="T12"/>
              <a:pathLst>
                <a:path w="77" h="185">
                  <a:moveTo>
                    <a:pt x="77" y="0"/>
                  </a:moveTo>
                  <a:lnTo>
                    <a:pt x="1" y="185"/>
                  </a:lnTo>
                  <a:lnTo>
                    <a:pt x="0" y="185"/>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49" name="Freeform 219"/>
            <p:cNvSpPr>
              <a:spLocks/>
            </p:cNvSpPr>
            <p:nvPr/>
          </p:nvSpPr>
          <p:spPr bwMode="auto">
            <a:xfrm>
              <a:off x="4858" y="885"/>
              <a:ext cx="30" cy="75"/>
            </a:xfrm>
            <a:custGeom>
              <a:avLst/>
              <a:gdLst>
                <a:gd name="T0" fmla="*/ 0 w 76"/>
                <a:gd name="T1" fmla="*/ 0 h 186"/>
                <a:gd name="T2" fmla="*/ 0 w 76"/>
                <a:gd name="T3" fmla="*/ 0 h 186"/>
                <a:gd name="T4" fmla="*/ 0 w 76"/>
                <a:gd name="T5" fmla="*/ 0 h 186"/>
                <a:gd name="T6" fmla="*/ 0 60000 65536"/>
                <a:gd name="T7" fmla="*/ 0 60000 65536"/>
                <a:gd name="T8" fmla="*/ 0 60000 65536"/>
                <a:gd name="T9" fmla="*/ 0 w 76"/>
                <a:gd name="T10" fmla="*/ 0 h 186"/>
                <a:gd name="T11" fmla="*/ 76 w 76"/>
                <a:gd name="T12" fmla="*/ 186 h 186"/>
              </a:gdLst>
              <a:ahLst/>
              <a:cxnLst>
                <a:cxn ang="T6">
                  <a:pos x="T0" y="T1"/>
                </a:cxn>
                <a:cxn ang="T7">
                  <a:pos x="T2" y="T3"/>
                </a:cxn>
                <a:cxn ang="T8">
                  <a:pos x="T4" y="T5"/>
                </a:cxn>
              </a:cxnLst>
              <a:rect l="T9" t="T10" r="T11" b="T12"/>
              <a:pathLst>
                <a:path w="76" h="186">
                  <a:moveTo>
                    <a:pt x="76" y="0"/>
                  </a:moveTo>
                  <a:lnTo>
                    <a:pt x="1" y="186"/>
                  </a:lnTo>
                  <a:lnTo>
                    <a:pt x="0" y="186"/>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50" name="Freeform 220"/>
            <p:cNvSpPr>
              <a:spLocks/>
            </p:cNvSpPr>
            <p:nvPr/>
          </p:nvSpPr>
          <p:spPr bwMode="auto">
            <a:xfrm>
              <a:off x="4816" y="1005"/>
              <a:ext cx="25" cy="76"/>
            </a:xfrm>
            <a:custGeom>
              <a:avLst/>
              <a:gdLst>
                <a:gd name="T0" fmla="*/ 0 w 62"/>
                <a:gd name="T1" fmla="*/ 0 h 190"/>
                <a:gd name="T2" fmla="*/ 0 w 62"/>
                <a:gd name="T3" fmla="*/ 0 h 190"/>
                <a:gd name="T4" fmla="*/ 0 w 62"/>
                <a:gd name="T5" fmla="*/ 0 h 190"/>
                <a:gd name="T6" fmla="*/ 0 60000 65536"/>
                <a:gd name="T7" fmla="*/ 0 60000 65536"/>
                <a:gd name="T8" fmla="*/ 0 60000 65536"/>
                <a:gd name="T9" fmla="*/ 0 w 62"/>
                <a:gd name="T10" fmla="*/ 0 h 190"/>
                <a:gd name="T11" fmla="*/ 62 w 62"/>
                <a:gd name="T12" fmla="*/ 190 h 190"/>
              </a:gdLst>
              <a:ahLst/>
              <a:cxnLst>
                <a:cxn ang="T6">
                  <a:pos x="T0" y="T1"/>
                </a:cxn>
                <a:cxn ang="T7">
                  <a:pos x="T2" y="T3"/>
                </a:cxn>
                <a:cxn ang="T8">
                  <a:pos x="T4" y="T5"/>
                </a:cxn>
              </a:cxnLst>
              <a:rect l="T9" t="T10" r="T11" b="T12"/>
              <a:pathLst>
                <a:path w="62" h="190">
                  <a:moveTo>
                    <a:pt x="62" y="0"/>
                  </a:moveTo>
                  <a:lnTo>
                    <a:pt x="1" y="190"/>
                  </a:lnTo>
                  <a:lnTo>
                    <a:pt x="0" y="19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51" name="Freeform 221"/>
            <p:cNvSpPr>
              <a:spLocks/>
            </p:cNvSpPr>
            <p:nvPr/>
          </p:nvSpPr>
          <p:spPr bwMode="auto">
            <a:xfrm>
              <a:off x="4786" y="1127"/>
              <a:ext cx="17" cy="79"/>
            </a:xfrm>
            <a:custGeom>
              <a:avLst/>
              <a:gdLst>
                <a:gd name="T0" fmla="*/ 0 w 42"/>
                <a:gd name="T1" fmla="*/ 0 h 196"/>
                <a:gd name="T2" fmla="*/ 0 w 42"/>
                <a:gd name="T3" fmla="*/ 0 h 196"/>
                <a:gd name="T4" fmla="*/ 0 w 42"/>
                <a:gd name="T5" fmla="*/ 0 h 196"/>
                <a:gd name="T6" fmla="*/ 0 60000 65536"/>
                <a:gd name="T7" fmla="*/ 0 60000 65536"/>
                <a:gd name="T8" fmla="*/ 0 60000 65536"/>
                <a:gd name="T9" fmla="*/ 0 w 42"/>
                <a:gd name="T10" fmla="*/ 0 h 196"/>
                <a:gd name="T11" fmla="*/ 42 w 42"/>
                <a:gd name="T12" fmla="*/ 196 h 196"/>
              </a:gdLst>
              <a:ahLst/>
              <a:cxnLst>
                <a:cxn ang="T6">
                  <a:pos x="T0" y="T1"/>
                </a:cxn>
                <a:cxn ang="T7">
                  <a:pos x="T2" y="T3"/>
                </a:cxn>
                <a:cxn ang="T8">
                  <a:pos x="T4" y="T5"/>
                </a:cxn>
              </a:cxnLst>
              <a:rect l="T9" t="T10" r="T11" b="T12"/>
              <a:pathLst>
                <a:path w="42" h="196">
                  <a:moveTo>
                    <a:pt x="42" y="0"/>
                  </a:moveTo>
                  <a:lnTo>
                    <a:pt x="1" y="196"/>
                  </a:lnTo>
                  <a:lnTo>
                    <a:pt x="0" y="196"/>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52" name="Freeform 222"/>
            <p:cNvSpPr>
              <a:spLocks/>
            </p:cNvSpPr>
            <p:nvPr/>
          </p:nvSpPr>
          <p:spPr bwMode="auto">
            <a:xfrm>
              <a:off x="4763" y="1253"/>
              <a:ext cx="14" cy="63"/>
            </a:xfrm>
            <a:custGeom>
              <a:avLst/>
              <a:gdLst>
                <a:gd name="T0" fmla="*/ 0 w 33"/>
                <a:gd name="T1" fmla="*/ 0 h 157"/>
                <a:gd name="T2" fmla="*/ 0 w 33"/>
                <a:gd name="T3" fmla="*/ 0 h 157"/>
                <a:gd name="T4" fmla="*/ 0 w 33"/>
                <a:gd name="T5" fmla="*/ 0 h 157"/>
                <a:gd name="T6" fmla="*/ 0 60000 65536"/>
                <a:gd name="T7" fmla="*/ 0 60000 65536"/>
                <a:gd name="T8" fmla="*/ 0 60000 65536"/>
                <a:gd name="T9" fmla="*/ 0 w 33"/>
                <a:gd name="T10" fmla="*/ 0 h 157"/>
                <a:gd name="T11" fmla="*/ 33 w 33"/>
                <a:gd name="T12" fmla="*/ 157 h 157"/>
              </a:gdLst>
              <a:ahLst/>
              <a:cxnLst>
                <a:cxn ang="T6">
                  <a:pos x="T0" y="T1"/>
                </a:cxn>
                <a:cxn ang="T7">
                  <a:pos x="T2" y="T3"/>
                </a:cxn>
                <a:cxn ang="T8">
                  <a:pos x="T4" y="T5"/>
                </a:cxn>
              </a:cxnLst>
              <a:rect l="T9" t="T10" r="T11" b="T12"/>
              <a:pathLst>
                <a:path w="33" h="157">
                  <a:moveTo>
                    <a:pt x="33" y="0"/>
                  </a:moveTo>
                  <a:lnTo>
                    <a:pt x="1" y="157"/>
                  </a:lnTo>
                  <a:lnTo>
                    <a:pt x="0" y="157"/>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53" name="Freeform 223"/>
            <p:cNvSpPr>
              <a:spLocks/>
            </p:cNvSpPr>
            <p:nvPr/>
          </p:nvSpPr>
          <p:spPr bwMode="auto">
            <a:xfrm>
              <a:off x="4764" y="1316"/>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54" name="Freeform 224"/>
            <p:cNvSpPr>
              <a:spLocks/>
            </p:cNvSpPr>
            <p:nvPr/>
          </p:nvSpPr>
          <p:spPr bwMode="auto">
            <a:xfrm>
              <a:off x="4750" y="1308"/>
              <a:ext cx="14" cy="8"/>
            </a:xfrm>
            <a:custGeom>
              <a:avLst/>
              <a:gdLst>
                <a:gd name="T0" fmla="*/ 0 w 35"/>
                <a:gd name="T1" fmla="*/ 0 h 21"/>
                <a:gd name="T2" fmla="*/ 0 w 35"/>
                <a:gd name="T3" fmla="*/ 0 h 21"/>
                <a:gd name="T4" fmla="*/ 0 w 35"/>
                <a:gd name="T5" fmla="*/ 0 h 21"/>
                <a:gd name="T6" fmla="*/ 0 60000 65536"/>
                <a:gd name="T7" fmla="*/ 0 60000 65536"/>
                <a:gd name="T8" fmla="*/ 0 60000 65536"/>
                <a:gd name="T9" fmla="*/ 0 w 35"/>
                <a:gd name="T10" fmla="*/ 0 h 21"/>
                <a:gd name="T11" fmla="*/ 35 w 35"/>
                <a:gd name="T12" fmla="*/ 21 h 21"/>
              </a:gdLst>
              <a:ahLst/>
              <a:cxnLst>
                <a:cxn ang="T6">
                  <a:pos x="T0" y="T1"/>
                </a:cxn>
                <a:cxn ang="T7">
                  <a:pos x="T2" y="T3"/>
                </a:cxn>
                <a:cxn ang="T8">
                  <a:pos x="T4" y="T5"/>
                </a:cxn>
              </a:cxnLst>
              <a:rect l="T9" t="T10" r="T11" b="T12"/>
              <a:pathLst>
                <a:path w="35" h="21">
                  <a:moveTo>
                    <a:pt x="35" y="21"/>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55" name="Freeform 225"/>
            <p:cNvSpPr>
              <a:spLocks/>
            </p:cNvSpPr>
            <p:nvPr/>
          </p:nvSpPr>
          <p:spPr bwMode="auto">
            <a:xfrm>
              <a:off x="4680" y="1296"/>
              <a:ext cx="33" cy="73"/>
            </a:xfrm>
            <a:custGeom>
              <a:avLst/>
              <a:gdLst>
                <a:gd name="T0" fmla="*/ 0 w 82"/>
                <a:gd name="T1" fmla="*/ 0 h 183"/>
                <a:gd name="T2" fmla="*/ 0 w 82"/>
                <a:gd name="T3" fmla="*/ 0 h 183"/>
                <a:gd name="T4" fmla="*/ 0 w 82"/>
                <a:gd name="T5" fmla="*/ 0 h 183"/>
                <a:gd name="T6" fmla="*/ 0 60000 65536"/>
                <a:gd name="T7" fmla="*/ 0 60000 65536"/>
                <a:gd name="T8" fmla="*/ 0 60000 65536"/>
                <a:gd name="T9" fmla="*/ 0 w 82"/>
                <a:gd name="T10" fmla="*/ 0 h 183"/>
                <a:gd name="T11" fmla="*/ 82 w 82"/>
                <a:gd name="T12" fmla="*/ 183 h 183"/>
              </a:gdLst>
              <a:ahLst/>
              <a:cxnLst>
                <a:cxn ang="T6">
                  <a:pos x="T0" y="T1"/>
                </a:cxn>
                <a:cxn ang="T7">
                  <a:pos x="T2" y="T3"/>
                </a:cxn>
                <a:cxn ang="T8">
                  <a:pos x="T4" y="T5"/>
                </a:cxn>
              </a:cxnLst>
              <a:rect l="T9" t="T10" r="T11" b="T12"/>
              <a:pathLst>
                <a:path w="82" h="183">
                  <a:moveTo>
                    <a:pt x="82" y="0"/>
                  </a:moveTo>
                  <a:lnTo>
                    <a:pt x="1" y="183"/>
                  </a:lnTo>
                  <a:lnTo>
                    <a:pt x="0" y="183"/>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56" name="Freeform 226"/>
            <p:cNvSpPr>
              <a:spLocks/>
            </p:cNvSpPr>
            <p:nvPr/>
          </p:nvSpPr>
          <p:spPr bwMode="auto">
            <a:xfrm>
              <a:off x="4611" y="1412"/>
              <a:ext cx="48" cy="64"/>
            </a:xfrm>
            <a:custGeom>
              <a:avLst/>
              <a:gdLst>
                <a:gd name="T0" fmla="*/ 0 w 121"/>
                <a:gd name="T1" fmla="*/ 0 h 159"/>
                <a:gd name="T2" fmla="*/ 0 w 121"/>
                <a:gd name="T3" fmla="*/ 0 h 159"/>
                <a:gd name="T4" fmla="*/ 0 w 121"/>
                <a:gd name="T5" fmla="*/ 0 h 159"/>
                <a:gd name="T6" fmla="*/ 0 60000 65536"/>
                <a:gd name="T7" fmla="*/ 0 60000 65536"/>
                <a:gd name="T8" fmla="*/ 0 60000 65536"/>
                <a:gd name="T9" fmla="*/ 0 w 121"/>
                <a:gd name="T10" fmla="*/ 0 h 159"/>
                <a:gd name="T11" fmla="*/ 121 w 121"/>
                <a:gd name="T12" fmla="*/ 159 h 159"/>
              </a:gdLst>
              <a:ahLst/>
              <a:cxnLst>
                <a:cxn ang="T6">
                  <a:pos x="T0" y="T1"/>
                </a:cxn>
                <a:cxn ang="T7">
                  <a:pos x="T2" y="T3"/>
                </a:cxn>
                <a:cxn ang="T8">
                  <a:pos x="T4" y="T5"/>
                </a:cxn>
              </a:cxnLst>
              <a:rect l="T9" t="T10" r="T11" b="T12"/>
              <a:pathLst>
                <a:path w="121" h="159">
                  <a:moveTo>
                    <a:pt x="121" y="0"/>
                  </a:moveTo>
                  <a:lnTo>
                    <a:pt x="1" y="159"/>
                  </a:lnTo>
                  <a:lnTo>
                    <a:pt x="0" y="159"/>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57" name="Freeform 227"/>
            <p:cNvSpPr>
              <a:spLocks/>
            </p:cNvSpPr>
            <p:nvPr/>
          </p:nvSpPr>
          <p:spPr bwMode="auto">
            <a:xfrm>
              <a:off x="4551" y="1497"/>
              <a:ext cx="16" cy="8"/>
            </a:xfrm>
            <a:custGeom>
              <a:avLst/>
              <a:gdLst>
                <a:gd name="T0" fmla="*/ 0 w 42"/>
                <a:gd name="T1" fmla="*/ 0 h 20"/>
                <a:gd name="T2" fmla="*/ 0 w 42"/>
                <a:gd name="T3" fmla="*/ 0 h 20"/>
                <a:gd name="T4" fmla="*/ 0 w 42"/>
                <a:gd name="T5" fmla="*/ 0 h 20"/>
                <a:gd name="T6" fmla="*/ 0 60000 65536"/>
                <a:gd name="T7" fmla="*/ 0 60000 65536"/>
                <a:gd name="T8" fmla="*/ 0 60000 65536"/>
                <a:gd name="T9" fmla="*/ 0 w 42"/>
                <a:gd name="T10" fmla="*/ 0 h 20"/>
                <a:gd name="T11" fmla="*/ 42 w 42"/>
                <a:gd name="T12" fmla="*/ 20 h 20"/>
              </a:gdLst>
              <a:ahLst/>
              <a:cxnLst>
                <a:cxn ang="T6">
                  <a:pos x="T0" y="T1"/>
                </a:cxn>
                <a:cxn ang="T7">
                  <a:pos x="T2" y="T3"/>
                </a:cxn>
                <a:cxn ang="T8">
                  <a:pos x="T4" y="T5"/>
                </a:cxn>
              </a:cxnLst>
              <a:rect l="T9" t="T10" r="T11" b="T12"/>
              <a:pathLst>
                <a:path w="42" h="20">
                  <a:moveTo>
                    <a:pt x="42" y="0"/>
                  </a:moveTo>
                  <a:lnTo>
                    <a:pt x="1" y="20"/>
                  </a:lnTo>
                  <a:lnTo>
                    <a:pt x="0" y="2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58" name="Freeform 228"/>
            <p:cNvSpPr>
              <a:spLocks/>
            </p:cNvSpPr>
            <p:nvPr/>
          </p:nvSpPr>
          <p:spPr bwMode="auto">
            <a:xfrm>
              <a:off x="4551" y="1505"/>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59" name="Freeform 229"/>
            <p:cNvSpPr>
              <a:spLocks/>
            </p:cNvSpPr>
            <p:nvPr/>
          </p:nvSpPr>
          <p:spPr bwMode="auto">
            <a:xfrm>
              <a:off x="4517" y="1505"/>
              <a:ext cx="34" cy="53"/>
            </a:xfrm>
            <a:custGeom>
              <a:avLst/>
              <a:gdLst>
                <a:gd name="T0" fmla="*/ 0 w 84"/>
                <a:gd name="T1" fmla="*/ 0 h 131"/>
                <a:gd name="T2" fmla="*/ 0 w 84"/>
                <a:gd name="T3" fmla="*/ 0 h 131"/>
                <a:gd name="T4" fmla="*/ 0 w 84"/>
                <a:gd name="T5" fmla="*/ 0 h 131"/>
                <a:gd name="T6" fmla="*/ 0 60000 65536"/>
                <a:gd name="T7" fmla="*/ 0 60000 65536"/>
                <a:gd name="T8" fmla="*/ 0 60000 65536"/>
                <a:gd name="T9" fmla="*/ 0 w 84"/>
                <a:gd name="T10" fmla="*/ 0 h 131"/>
                <a:gd name="T11" fmla="*/ 84 w 84"/>
                <a:gd name="T12" fmla="*/ 131 h 131"/>
              </a:gdLst>
              <a:ahLst/>
              <a:cxnLst>
                <a:cxn ang="T6">
                  <a:pos x="T0" y="T1"/>
                </a:cxn>
                <a:cxn ang="T7">
                  <a:pos x="T2" y="T3"/>
                </a:cxn>
                <a:cxn ang="T8">
                  <a:pos x="T4" y="T5"/>
                </a:cxn>
              </a:cxnLst>
              <a:rect l="T9" t="T10" r="T11" b="T12"/>
              <a:pathLst>
                <a:path w="84" h="131">
                  <a:moveTo>
                    <a:pt x="84" y="0"/>
                  </a:moveTo>
                  <a:lnTo>
                    <a:pt x="1" y="131"/>
                  </a:lnTo>
                  <a:lnTo>
                    <a:pt x="0" y="131"/>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60" name="Freeform 230"/>
            <p:cNvSpPr>
              <a:spLocks/>
            </p:cNvSpPr>
            <p:nvPr/>
          </p:nvSpPr>
          <p:spPr bwMode="auto">
            <a:xfrm>
              <a:off x="4487" y="1598"/>
              <a:ext cx="5" cy="9"/>
            </a:xfrm>
            <a:custGeom>
              <a:avLst/>
              <a:gdLst>
                <a:gd name="T0" fmla="*/ 0 w 14"/>
                <a:gd name="T1" fmla="*/ 0 h 22"/>
                <a:gd name="T2" fmla="*/ 0 w 14"/>
                <a:gd name="T3" fmla="*/ 0 h 22"/>
                <a:gd name="T4" fmla="*/ 0 w 14"/>
                <a:gd name="T5" fmla="*/ 0 h 22"/>
                <a:gd name="T6" fmla="*/ 0 60000 65536"/>
                <a:gd name="T7" fmla="*/ 0 60000 65536"/>
                <a:gd name="T8" fmla="*/ 0 60000 65536"/>
                <a:gd name="T9" fmla="*/ 0 w 14"/>
                <a:gd name="T10" fmla="*/ 0 h 22"/>
                <a:gd name="T11" fmla="*/ 14 w 14"/>
                <a:gd name="T12" fmla="*/ 22 h 22"/>
              </a:gdLst>
              <a:ahLst/>
              <a:cxnLst>
                <a:cxn ang="T6">
                  <a:pos x="T0" y="T1"/>
                </a:cxn>
                <a:cxn ang="T7">
                  <a:pos x="T2" y="T3"/>
                </a:cxn>
                <a:cxn ang="T8">
                  <a:pos x="T4" y="T5"/>
                </a:cxn>
              </a:cxnLst>
              <a:rect l="T9" t="T10" r="T11" b="T12"/>
              <a:pathLst>
                <a:path w="14" h="22">
                  <a:moveTo>
                    <a:pt x="14" y="0"/>
                  </a:moveTo>
                  <a:lnTo>
                    <a:pt x="1" y="22"/>
                  </a:lnTo>
                  <a:lnTo>
                    <a:pt x="0" y="22"/>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61" name="Freeform 231"/>
            <p:cNvSpPr>
              <a:spLocks/>
            </p:cNvSpPr>
            <p:nvPr/>
          </p:nvSpPr>
          <p:spPr bwMode="auto">
            <a:xfrm>
              <a:off x="4487" y="1607"/>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62" name="Freeform 232"/>
            <p:cNvSpPr>
              <a:spLocks/>
            </p:cNvSpPr>
            <p:nvPr/>
          </p:nvSpPr>
          <p:spPr bwMode="auto">
            <a:xfrm>
              <a:off x="4427" y="1569"/>
              <a:ext cx="60" cy="38"/>
            </a:xfrm>
            <a:custGeom>
              <a:avLst/>
              <a:gdLst>
                <a:gd name="T0" fmla="*/ 0 w 149"/>
                <a:gd name="T1" fmla="*/ 0 h 94"/>
                <a:gd name="T2" fmla="*/ 0 w 149"/>
                <a:gd name="T3" fmla="*/ 0 h 94"/>
                <a:gd name="T4" fmla="*/ 0 w 149"/>
                <a:gd name="T5" fmla="*/ 0 h 94"/>
                <a:gd name="T6" fmla="*/ 0 60000 65536"/>
                <a:gd name="T7" fmla="*/ 0 60000 65536"/>
                <a:gd name="T8" fmla="*/ 0 60000 65536"/>
                <a:gd name="T9" fmla="*/ 0 w 149"/>
                <a:gd name="T10" fmla="*/ 0 h 94"/>
                <a:gd name="T11" fmla="*/ 149 w 149"/>
                <a:gd name="T12" fmla="*/ 94 h 94"/>
              </a:gdLst>
              <a:ahLst/>
              <a:cxnLst>
                <a:cxn ang="T6">
                  <a:pos x="T0" y="T1"/>
                </a:cxn>
                <a:cxn ang="T7">
                  <a:pos x="T2" y="T3"/>
                </a:cxn>
                <a:cxn ang="T8">
                  <a:pos x="T4" y="T5"/>
                </a:cxn>
              </a:cxnLst>
              <a:rect l="T9" t="T10" r="T11" b="T12"/>
              <a:pathLst>
                <a:path w="149" h="94">
                  <a:moveTo>
                    <a:pt x="149" y="94"/>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63" name="Freeform 233"/>
            <p:cNvSpPr>
              <a:spLocks/>
            </p:cNvSpPr>
            <p:nvPr/>
          </p:nvSpPr>
          <p:spPr bwMode="auto">
            <a:xfrm>
              <a:off x="4345" y="1586"/>
              <a:ext cx="44" cy="35"/>
            </a:xfrm>
            <a:custGeom>
              <a:avLst/>
              <a:gdLst>
                <a:gd name="T0" fmla="*/ 0 w 111"/>
                <a:gd name="T1" fmla="*/ 0 h 88"/>
                <a:gd name="T2" fmla="*/ 0 w 111"/>
                <a:gd name="T3" fmla="*/ 0 h 88"/>
                <a:gd name="T4" fmla="*/ 0 w 111"/>
                <a:gd name="T5" fmla="*/ 0 h 88"/>
                <a:gd name="T6" fmla="*/ 0 60000 65536"/>
                <a:gd name="T7" fmla="*/ 0 60000 65536"/>
                <a:gd name="T8" fmla="*/ 0 60000 65536"/>
                <a:gd name="T9" fmla="*/ 0 w 111"/>
                <a:gd name="T10" fmla="*/ 0 h 88"/>
                <a:gd name="T11" fmla="*/ 111 w 111"/>
                <a:gd name="T12" fmla="*/ 88 h 88"/>
              </a:gdLst>
              <a:ahLst/>
              <a:cxnLst>
                <a:cxn ang="T6">
                  <a:pos x="T0" y="T1"/>
                </a:cxn>
                <a:cxn ang="T7">
                  <a:pos x="T2" y="T3"/>
                </a:cxn>
                <a:cxn ang="T8">
                  <a:pos x="T4" y="T5"/>
                </a:cxn>
              </a:cxnLst>
              <a:rect l="T9" t="T10" r="T11" b="T12"/>
              <a:pathLst>
                <a:path w="111" h="88">
                  <a:moveTo>
                    <a:pt x="111" y="0"/>
                  </a:moveTo>
                  <a:lnTo>
                    <a:pt x="1" y="88"/>
                  </a:lnTo>
                  <a:lnTo>
                    <a:pt x="0" y="88"/>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64" name="Freeform 234"/>
            <p:cNvSpPr>
              <a:spLocks/>
            </p:cNvSpPr>
            <p:nvPr/>
          </p:nvSpPr>
          <p:spPr bwMode="auto">
            <a:xfrm>
              <a:off x="4345" y="1621"/>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65" name="Freeform 235"/>
            <p:cNvSpPr>
              <a:spLocks/>
            </p:cNvSpPr>
            <p:nvPr/>
          </p:nvSpPr>
          <p:spPr bwMode="auto">
            <a:xfrm>
              <a:off x="4321" y="1621"/>
              <a:ext cx="24" cy="1"/>
            </a:xfrm>
            <a:custGeom>
              <a:avLst/>
              <a:gdLst>
                <a:gd name="T0" fmla="*/ 0 w 60"/>
                <a:gd name="T1" fmla="*/ 0 h 1"/>
                <a:gd name="T2" fmla="*/ 0 w 60"/>
                <a:gd name="T3" fmla="*/ 0 h 1"/>
                <a:gd name="T4" fmla="*/ 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66" name="Freeform 236"/>
            <p:cNvSpPr>
              <a:spLocks/>
            </p:cNvSpPr>
            <p:nvPr/>
          </p:nvSpPr>
          <p:spPr bwMode="auto">
            <a:xfrm>
              <a:off x="4267" y="1621"/>
              <a:ext cx="6" cy="1"/>
            </a:xfrm>
            <a:custGeom>
              <a:avLst/>
              <a:gdLst>
                <a:gd name="T0" fmla="*/ 0 w 16"/>
                <a:gd name="T1" fmla="*/ 0 h 1"/>
                <a:gd name="T2" fmla="*/ 0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6" y="0"/>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67" name="Freeform 237"/>
            <p:cNvSpPr>
              <a:spLocks/>
            </p:cNvSpPr>
            <p:nvPr/>
          </p:nvSpPr>
          <p:spPr bwMode="auto">
            <a:xfrm>
              <a:off x="4267" y="1621"/>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68" name="Freeform 238"/>
            <p:cNvSpPr>
              <a:spLocks/>
            </p:cNvSpPr>
            <p:nvPr/>
          </p:nvSpPr>
          <p:spPr bwMode="auto">
            <a:xfrm>
              <a:off x="4216" y="1621"/>
              <a:ext cx="51" cy="55"/>
            </a:xfrm>
            <a:custGeom>
              <a:avLst/>
              <a:gdLst>
                <a:gd name="T0" fmla="*/ 0 w 128"/>
                <a:gd name="T1" fmla="*/ 0 h 136"/>
                <a:gd name="T2" fmla="*/ 0 w 128"/>
                <a:gd name="T3" fmla="*/ 0 h 136"/>
                <a:gd name="T4" fmla="*/ 0 w 128"/>
                <a:gd name="T5" fmla="*/ 0 h 136"/>
                <a:gd name="T6" fmla="*/ 0 60000 65536"/>
                <a:gd name="T7" fmla="*/ 0 60000 65536"/>
                <a:gd name="T8" fmla="*/ 0 60000 65536"/>
                <a:gd name="T9" fmla="*/ 0 w 128"/>
                <a:gd name="T10" fmla="*/ 0 h 136"/>
                <a:gd name="T11" fmla="*/ 128 w 128"/>
                <a:gd name="T12" fmla="*/ 136 h 136"/>
              </a:gdLst>
              <a:ahLst/>
              <a:cxnLst>
                <a:cxn ang="T6">
                  <a:pos x="T0" y="T1"/>
                </a:cxn>
                <a:cxn ang="T7">
                  <a:pos x="T2" y="T3"/>
                </a:cxn>
                <a:cxn ang="T8">
                  <a:pos x="T4" y="T5"/>
                </a:cxn>
              </a:cxnLst>
              <a:rect l="T9" t="T10" r="T11" b="T12"/>
              <a:pathLst>
                <a:path w="128" h="136">
                  <a:moveTo>
                    <a:pt x="128" y="0"/>
                  </a:moveTo>
                  <a:lnTo>
                    <a:pt x="1" y="136"/>
                  </a:lnTo>
                  <a:lnTo>
                    <a:pt x="0" y="136"/>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69" name="Freeform 239"/>
            <p:cNvSpPr>
              <a:spLocks/>
            </p:cNvSpPr>
            <p:nvPr/>
          </p:nvSpPr>
          <p:spPr bwMode="auto">
            <a:xfrm>
              <a:off x="4102" y="1709"/>
              <a:ext cx="81" cy="1"/>
            </a:xfrm>
            <a:custGeom>
              <a:avLst/>
              <a:gdLst>
                <a:gd name="T0" fmla="*/ 0 w 201"/>
                <a:gd name="T1" fmla="*/ 0 h 1"/>
                <a:gd name="T2" fmla="*/ 0 w 201"/>
                <a:gd name="T3" fmla="*/ 0 h 1"/>
                <a:gd name="T4" fmla="*/ 0 w 201"/>
                <a:gd name="T5" fmla="*/ 0 h 1"/>
                <a:gd name="T6" fmla="*/ 0 60000 65536"/>
                <a:gd name="T7" fmla="*/ 0 60000 65536"/>
                <a:gd name="T8" fmla="*/ 0 60000 65536"/>
                <a:gd name="T9" fmla="*/ 0 w 201"/>
                <a:gd name="T10" fmla="*/ 0 h 1"/>
                <a:gd name="T11" fmla="*/ 201 w 201"/>
                <a:gd name="T12" fmla="*/ 1 h 1"/>
              </a:gdLst>
              <a:ahLst/>
              <a:cxnLst>
                <a:cxn ang="T6">
                  <a:pos x="T0" y="T1"/>
                </a:cxn>
                <a:cxn ang="T7">
                  <a:pos x="T2" y="T3"/>
                </a:cxn>
                <a:cxn ang="T8">
                  <a:pos x="T4" y="T5"/>
                </a:cxn>
              </a:cxnLst>
              <a:rect l="T9" t="T10" r="T11" b="T12"/>
              <a:pathLst>
                <a:path w="201" h="1">
                  <a:moveTo>
                    <a:pt x="201" y="0"/>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70" name="Freeform 240"/>
            <p:cNvSpPr>
              <a:spLocks/>
            </p:cNvSpPr>
            <p:nvPr/>
          </p:nvSpPr>
          <p:spPr bwMode="auto">
            <a:xfrm>
              <a:off x="4008" y="1709"/>
              <a:ext cx="47" cy="1"/>
            </a:xfrm>
            <a:custGeom>
              <a:avLst/>
              <a:gdLst>
                <a:gd name="T0" fmla="*/ 0 w 117"/>
                <a:gd name="T1" fmla="*/ 0 h 1"/>
                <a:gd name="T2" fmla="*/ 0 w 117"/>
                <a:gd name="T3" fmla="*/ 0 h 1"/>
                <a:gd name="T4" fmla="*/ 0 w 117"/>
                <a:gd name="T5" fmla="*/ 0 h 1"/>
                <a:gd name="T6" fmla="*/ 0 60000 65536"/>
                <a:gd name="T7" fmla="*/ 0 60000 65536"/>
                <a:gd name="T8" fmla="*/ 0 60000 65536"/>
                <a:gd name="T9" fmla="*/ 0 w 117"/>
                <a:gd name="T10" fmla="*/ 0 h 1"/>
                <a:gd name="T11" fmla="*/ 117 w 117"/>
                <a:gd name="T12" fmla="*/ 1 h 1"/>
              </a:gdLst>
              <a:ahLst/>
              <a:cxnLst>
                <a:cxn ang="T6">
                  <a:pos x="T0" y="T1"/>
                </a:cxn>
                <a:cxn ang="T7">
                  <a:pos x="T2" y="T3"/>
                </a:cxn>
                <a:cxn ang="T8">
                  <a:pos x="T4" y="T5"/>
                </a:cxn>
              </a:cxnLst>
              <a:rect l="T9" t="T10" r="T11" b="T12"/>
              <a:pathLst>
                <a:path w="117" h="1">
                  <a:moveTo>
                    <a:pt x="117" y="0"/>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71" name="Freeform 241"/>
            <p:cNvSpPr>
              <a:spLocks/>
            </p:cNvSpPr>
            <p:nvPr/>
          </p:nvSpPr>
          <p:spPr bwMode="auto">
            <a:xfrm>
              <a:off x="4008" y="1709"/>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72" name="Freeform 242"/>
            <p:cNvSpPr>
              <a:spLocks/>
            </p:cNvSpPr>
            <p:nvPr/>
          </p:nvSpPr>
          <p:spPr bwMode="auto">
            <a:xfrm>
              <a:off x="3985" y="1684"/>
              <a:ext cx="23" cy="25"/>
            </a:xfrm>
            <a:custGeom>
              <a:avLst/>
              <a:gdLst>
                <a:gd name="T0" fmla="*/ 0 w 59"/>
                <a:gd name="T1" fmla="*/ 0 h 62"/>
                <a:gd name="T2" fmla="*/ 0 w 59"/>
                <a:gd name="T3" fmla="*/ 0 h 62"/>
                <a:gd name="T4" fmla="*/ 0 w 59"/>
                <a:gd name="T5" fmla="*/ 0 h 62"/>
                <a:gd name="T6" fmla="*/ 0 60000 65536"/>
                <a:gd name="T7" fmla="*/ 0 60000 65536"/>
                <a:gd name="T8" fmla="*/ 0 60000 65536"/>
                <a:gd name="T9" fmla="*/ 0 w 59"/>
                <a:gd name="T10" fmla="*/ 0 h 62"/>
                <a:gd name="T11" fmla="*/ 59 w 59"/>
                <a:gd name="T12" fmla="*/ 62 h 62"/>
              </a:gdLst>
              <a:ahLst/>
              <a:cxnLst>
                <a:cxn ang="T6">
                  <a:pos x="T0" y="T1"/>
                </a:cxn>
                <a:cxn ang="T7">
                  <a:pos x="T2" y="T3"/>
                </a:cxn>
                <a:cxn ang="T8">
                  <a:pos x="T4" y="T5"/>
                </a:cxn>
              </a:cxnLst>
              <a:rect l="T9" t="T10" r="T11" b="T12"/>
              <a:pathLst>
                <a:path w="59" h="62">
                  <a:moveTo>
                    <a:pt x="59" y="62"/>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73" name="Freeform 243"/>
            <p:cNvSpPr>
              <a:spLocks/>
            </p:cNvSpPr>
            <p:nvPr/>
          </p:nvSpPr>
          <p:spPr bwMode="auto">
            <a:xfrm>
              <a:off x="3913" y="1607"/>
              <a:ext cx="39" cy="42"/>
            </a:xfrm>
            <a:custGeom>
              <a:avLst/>
              <a:gdLst>
                <a:gd name="T0" fmla="*/ 0 w 99"/>
                <a:gd name="T1" fmla="*/ 0 h 105"/>
                <a:gd name="T2" fmla="*/ 0 w 99"/>
                <a:gd name="T3" fmla="*/ 0 h 105"/>
                <a:gd name="T4" fmla="*/ 0 w 99"/>
                <a:gd name="T5" fmla="*/ 0 h 105"/>
                <a:gd name="T6" fmla="*/ 0 60000 65536"/>
                <a:gd name="T7" fmla="*/ 0 60000 65536"/>
                <a:gd name="T8" fmla="*/ 0 60000 65536"/>
                <a:gd name="T9" fmla="*/ 0 w 99"/>
                <a:gd name="T10" fmla="*/ 0 h 105"/>
                <a:gd name="T11" fmla="*/ 99 w 99"/>
                <a:gd name="T12" fmla="*/ 105 h 105"/>
              </a:gdLst>
              <a:ahLst/>
              <a:cxnLst>
                <a:cxn ang="T6">
                  <a:pos x="T0" y="T1"/>
                </a:cxn>
                <a:cxn ang="T7">
                  <a:pos x="T2" y="T3"/>
                </a:cxn>
                <a:cxn ang="T8">
                  <a:pos x="T4" y="T5"/>
                </a:cxn>
              </a:cxnLst>
              <a:rect l="T9" t="T10" r="T11" b="T12"/>
              <a:pathLst>
                <a:path w="99" h="105">
                  <a:moveTo>
                    <a:pt x="99" y="105"/>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74" name="Freeform 244"/>
            <p:cNvSpPr>
              <a:spLocks/>
            </p:cNvSpPr>
            <p:nvPr/>
          </p:nvSpPr>
          <p:spPr bwMode="auto">
            <a:xfrm>
              <a:off x="3913" y="1607"/>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75" name="Freeform 245"/>
            <p:cNvSpPr>
              <a:spLocks/>
            </p:cNvSpPr>
            <p:nvPr/>
          </p:nvSpPr>
          <p:spPr bwMode="auto">
            <a:xfrm>
              <a:off x="3897" y="1607"/>
              <a:ext cx="16" cy="16"/>
            </a:xfrm>
            <a:custGeom>
              <a:avLst/>
              <a:gdLst>
                <a:gd name="T0" fmla="*/ 0 w 41"/>
                <a:gd name="T1" fmla="*/ 0 h 41"/>
                <a:gd name="T2" fmla="*/ 0 w 41"/>
                <a:gd name="T3" fmla="*/ 0 h 41"/>
                <a:gd name="T4" fmla="*/ 0 w 41"/>
                <a:gd name="T5" fmla="*/ 0 h 41"/>
                <a:gd name="T6" fmla="*/ 0 60000 65536"/>
                <a:gd name="T7" fmla="*/ 0 60000 65536"/>
                <a:gd name="T8" fmla="*/ 0 60000 65536"/>
                <a:gd name="T9" fmla="*/ 0 w 41"/>
                <a:gd name="T10" fmla="*/ 0 h 41"/>
                <a:gd name="T11" fmla="*/ 41 w 41"/>
                <a:gd name="T12" fmla="*/ 41 h 41"/>
              </a:gdLst>
              <a:ahLst/>
              <a:cxnLst>
                <a:cxn ang="T6">
                  <a:pos x="T0" y="T1"/>
                </a:cxn>
                <a:cxn ang="T7">
                  <a:pos x="T2" y="T3"/>
                </a:cxn>
                <a:cxn ang="T8">
                  <a:pos x="T4" y="T5"/>
                </a:cxn>
              </a:cxnLst>
              <a:rect l="T9" t="T10" r="T11" b="T12"/>
              <a:pathLst>
                <a:path w="41" h="41">
                  <a:moveTo>
                    <a:pt x="41" y="0"/>
                  </a:moveTo>
                  <a:lnTo>
                    <a:pt x="1" y="41"/>
                  </a:lnTo>
                  <a:lnTo>
                    <a:pt x="0" y="41"/>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76" name="Freeform 246"/>
            <p:cNvSpPr>
              <a:spLocks/>
            </p:cNvSpPr>
            <p:nvPr/>
          </p:nvSpPr>
          <p:spPr bwMode="auto">
            <a:xfrm>
              <a:off x="3813" y="1657"/>
              <a:ext cx="50" cy="52"/>
            </a:xfrm>
            <a:custGeom>
              <a:avLst/>
              <a:gdLst>
                <a:gd name="T0" fmla="*/ 0 w 126"/>
                <a:gd name="T1" fmla="*/ 0 h 128"/>
                <a:gd name="T2" fmla="*/ 0 w 126"/>
                <a:gd name="T3" fmla="*/ 0 h 128"/>
                <a:gd name="T4" fmla="*/ 0 w 126"/>
                <a:gd name="T5" fmla="*/ 0 h 128"/>
                <a:gd name="T6" fmla="*/ 0 60000 65536"/>
                <a:gd name="T7" fmla="*/ 0 60000 65536"/>
                <a:gd name="T8" fmla="*/ 0 60000 65536"/>
                <a:gd name="T9" fmla="*/ 0 w 126"/>
                <a:gd name="T10" fmla="*/ 0 h 128"/>
                <a:gd name="T11" fmla="*/ 126 w 126"/>
                <a:gd name="T12" fmla="*/ 128 h 128"/>
              </a:gdLst>
              <a:ahLst/>
              <a:cxnLst>
                <a:cxn ang="T6">
                  <a:pos x="T0" y="T1"/>
                </a:cxn>
                <a:cxn ang="T7">
                  <a:pos x="T2" y="T3"/>
                </a:cxn>
                <a:cxn ang="T8">
                  <a:pos x="T4" y="T5"/>
                </a:cxn>
              </a:cxnLst>
              <a:rect l="T9" t="T10" r="T11" b="T12"/>
              <a:pathLst>
                <a:path w="126" h="128">
                  <a:moveTo>
                    <a:pt x="126" y="0"/>
                  </a:moveTo>
                  <a:lnTo>
                    <a:pt x="1" y="128"/>
                  </a:lnTo>
                  <a:lnTo>
                    <a:pt x="0" y="128"/>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77" name="Freeform 247"/>
            <p:cNvSpPr>
              <a:spLocks/>
            </p:cNvSpPr>
            <p:nvPr/>
          </p:nvSpPr>
          <p:spPr bwMode="auto">
            <a:xfrm>
              <a:off x="3813" y="1709"/>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78" name="Freeform 248"/>
            <p:cNvSpPr>
              <a:spLocks/>
            </p:cNvSpPr>
            <p:nvPr/>
          </p:nvSpPr>
          <p:spPr bwMode="auto">
            <a:xfrm>
              <a:off x="3804" y="1709"/>
              <a:ext cx="9" cy="1"/>
            </a:xfrm>
            <a:custGeom>
              <a:avLst/>
              <a:gdLst>
                <a:gd name="T0" fmla="*/ 0 w 22"/>
                <a:gd name="T1" fmla="*/ 0 h 1"/>
                <a:gd name="T2" fmla="*/ 0 w 22"/>
                <a:gd name="T3" fmla="*/ 0 h 1"/>
                <a:gd name="T4" fmla="*/ 0 w 22"/>
                <a:gd name="T5" fmla="*/ 0 h 1"/>
                <a:gd name="T6" fmla="*/ 0 60000 65536"/>
                <a:gd name="T7" fmla="*/ 0 60000 65536"/>
                <a:gd name="T8" fmla="*/ 0 60000 65536"/>
                <a:gd name="T9" fmla="*/ 0 w 22"/>
                <a:gd name="T10" fmla="*/ 0 h 1"/>
                <a:gd name="T11" fmla="*/ 22 w 22"/>
                <a:gd name="T12" fmla="*/ 1 h 1"/>
              </a:gdLst>
              <a:ahLst/>
              <a:cxnLst>
                <a:cxn ang="T6">
                  <a:pos x="T0" y="T1"/>
                </a:cxn>
                <a:cxn ang="T7">
                  <a:pos x="T2" y="T3"/>
                </a:cxn>
                <a:cxn ang="T8">
                  <a:pos x="T4" y="T5"/>
                </a:cxn>
              </a:cxnLst>
              <a:rect l="T9" t="T10" r="T11" b="T12"/>
              <a:pathLst>
                <a:path w="22" h="1">
                  <a:moveTo>
                    <a:pt x="22" y="0"/>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79" name="Freeform 249"/>
            <p:cNvSpPr>
              <a:spLocks/>
            </p:cNvSpPr>
            <p:nvPr/>
          </p:nvSpPr>
          <p:spPr bwMode="auto">
            <a:xfrm>
              <a:off x="3709" y="1709"/>
              <a:ext cx="48" cy="1"/>
            </a:xfrm>
            <a:custGeom>
              <a:avLst/>
              <a:gdLst>
                <a:gd name="T0" fmla="*/ 0 w 120"/>
                <a:gd name="T1" fmla="*/ 0 h 1"/>
                <a:gd name="T2" fmla="*/ 0 w 120"/>
                <a:gd name="T3" fmla="*/ 0 h 1"/>
                <a:gd name="T4" fmla="*/ 0 w 120"/>
                <a:gd name="T5" fmla="*/ 0 h 1"/>
                <a:gd name="T6" fmla="*/ 0 60000 65536"/>
                <a:gd name="T7" fmla="*/ 0 60000 65536"/>
                <a:gd name="T8" fmla="*/ 0 60000 65536"/>
                <a:gd name="T9" fmla="*/ 0 w 120"/>
                <a:gd name="T10" fmla="*/ 0 h 1"/>
                <a:gd name="T11" fmla="*/ 120 w 120"/>
                <a:gd name="T12" fmla="*/ 1 h 1"/>
              </a:gdLst>
              <a:ahLst/>
              <a:cxnLst>
                <a:cxn ang="T6">
                  <a:pos x="T0" y="T1"/>
                </a:cxn>
                <a:cxn ang="T7">
                  <a:pos x="T2" y="T3"/>
                </a:cxn>
                <a:cxn ang="T8">
                  <a:pos x="T4" y="T5"/>
                </a:cxn>
              </a:cxnLst>
              <a:rect l="T9" t="T10" r="T11" b="T12"/>
              <a:pathLst>
                <a:path w="120" h="1">
                  <a:moveTo>
                    <a:pt x="120" y="0"/>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80" name="Freeform 250"/>
            <p:cNvSpPr>
              <a:spLocks/>
            </p:cNvSpPr>
            <p:nvPr/>
          </p:nvSpPr>
          <p:spPr bwMode="auto">
            <a:xfrm>
              <a:off x="3709" y="1709"/>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81" name="Rectangle 251"/>
            <p:cNvSpPr>
              <a:spLocks noChangeArrowheads="1"/>
            </p:cNvSpPr>
            <p:nvPr/>
          </p:nvSpPr>
          <p:spPr bwMode="auto">
            <a:xfrm>
              <a:off x="3187" y="1652"/>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0</a:t>
              </a:r>
              <a:endParaRPr lang="en-US">
                <a:latin typeface="Arial" charset="0"/>
              </a:endParaRPr>
            </a:p>
          </p:txBody>
        </p:sp>
        <p:sp>
          <p:nvSpPr>
            <p:cNvPr id="72982" name="Rectangle 252"/>
            <p:cNvSpPr>
              <a:spLocks noChangeArrowheads="1"/>
            </p:cNvSpPr>
            <p:nvPr/>
          </p:nvSpPr>
          <p:spPr bwMode="auto">
            <a:xfrm>
              <a:off x="3123" y="1506"/>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10</a:t>
              </a:r>
              <a:endParaRPr lang="en-US">
                <a:latin typeface="Arial" charset="0"/>
              </a:endParaRPr>
            </a:p>
          </p:txBody>
        </p:sp>
        <p:sp>
          <p:nvSpPr>
            <p:cNvPr id="72983" name="Rectangle 253"/>
            <p:cNvSpPr>
              <a:spLocks noChangeArrowheads="1"/>
            </p:cNvSpPr>
            <p:nvPr/>
          </p:nvSpPr>
          <p:spPr bwMode="auto">
            <a:xfrm>
              <a:off x="3123" y="1361"/>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20</a:t>
              </a:r>
              <a:endParaRPr lang="en-US">
                <a:latin typeface="Arial" charset="0"/>
              </a:endParaRPr>
            </a:p>
          </p:txBody>
        </p:sp>
        <p:sp>
          <p:nvSpPr>
            <p:cNvPr id="72984" name="Rectangle 254"/>
            <p:cNvSpPr>
              <a:spLocks noChangeArrowheads="1"/>
            </p:cNvSpPr>
            <p:nvPr/>
          </p:nvSpPr>
          <p:spPr bwMode="auto">
            <a:xfrm>
              <a:off x="3123" y="1215"/>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30</a:t>
              </a:r>
              <a:endParaRPr lang="en-US">
                <a:latin typeface="Arial" charset="0"/>
              </a:endParaRPr>
            </a:p>
          </p:txBody>
        </p:sp>
        <p:sp>
          <p:nvSpPr>
            <p:cNvPr id="72985" name="Rectangle 255"/>
            <p:cNvSpPr>
              <a:spLocks noChangeArrowheads="1"/>
            </p:cNvSpPr>
            <p:nvPr/>
          </p:nvSpPr>
          <p:spPr bwMode="auto">
            <a:xfrm>
              <a:off x="3123" y="1070"/>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40</a:t>
              </a:r>
              <a:endParaRPr lang="en-US">
                <a:latin typeface="Arial" charset="0"/>
              </a:endParaRPr>
            </a:p>
          </p:txBody>
        </p:sp>
        <p:sp>
          <p:nvSpPr>
            <p:cNvPr id="72986" name="Rectangle 256"/>
            <p:cNvSpPr>
              <a:spLocks noChangeArrowheads="1"/>
            </p:cNvSpPr>
            <p:nvPr/>
          </p:nvSpPr>
          <p:spPr bwMode="auto">
            <a:xfrm>
              <a:off x="3123" y="925"/>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50</a:t>
              </a:r>
              <a:endParaRPr lang="en-US">
                <a:latin typeface="Arial" charset="0"/>
              </a:endParaRPr>
            </a:p>
          </p:txBody>
        </p:sp>
        <p:sp>
          <p:nvSpPr>
            <p:cNvPr id="72987" name="Rectangle 257"/>
            <p:cNvSpPr>
              <a:spLocks noChangeArrowheads="1"/>
            </p:cNvSpPr>
            <p:nvPr/>
          </p:nvSpPr>
          <p:spPr bwMode="auto">
            <a:xfrm>
              <a:off x="3123" y="779"/>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60</a:t>
              </a:r>
              <a:endParaRPr lang="en-US">
                <a:latin typeface="Arial" charset="0"/>
              </a:endParaRPr>
            </a:p>
          </p:txBody>
        </p:sp>
        <p:sp>
          <p:nvSpPr>
            <p:cNvPr id="72988" name="Rectangle 258"/>
            <p:cNvSpPr>
              <a:spLocks noChangeArrowheads="1"/>
            </p:cNvSpPr>
            <p:nvPr/>
          </p:nvSpPr>
          <p:spPr bwMode="auto">
            <a:xfrm>
              <a:off x="3123" y="634"/>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70</a:t>
              </a:r>
              <a:endParaRPr lang="en-US">
                <a:latin typeface="Arial" charset="0"/>
              </a:endParaRPr>
            </a:p>
          </p:txBody>
        </p:sp>
        <p:sp>
          <p:nvSpPr>
            <p:cNvPr id="72989" name="Rectangle 259"/>
            <p:cNvSpPr>
              <a:spLocks noChangeArrowheads="1"/>
            </p:cNvSpPr>
            <p:nvPr/>
          </p:nvSpPr>
          <p:spPr bwMode="auto">
            <a:xfrm>
              <a:off x="3123" y="489"/>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80</a:t>
              </a:r>
              <a:endParaRPr lang="en-US">
                <a:latin typeface="Arial" charset="0"/>
              </a:endParaRPr>
            </a:p>
          </p:txBody>
        </p:sp>
        <p:sp>
          <p:nvSpPr>
            <p:cNvPr id="72990" name="Rectangle 260"/>
            <p:cNvSpPr>
              <a:spLocks noChangeArrowheads="1"/>
            </p:cNvSpPr>
            <p:nvPr/>
          </p:nvSpPr>
          <p:spPr bwMode="auto">
            <a:xfrm>
              <a:off x="3123" y="343"/>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90</a:t>
              </a:r>
              <a:endParaRPr lang="en-US">
                <a:latin typeface="Arial" charset="0"/>
              </a:endParaRPr>
            </a:p>
          </p:txBody>
        </p:sp>
        <p:sp>
          <p:nvSpPr>
            <p:cNvPr id="72991" name="Rectangle 261"/>
            <p:cNvSpPr>
              <a:spLocks noChangeArrowheads="1"/>
            </p:cNvSpPr>
            <p:nvPr/>
          </p:nvSpPr>
          <p:spPr bwMode="auto">
            <a:xfrm>
              <a:off x="3059" y="198"/>
              <a:ext cx="18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100</a:t>
              </a:r>
              <a:endParaRPr lang="en-US">
                <a:latin typeface="Arial" charset="0"/>
              </a:endParaRPr>
            </a:p>
          </p:txBody>
        </p:sp>
        <p:sp>
          <p:nvSpPr>
            <p:cNvPr id="72992" name="Rectangle 262"/>
            <p:cNvSpPr>
              <a:spLocks noChangeArrowheads="1"/>
            </p:cNvSpPr>
            <p:nvPr/>
          </p:nvSpPr>
          <p:spPr bwMode="auto">
            <a:xfrm>
              <a:off x="3187" y="1780"/>
              <a:ext cx="24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1250</a:t>
              </a:r>
              <a:endParaRPr lang="en-US">
                <a:latin typeface="Arial" charset="0"/>
              </a:endParaRPr>
            </a:p>
          </p:txBody>
        </p:sp>
        <p:sp>
          <p:nvSpPr>
            <p:cNvPr id="72993" name="Rectangle 263"/>
            <p:cNvSpPr>
              <a:spLocks noChangeArrowheads="1"/>
            </p:cNvSpPr>
            <p:nvPr/>
          </p:nvSpPr>
          <p:spPr bwMode="auto">
            <a:xfrm>
              <a:off x="3581" y="1780"/>
              <a:ext cx="24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1650</a:t>
              </a:r>
              <a:endParaRPr lang="en-US">
                <a:latin typeface="Arial" charset="0"/>
              </a:endParaRPr>
            </a:p>
          </p:txBody>
        </p:sp>
        <p:sp>
          <p:nvSpPr>
            <p:cNvPr id="72994" name="Rectangle 264"/>
            <p:cNvSpPr>
              <a:spLocks noChangeArrowheads="1"/>
            </p:cNvSpPr>
            <p:nvPr/>
          </p:nvSpPr>
          <p:spPr bwMode="auto">
            <a:xfrm>
              <a:off x="3975" y="1780"/>
              <a:ext cx="24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2050</a:t>
              </a:r>
              <a:endParaRPr lang="en-US">
                <a:latin typeface="Arial" charset="0"/>
              </a:endParaRPr>
            </a:p>
          </p:txBody>
        </p:sp>
        <p:sp>
          <p:nvSpPr>
            <p:cNvPr id="72995" name="Rectangle 265"/>
            <p:cNvSpPr>
              <a:spLocks noChangeArrowheads="1"/>
            </p:cNvSpPr>
            <p:nvPr/>
          </p:nvSpPr>
          <p:spPr bwMode="auto">
            <a:xfrm>
              <a:off x="4369" y="1780"/>
              <a:ext cx="24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2450</a:t>
              </a:r>
              <a:endParaRPr lang="en-US">
                <a:latin typeface="Arial" charset="0"/>
              </a:endParaRPr>
            </a:p>
          </p:txBody>
        </p:sp>
        <p:sp>
          <p:nvSpPr>
            <p:cNvPr id="72996" name="Rectangle 266"/>
            <p:cNvSpPr>
              <a:spLocks noChangeArrowheads="1"/>
            </p:cNvSpPr>
            <p:nvPr/>
          </p:nvSpPr>
          <p:spPr bwMode="auto">
            <a:xfrm>
              <a:off x="4763" y="1780"/>
              <a:ext cx="24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2850</a:t>
              </a:r>
              <a:endParaRPr lang="en-US">
                <a:latin typeface="Arial" charset="0"/>
              </a:endParaRPr>
            </a:p>
          </p:txBody>
        </p:sp>
        <p:pic>
          <p:nvPicPr>
            <p:cNvPr id="72997" name="Picture 2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1" y="325"/>
              <a:ext cx="144" cy="1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998" name="Rectangle 268"/>
            <p:cNvSpPr>
              <a:spLocks noChangeArrowheads="1"/>
            </p:cNvSpPr>
            <p:nvPr/>
          </p:nvSpPr>
          <p:spPr bwMode="auto">
            <a:xfrm>
              <a:off x="3504" y="1925"/>
              <a:ext cx="1793"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Box Density (normalized pixels)</a:t>
              </a:r>
              <a:endParaRPr lang="en-US">
                <a:latin typeface="Arial" charset="0"/>
              </a:endParaRPr>
            </a:p>
          </p:txBody>
        </p:sp>
        <p:sp>
          <p:nvSpPr>
            <p:cNvPr id="72999" name="Rectangle 269"/>
            <p:cNvSpPr>
              <a:spLocks noChangeArrowheads="1"/>
            </p:cNvSpPr>
            <p:nvPr/>
          </p:nvSpPr>
          <p:spPr bwMode="auto">
            <a:xfrm>
              <a:off x="2993" y="16"/>
              <a:ext cx="53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a:solidFill>
                    <a:srgbClr val="000000"/>
                  </a:solidFill>
                  <a:latin typeface="Arial" charset="0"/>
                </a:rPr>
                <a:t>Humans</a:t>
              </a:r>
              <a:endParaRPr lang="en-US">
                <a:latin typeface="Arial" charset="0"/>
              </a:endParaRPr>
            </a:p>
          </p:txBody>
        </p:sp>
        <p:sp>
          <p:nvSpPr>
            <p:cNvPr id="73000" name="Rectangle 270"/>
            <p:cNvSpPr>
              <a:spLocks noChangeArrowheads="1"/>
            </p:cNvSpPr>
            <p:nvPr/>
          </p:nvSpPr>
          <p:spPr bwMode="auto">
            <a:xfrm>
              <a:off x="3444" y="270"/>
              <a:ext cx="35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Sparse</a:t>
              </a:r>
              <a:endParaRPr lang="en-US">
                <a:latin typeface="Arial" charset="0"/>
              </a:endParaRPr>
            </a:p>
          </p:txBody>
        </p:sp>
        <p:sp>
          <p:nvSpPr>
            <p:cNvPr id="73001" name="Rectangle 271"/>
            <p:cNvSpPr>
              <a:spLocks noChangeArrowheads="1"/>
            </p:cNvSpPr>
            <p:nvPr/>
          </p:nvSpPr>
          <p:spPr bwMode="auto">
            <a:xfrm>
              <a:off x="5006" y="575"/>
              <a:ext cx="3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Dense</a:t>
              </a:r>
              <a:endParaRPr lang="en-US">
                <a:latin typeface="Arial" charset="0"/>
              </a:endParaRPr>
            </a:p>
          </p:txBody>
        </p:sp>
        <p:sp>
          <p:nvSpPr>
            <p:cNvPr id="73002" name="Rectangle 272"/>
            <p:cNvSpPr>
              <a:spLocks noChangeArrowheads="1"/>
            </p:cNvSpPr>
            <p:nvPr/>
          </p:nvSpPr>
          <p:spPr bwMode="auto">
            <a:xfrm>
              <a:off x="5014" y="1312"/>
              <a:ext cx="47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Uncertain</a:t>
              </a:r>
              <a:endParaRPr lang="en-US">
                <a:latin typeface="Arial" charset="0"/>
              </a:endParaRPr>
            </a:p>
          </p:txBody>
        </p:sp>
      </p:grpSp>
      <p:sp>
        <p:nvSpPr>
          <p:cNvPr id="72707" name="Rectangle 273"/>
          <p:cNvSpPr>
            <a:spLocks noChangeArrowheads="1"/>
          </p:cNvSpPr>
          <p:nvPr/>
        </p:nvSpPr>
        <p:spPr bwMode="auto">
          <a:xfrm>
            <a:off x="220663" y="3175"/>
            <a:ext cx="27225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2708" name="Rectangle 274"/>
          <p:cNvSpPr>
            <a:spLocks noChangeArrowheads="1"/>
          </p:cNvSpPr>
          <p:nvPr/>
        </p:nvSpPr>
        <p:spPr bwMode="auto">
          <a:xfrm>
            <a:off x="3024188" y="2101850"/>
            <a:ext cx="185737"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2709" name="Rectangle 275"/>
          <p:cNvSpPr>
            <a:spLocks noChangeArrowheads="1"/>
          </p:cNvSpPr>
          <p:nvPr/>
        </p:nvSpPr>
        <p:spPr bwMode="auto">
          <a:xfrm>
            <a:off x="2414588" y="1644650"/>
            <a:ext cx="185737"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a:p>
        </p:txBody>
      </p:sp>
      <p:grpSp>
        <p:nvGrpSpPr>
          <p:cNvPr id="72710" name="Group 276"/>
          <p:cNvGrpSpPr>
            <a:grpSpLocks/>
          </p:cNvGrpSpPr>
          <p:nvPr/>
        </p:nvGrpSpPr>
        <p:grpSpPr bwMode="auto">
          <a:xfrm>
            <a:off x="2403475" y="107950"/>
            <a:ext cx="4281488" cy="3289300"/>
            <a:chOff x="2923" y="2264"/>
            <a:chExt cx="2697" cy="2072"/>
          </a:xfrm>
        </p:grpSpPr>
        <p:grpSp>
          <p:nvGrpSpPr>
            <p:cNvPr id="72711" name="Group 277"/>
            <p:cNvGrpSpPr>
              <a:grpSpLocks/>
            </p:cNvGrpSpPr>
            <p:nvPr/>
          </p:nvGrpSpPr>
          <p:grpSpPr bwMode="auto">
            <a:xfrm>
              <a:off x="2923" y="2279"/>
              <a:ext cx="2697" cy="2043"/>
              <a:chOff x="2923" y="2279"/>
              <a:chExt cx="2697" cy="2043"/>
            </a:xfrm>
          </p:grpSpPr>
          <p:sp>
            <p:nvSpPr>
              <p:cNvPr id="72733" name="Rectangle 278"/>
              <p:cNvSpPr>
                <a:spLocks noChangeArrowheads="1"/>
              </p:cNvSpPr>
              <p:nvPr/>
            </p:nvSpPr>
            <p:spPr bwMode="auto">
              <a:xfrm>
                <a:off x="2923" y="2279"/>
                <a:ext cx="2697" cy="2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2734" name="Freeform 279"/>
              <p:cNvSpPr>
                <a:spLocks/>
              </p:cNvSpPr>
              <p:nvPr/>
            </p:nvSpPr>
            <p:spPr bwMode="auto">
              <a:xfrm>
                <a:off x="3301" y="3965"/>
                <a:ext cx="24"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35" name="Freeform 280"/>
              <p:cNvSpPr>
                <a:spLocks/>
              </p:cNvSpPr>
              <p:nvPr/>
            </p:nvSpPr>
            <p:spPr bwMode="auto">
              <a:xfrm>
                <a:off x="3301" y="3820"/>
                <a:ext cx="24"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36" name="Freeform 281"/>
              <p:cNvSpPr>
                <a:spLocks/>
              </p:cNvSpPr>
              <p:nvPr/>
            </p:nvSpPr>
            <p:spPr bwMode="auto">
              <a:xfrm>
                <a:off x="3301" y="3674"/>
                <a:ext cx="24"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37" name="Freeform 282"/>
              <p:cNvSpPr>
                <a:spLocks/>
              </p:cNvSpPr>
              <p:nvPr/>
            </p:nvSpPr>
            <p:spPr bwMode="auto">
              <a:xfrm>
                <a:off x="3301" y="3529"/>
                <a:ext cx="24"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38" name="Freeform 283"/>
              <p:cNvSpPr>
                <a:spLocks/>
              </p:cNvSpPr>
              <p:nvPr/>
            </p:nvSpPr>
            <p:spPr bwMode="auto">
              <a:xfrm>
                <a:off x="3301" y="3383"/>
                <a:ext cx="24"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39" name="Freeform 284"/>
              <p:cNvSpPr>
                <a:spLocks/>
              </p:cNvSpPr>
              <p:nvPr/>
            </p:nvSpPr>
            <p:spPr bwMode="auto">
              <a:xfrm>
                <a:off x="3301" y="3238"/>
                <a:ext cx="24"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40" name="Freeform 285"/>
              <p:cNvSpPr>
                <a:spLocks/>
              </p:cNvSpPr>
              <p:nvPr/>
            </p:nvSpPr>
            <p:spPr bwMode="auto">
              <a:xfrm>
                <a:off x="3301" y="3093"/>
                <a:ext cx="24"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41" name="Freeform 286"/>
              <p:cNvSpPr>
                <a:spLocks/>
              </p:cNvSpPr>
              <p:nvPr/>
            </p:nvSpPr>
            <p:spPr bwMode="auto">
              <a:xfrm>
                <a:off x="3301" y="2947"/>
                <a:ext cx="24"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42" name="Freeform 287"/>
              <p:cNvSpPr>
                <a:spLocks/>
              </p:cNvSpPr>
              <p:nvPr/>
            </p:nvSpPr>
            <p:spPr bwMode="auto">
              <a:xfrm>
                <a:off x="3301" y="2802"/>
                <a:ext cx="24"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43" name="Freeform 288"/>
              <p:cNvSpPr>
                <a:spLocks/>
              </p:cNvSpPr>
              <p:nvPr/>
            </p:nvSpPr>
            <p:spPr bwMode="auto">
              <a:xfrm>
                <a:off x="3301" y="2657"/>
                <a:ext cx="24"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44" name="Freeform 289"/>
              <p:cNvSpPr>
                <a:spLocks/>
              </p:cNvSpPr>
              <p:nvPr/>
            </p:nvSpPr>
            <p:spPr bwMode="auto">
              <a:xfrm>
                <a:off x="3301" y="2511"/>
                <a:ext cx="24" cy="1"/>
              </a:xfrm>
              <a:custGeom>
                <a:avLst/>
                <a:gdLst>
                  <a:gd name="T0" fmla="*/ 0 w 61"/>
                  <a:gd name="T1" fmla="*/ 0 h 1"/>
                  <a:gd name="T2" fmla="*/ 0 w 61"/>
                  <a:gd name="T3" fmla="*/ 0 h 1"/>
                  <a:gd name="T4" fmla="*/ 0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0" y="0"/>
                    </a:moveTo>
                    <a:lnTo>
                      <a:pt x="60" y="0"/>
                    </a:lnTo>
                    <a:lnTo>
                      <a:pt x="61"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45" name="Freeform 290"/>
              <p:cNvSpPr>
                <a:spLocks/>
              </p:cNvSpPr>
              <p:nvPr/>
            </p:nvSpPr>
            <p:spPr bwMode="auto">
              <a:xfrm>
                <a:off x="3277" y="3965"/>
                <a:ext cx="48"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46" name="Freeform 291"/>
              <p:cNvSpPr>
                <a:spLocks/>
              </p:cNvSpPr>
              <p:nvPr/>
            </p:nvSpPr>
            <p:spPr bwMode="auto">
              <a:xfrm>
                <a:off x="3277" y="3820"/>
                <a:ext cx="48"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47" name="Freeform 292"/>
              <p:cNvSpPr>
                <a:spLocks/>
              </p:cNvSpPr>
              <p:nvPr/>
            </p:nvSpPr>
            <p:spPr bwMode="auto">
              <a:xfrm>
                <a:off x="3277" y="3674"/>
                <a:ext cx="48"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48" name="Freeform 293"/>
              <p:cNvSpPr>
                <a:spLocks/>
              </p:cNvSpPr>
              <p:nvPr/>
            </p:nvSpPr>
            <p:spPr bwMode="auto">
              <a:xfrm>
                <a:off x="3277" y="3529"/>
                <a:ext cx="48"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49" name="Freeform 294"/>
              <p:cNvSpPr>
                <a:spLocks/>
              </p:cNvSpPr>
              <p:nvPr/>
            </p:nvSpPr>
            <p:spPr bwMode="auto">
              <a:xfrm>
                <a:off x="3277" y="3383"/>
                <a:ext cx="48"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50" name="Freeform 295"/>
              <p:cNvSpPr>
                <a:spLocks/>
              </p:cNvSpPr>
              <p:nvPr/>
            </p:nvSpPr>
            <p:spPr bwMode="auto">
              <a:xfrm>
                <a:off x="3277" y="3238"/>
                <a:ext cx="48"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51" name="Freeform 296"/>
              <p:cNvSpPr>
                <a:spLocks/>
              </p:cNvSpPr>
              <p:nvPr/>
            </p:nvSpPr>
            <p:spPr bwMode="auto">
              <a:xfrm>
                <a:off x="3277" y="3093"/>
                <a:ext cx="48"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52" name="Freeform 297"/>
              <p:cNvSpPr>
                <a:spLocks/>
              </p:cNvSpPr>
              <p:nvPr/>
            </p:nvSpPr>
            <p:spPr bwMode="auto">
              <a:xfrm>
                <a:off x="3277" y="2947"/>
                <a:ext cx="48"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53" name="Freeform 298"/>
              <p:cNvSpPr>
                <a:spLocks/>
              </p:cNvSpPr>
              <p:nvPr/>
            </p:nvSpPr>
            <p:spPr bwMode="auto">
              <a:xfrm>
                <a:off x="3277" y="2802"/>
                <a:ext cx="48"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54" name="Freeform 299"/>
              <p:cNvSpPr>
                <a:spLocks/>
              </p:cNvSpPr>
              <p:nvPr/>
            </p:nvSpPr>
            <p:spPr bwMode="auto">
              <a:xfrm>
                <a:off x="3277" y="2657"/>
                <a:ext cx="48"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55" name="Freeform 300"/>
              <p:cNvSpPr>
                <a:spLocks/>
              </p:cNvSpPr>
              <p:nvPr/>
            </p:nvSpPr>
            <p:spPr bwMode="auto">
              <a:xfrm>
                <a:off x="3277" y="2511"/>
                <a:ext cx="48" cy="1"/>
              </a:xfrm>
              <a:custGeom>
                <a:avLst/>
                <a:gdLst>
                  <a:gd name="T0" fmla="*/ 0 w 121"/>
                  <a:gd name="T1" fmla="*/ 0 h 1"/>
                  <a:gd name="T2" fmla="*/ 0 w 121"/>
                  <a:gd name="T3" fmla="*/ 0 h 1"/>
                  <a:gd name="T4" fmla="*/ 0 w 121"/>
                  <a:gd name="T5" fmla="*/ 0 h 1"/>
                  <a:gd name="T6" fmla="*/ 0 60000 65536"/>
                  <a:gd name="T7" fmla="*/ 0 60000 65536"/>
                  <a:gd name="T8" fmla="*/ 0 60000 65536"/>
                  <a:gd name="T9" fmla="*/ 0 w 121"/>
                  <a:gd name="T10" fmla="*/ 0 h 1"/>
                  <a:gd name="T11" fmla="*/ 121 w 121"/>
                  <a:gd name="T12" fmla="*/ 1 h 1"/>
                </a:gdLst>
                <a:ahLst/>
                <a:cxnLst>
                  <a:cxn ang="T6">
                    <a:pos x="T0" y="T1"/>
                  </a:cxn>
                  <a:cxn ang="T7">
                    <a:pos x="T2" y="T3"/>
                  </a:cxn>
                  <a:cxn ang="T8">
                    <a:pos x="T4" y="T5"/>
                  </a:cxn>
                </a:cxnLst>
                <a:rect l="T9" t="T10" r="T11" b="T12"/>
                <a:pathLst>
                  <a:path w="121" h="1">
                    <a:moveTo>
                      <a:pt x="0" y="0"/>
                    </a:moveTo>
                    <a:lnTo>
                      <a:pt x="120" y="0"/>
                    </a:lnTo>
                    <a:lnTo>
                      <a:pt x="121"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56" name="Freeform 301"/>
              <p:cNvSpPr>
                <a:spLocks/>
              </p:cNvSpPr>
              <p:nvPr/>
            </p:nvSpPr>
            <p:spPr bwMode="auto">
              <a:xfrm>
                <a:off x="3325" y="3965"/>
                <a:ext cx="1" cy="24"/>
              </a:xfrm>
              <a:custGeom>
                <a:avLst/>
                <a:gdLst>
                  <a:gd name="T0" fmla="*/ 0 w 1"/>
                  <a:gd name="T1" fmla="*/ 0 h 61"/>
                  <a:gd name="T2" fmla="*/ 0 w 1"/>
                  <a:gd name="T3" fmla="*/ 0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61"/>
                    </a:moveTo>
                    <a:lnTo>
                      <a:pt x="0" y="1"/>
                    </a:lnTo>
                    <a:lnTo>
                      <a:pt x="0"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57" name="Freeform 302"/>
              <p:cNvSpPr>
                <a:spLocks/>
              </p:cNvSpPr>
              <p:nvPr/>
            </p:nvSpPr>
            <p:spPr bwMode="auto">
              <a:xfrm>
                <a:off x="3723" y="3965"/>
                <a:ext cx="1" cy="24"/>
              </a:xfrm>
              <a:custGeom>
                <a:avLst/>
                <a:gdLst>
                  <a:gd name="T0" fmla="*/ 0 w 1"/>
                  <a:gd name="T1" fmla="*/ 0 h 61"/>
                  <a:gd name="T2" fmla="*/ 0 w 1"/>
                  <a:gd name="T3" fmla="*/ 0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61"/>
                    </a:moveTo>
                    <a:lnTo>
                      <a:pt x="0" y="1"/>
                    </a:lnTo>
                    <a:lnTo>
                      <a:pt x="0"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58" name="Freeform 303"/>
              <p:cNvSpPr>
                <a:spLocks/>
              </p:cNvSpPr>
              <p:nvPr/>
            </p:nvSpPr>
            <p:spPr bwMode="auto">
              <a:xfrm>
                <a:off x="4122" y="3965"/>
                <a:ext cx="1" cy="24"/>
              </a:xfrm>
              <a:custGeom>
                <a:avLst/>
                <a:gdLst>
                  <a:gd name="T0" fmla="*/ 0 w 1"/>
                  <a:gd name="T1" fmla="*/ 0 h 61"/>
                  <a:gd name="T2" fmla="*/ 0 w 1"/>
                  <a:gd name="T3" fmla="*/ 0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61"/>
                    </a:moveTo>
                    <a:lnTo>
                      <a:pt x="0" y="1"/>
                    </a:lnTo>
                    <a:lnTo>
                      <a:pt x="0"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59" name="Freeform 304"/>
              <p:cNvSpPr>
                <a:spLocks/>
              </p:cNvSpPr>
              <p:nvPr/>
            </p:nvSpPr>
            <p:spPr bwMode="auto">
              <a:xfrm>
                <a:off x="4521" y="3965"/>
                <a:ext cx="1" cy="24"/>
              </a:xfrm>
              <a:custGeom>
                <a:avLst/>
                <a:gdLst>
                  <a:gd name="T0" fmla="*/ 0 w 1"/>
                  <a:gd name="T1" fmla="*/ 0 h 61"/>
                  <a:gd name="T2" fmla="*/ 0 w 1"/>
                  <a:gd name="T3" fmla="*/ 0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61"/>
                    </a:moveTo>
                    <a:lnTo>
                      <a:pt x="0" y="1"/>
                    </a:lnTo>
                    <a:lnTo>
                      <a:pt x="0"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60" name="Freeform 305"/>
              <p:cNvSpPr>
                <a:spLocks/>
              </p:cNvSpPr>
              <p:nvPr/>
            </p:nvSpPr>
            <p:spPr bwMode="auto">
              <a:xfrm>
                <a:off x="4919" y="3965"/>
                <a:ext cx="1" cy="24"/>
              </a:xfrm>
              <a:custGeom>
                <a:avLst/>
                <a:gdLst>
                  <a:gd name="T0" fmla="*/ 0 w 1"/>
                  <a:gd name="T1" fmla="*/ 0 h 61"/>
                  <a:gd name="T2" fmla="*/ 0 w 1"/>
                  <a:gd name="T3" fmla="*/ 0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61"/>
                    </a:moveTo>
                    <a:lnTo>
                      <a:pt x="0" y="1"/>
                    </a:lnTo>
                    <a:lnTo>
                      <a:pt x="0" y="0"/>
                    </a:lnTo>
                  </a:path>
                </a:pathLst>
              </a:custGeom>
              <a:noFill/>
              <a:ln w="31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61" name="Freeform 306"/>
              <p:cNvSpPr>
                <a:spLocks/>
              </p:cNvSpPr>
              <p:nvPr/>
            </p:nvSpPr>
            <p:spPr bwMode="auto">
              <a:xfrm>
                <a:off x="3325" y="3965"/>
                <a:ext cx="1" cy="48"/>
              </a:xfrm>
              <a:custGeom>
                <a:avLst/>
                <a:gdLst>
                  <a:gd name="T0" fmla="*/ 0 w 1"/>
                  <a:gd name="T1" fmla="*/ 0 h 121"/>
                  <a:gd name="T2" fmla="*/ 0 w 1"/>
                  <a:gd name="T3" fmla="*/ 0 h 121"/>
                  <a:gd name="T4" fmla="*/ 0 w 1"/>
                  <a:gd name="T5" fmla="*/ 0 h 121"/>
                  <a:gd name="T6" fmla="*/ 0 60000 65536"/>
                  <a:gd name="T7" fmla="*/ 0 60000 65536"/>
                  <a:gd name="T8" fmla="*/ 0 60000 65536"/>
                  <a:gd name="T9" fmla="*/ 0 w 1"/>
                  <a:gd name="T10" fmla="*/ 0 h 121"/>
                  <a:gd name="T11" fmla="*/ 1 w 1"/>
                  <a:gd name="T12" fmla="*/ 121 h 121"/>
                </a:gdLst>
                <a:ahLst/>
                <a:cxnLst>
                  <a:cxn ang="T6">
                    <a:pos x="T0" y="T1"/>
                  </a:cxn>
                  <a:cxn ang="T7">
                    <a:pos x="T2" y="T3"/>
                  </a:cxn>
                  <a:cxn ang="T8">
                    <a:pos x="T4" y="T5"/>
                  </a:cxn>
                </a:cxnLst>
                <a:rect l="T9" t="T10" r="T11" b="T12"/>
                <a:pathLst>
                  <a:path w="1" h="121">
                    <a:moveTo>
                      <a:pt x="0" y="121"/>
                    </a:moveTo>
                    <a:lnTo>
                      <a:pt x="0" y="1"/>
                    </a:lnTo>
                    <a:lnTo>
                      <a:pt x="0"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62" name="Freeform 307"/>
              <p:cNvSpPr>
                <a:spLocks/>
              </p:cNvSpPr>
              <p:nvPr/>
            </p:nvSpPr>
            <p:spPr bwMode="auto">
              <a:xfrm>
                <a:off x="3723" y="3965"/>
                <a:ext cx="1" cy="48"/>
              </a:xfrm>
              <a:custGeom>
                <a:avLst/>
                <a:gdLst>
                  <a:gd name="T0" fmla="*/ 0 w 1"/>
                  <a:gd name="T1" fmla="*/ 0 h 121"/>
                  <a:gd name="T2" fmla="*/ 0 w 1"/>
                  <a:gd name="T3" fmla="*/ 0 h 121"/>
                  <a:gd name="T4" fmla="*/ 0 w 1"/>
                  <a:gd name="T5" fmla="*/ 0 h 121"/>
                  <a:gd name="T6" fmla="*/ 0 60000 65536"/>
                  <a:gd name="T7" fmla="*/ 0 60000 65536"/>
                  <a:gd name="T8" fmla="*/ 0 60000 65536"/>
                  <a:gd name="T9" fmla="*/ 0 w 1"/>
                  <a:gd name="T10" fmla="*/ 0 h 121"/>
                  <a:gd name="T11" fmla="*/ 1 w 1"/>
                  <a:gd name="T12" fmla="*/ 121 h 121"/>
                </a:gdLst>
                <a:ahLst/>
                <a:cxnLst>
                  <a:cxn ang="T6">
                    <a:pos x="T0" y="T1"/>
                  </a:cxn>
                  <a:cxn ang="T7">
                    <a:pos x="T2" y="T3"/>
                  </a:cxn>
                  <a:cxn ang="T8">
                    <a:pos x="T4" y="T5"/>
                  </a:cxn>
                </a:cxnLst>
                <a:rect l="T9" t="T10" r="T11" b="T12"/>
                <a:pathLst>
                  <a:path w="1" h="121">
                    <a:moveTo>
                      <a:pt x="0" y="121"/>
                    </a:moveTo>
                    <a:lnTo>
                      <a:pt x="0" y="1"/>
                    </a:lnTo>
                    <a:lnTo>
                      <a:pt x="0"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63" name="Freeform 308"/>
              <p:cNvSpPr>
                <a:spLocks/>
              </p:cNvSpPr>
              <p:nvPr/>
            </p:nvSpPr>
            <p:spPr bwMode="auto">
              <a:xfrm>
                <a:off x="4122" y="3965"/>
                <a:ext cx="1" cy="48"/>
              </a:xfrm>
              <a:custGeom>
                <a:avLst/>
                <a:gdLst>
                  <a:gd name="T0" fmla="*/ 0 w 1"/>
                  <a:gd name="T1" fmla="*/ 0 h 121"/>
                  <a:gd name="T2" fmla="*/ 0 w 1"/>
                  <a:gd name="T3" fmla="*/ 0 h 121"/>
                  <a:gd name="T4" fmla="*/ 0 w 1"/>
                  <a:gd name="T5" fmla="*/ 0 h 121"/>
                  <a:gd name="T6" fmla="*/ 0 60000 65536"/>
                  <a:gd name="T7" fmla="*/ 0 60000 65536"/>
                  <a:gd name="T8" fmla="*/ 0 60000 65536"/>
                  <a:gd name="T9" fmla="*/ 0 w 1"/>
                  <a:gd name="T10" fmla="*/ 0 h 121"/>
                  <a:gd name="T11" fmla="*/ 1 w 1"/>
                  <a:gd name="T12" fmla="*/ 121 h 121"/>
                </a:gdLst>
                <a:ahLst/>
                <a:cxnLst>
                  <a:cxn ang="T6">
                    <a:pos x="T0" y="T1"/>
                  </a:cxn>
                  <a:cxn ang="T7">
                    <a:pos x="T2" y="T3"/>
                  </a:cxn>
                  <a:cxn ang="T8">
                    <a:pos x="T4" y="T5"/>
                  </a:cxn>
                </a:cxnLst>
                <a:rect l="T9" t="T10" r="T11" b="T12"/>
                <a:pathLst>
                  <a:path w="1" h="121">
                    <a:moveTo>
                      <a:pt x="0" y="121"/>
                    </a:moveTo>
                    <a:lnTo>
                      <a:pt x="0" y="1"/>
                    </a:lnTo>
                    <a:lnTo>
                      <a:pt x="0"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64" name="Freeform 309"/>
              <p:cNvSpPr>
                <a:spLocks/>
              </p:cNvSpPr>
              <p:nvPr/>
            </p:nvSpPr>
            <p:spPr bwMode="auto">
              <a:xfrm>
                <a:off x="4521" y="3965"/>
                <a:ext cx="1" cy="48"/>
              </a:xfrm>
              <a:custGeom>
                <a:avLst/>
                <a:gdLst>
                  <a:gd name="T0" fmla="*/ 0 w 1"/>
                  <a:gd name="T1" fmla="*/ 0 h 121"/>
                  <a:gd name="T2" fmla="*/ 0 w 1"/>
                  <a:gd name="T3" fmla="*/ 0 h 121"/>
                  <a:gd name="T4" fmla="*/ 0 w 1"/>
                  <a:gd name="T5" fmla="*/ 0 h 121"/>
                  <a:gd name="T6" fmla="*/ 0 60000 65536"/>
                  <a:gd name="T7" fmla="*/ 0 60000 65536"/>
                  <a:gd name="T8" fmla="*/ 0 60000 65536"/>
                  <a:gd name="T9" fmla="*/ 0 w 1"/>
                  <a:gd name="T10" fmla="*/ 0 h 121"/>
                  <a:gd name="T11" fmla="*/ 1 w 1"/>
                  <a:gd name="T12" fmla="*/ 121 h 121"/>
                </a:gdLst>
                <a:ahLst/>
                <a:cxnLst>
                  <a:cxn ang="T6">
                    <a:pos x="T0" y="T1"/>
                  </a:cxn>
                  <a:cxn ang="T7">
                    <a:pos x="T2" y="T3"/>
                  </a:cxn>
                  <a:cxn ang="T8">
                    <a:pos x="T4" y="T5"/>
                  </a:cxn>
                </a:cxnLst>
                <a:rect l="T9" t="T10" r="T11" b="T12"/>
                <a:pathLst>
                  <a:path w="1" h="121">
                    <a:moveTo>
                      <a:pt x="0" y="121"/>
                    </a:moveTo>
                    <a:lnTo>
                      <a:pt x="0" y="1"/>
                    </a:lnTo>
                    <a:lnTo>
                      <a:pt x="0"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65" name="Freeform 310"/>
              <p:cNvSpPr>
                <a:spLocks/>
              </p:cNvSpPr>
              <p:nvPr/>
            </p:nvSpPr>
            <p:spPr bwMode="auto">
              <a:xfrm>
                <a:off x="4919" y="3965"/>
                <a:ext cx="1" cy="48"/>
              </a:xfrm>
              <a:custGeom>
                <a:avLst/>
                <a:gdLst>
                  <a:gd name="T0" fmla="*/ 0 w 1"/>
                  <a:gd name="T1" fmla="*/ 0 h 121"/>
                  <a:gd name="T2" fmla="*/ 0 w 1"/>
                  <a:gd name="T3" fmla="*/ 0 h 121"/>
                  <a:gd name="T4" fmla="*/ 0 w 1"/>
                  <a:gd name="T5" fmla="*/ 0 h 121"/>
                  <a:gd name="T6" fmla="*/ 0 60000 65536"/>
                  <a:gd name="T7" fmla="*/ 0 60000 65536"/>
                  <a:gd name="T8" fmla="*/ 0 60000 65536"/>
                  <a:gd name="T9" fmla="*/ 0 w 1"/>
                  <a:gd name="T10" fmla="*/ 0 h 121"/>
                  <a:gd name="T11" fmla="*/ 1 w 1"/>
                  <a:gd name="T12" fmla="*/ 121 h 121"/>
                </a:gdLst>
                <a:ahLst/>
                <a:cxnLst>
                  <a:cxn ang="T6">
                    <a:pos x="T0" y="T1"/>
                  </a:cxn>
                  <a:cxn ang="T7">
                    <a:pos x="T2" y="T3"/>
                  </a:cxn>
                  <a:cxn ang="T8">
                    <a:pos x="T4" y="T5"/>
                  </a:cxn>
                </a:cxnLst>
                <a:rect l="T9" t="T10" r="T11" b="T12"/>
                <a:pathLst>
                  <a:path w="1" h="121">
                    <a:moveTo>
                      <a:pt x="0" y="121"/>
                    </a:moveTo>
                    <a:lnTo>
                      <a:pt x="0" y="1"/>
                    </a:lnTo>
                    <a:lnTo>
                      <a:pt x="0" y="0"/>
                    </a:lnTo>
                  </a:path>
                </a:pathLst>
              </a:custGeom>
              <a:noFill/>
              <a:ln w="63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66" name="Freeform 311"/>
              <p:cNvSpPr>
                <a:spLocks/>
              </p:cNvSpPr>
              <p:nvPr/>
            </p:nvSpPr>
            <p:spPr bwMode="auto">
              <a:xfrm>
                <a:off x="3325" y="2511"/>
                <a:ext cx="1" cy="1454"/>
              </a:xfrm>
              <a:custGeom>
                <a:avLst/>
                <a:gdLst>
                  <a:gd name="T0" fmla="*/ 0 w 1"/>
                  <a:gd name="T1" fmla="*/ 1 h 3628"/>
                  <a:gd name="T2" fmla="*/ 0 w 1"/>
                  <a:gd name="T3" fmla="*/ 0 h 3628"/>
                  <a:gd name="T4" fmla="*/ 0 w 1"/>
                  <a:gd name="T5" fmla="*/ 0 h 3628"/>
                  <a:gd name="T6" fmla="*/ 0 60000 65536"/>
                  <a:gd name="T7" fmla="*/ 0 60000 65536"/>
                  <a:gd name="T8" fmla="*/ 0 60000 65536"/>
                  <a:gd name="T9" fmla="*/ 0 w 1"/>
                  <a:gd name="T10" fmla="*/ 0 h 3628"/>
                  <a:gd name="T11" fmla="*/ 1 w 1"/>
                  <a:gd name="T12" fmla="*/ 3628 h 3628"/>
                </a:gdLst>
                <a:ahLst/>
                <a:cxnLst>
                  <a:cxn ang="T6">
                    <a:pos x="T0" y="T1"/>
                  </a:cxn>
                  <a:cxn ang="T7">
                    <a:pos x="T2" y="T3"/>
                  </a:cxn>
                  <a:cxn ang="T8">
                    <a:pos x="T4" y="T5"/>
                  </a:cxn>
                </a:cxnLst>
                <a:rect l="T9" t="T10" r="T11" b="T12"/>
                <a:pathLst>
                  <a:path w="1" h="3628">
                    <a:moveTo>
                      <a:pt x="0" y="3628"/>
                    </a:moveTo>
                    <a:lnTo>
                      <a:pt x="0" y="1"/>
                    </a:lnTo>
                    <a:lnTo>
                      <a:pt x="0" y="0"/>
                    </a:ln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67" name="Freeform 312"/>
              <p:cNvSpPr>
                <a:spLocks/>
              </p:cNvSpPr>
              <p:nvPr/>
            </p:nvSpPr>
            <p:spPr bwMode="auto">
              <a:xfrm>
                <a:off x="3325" y="3965"/>
                <a:ext cx="1744" cy="1"/>
              </a:xfrm>
              <a:custGeom>
                <a:avLst/>
                <a:gdLst>
                  <a:gd name="T0" fmla="*/ 0 w 4363"/>
                  <a:gd name="T1" fmla="*/ 0 h 1"/>
                  <a:gd name="T2" fmla="*/ 1 w 4363"/>
                  <a:gd name="T3" fmla="*/ 0 h 1"/>
                  <a:gd name="T4" fmla="*/ 1 w 4363"/>
                  <a:gd name="T5" fmla="*/ 0 h 1"/>
                  <a:gd name="T6" fmla="*/ 0 60000 65536"/>
                  <a:gd name="T7" fmla="*/ 0 60000 65536"/>
                  <a:gd name="T8" fmla="*/ 0 60000 65536"/>
                  <a:gd name="T9" fmla="*/ 0 w 4363"/>
                  <a:gd name="T10" fmla="*/ 0 h 1"/>
                  <a:gd name="T11" fmla="*/ 4363 w 4363"/>
                  <a:gd name="T12" fmla="*/ 1 h 1"/>
                </a:gdLst>
                <a:ahLst/>
                <a:cxnLst>
                  <a:cxn ang="T6">
                    <a:pos x="T0" y="T1"/>
                  </a:cxn>
                  <a:cxn ang="T7">
                    <a:pos x="T2" y="T3"/>
                  </a:cxn>
                  <a:cxn ang="T8">
                    <a:pos x="T4" y="T5"/>
                  </a:cxn>
                </a:cxnLst>
                <a:rect l="T9" t="T10" r="T11" b="T12"/>
                <a:pathLst>
                  <a:path w="4363" h="1">
                    <a:moveTo>
                      <a:pt x="0" y="0"/>
                    </a:moveTo>
                    <a:lnTo>
                      <a:pt x="4362" y="0"/>
                    </a:lnTo>
                    <a:lnTo>
                      <a:pt x="4363" y="0"/>
                    </a:ln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68" name="Freeform 313"/>
              <p:cNvSpPr>
                <a:spLocks/>
              </p:cNvSpPr>
              <p:nvPr/>
            </p:nvSpPr>
            <p:spPr bwMode="auto">
              <a:xfrm>
                <a:off x="5019" y="3645"/>
                <a:ext cx="1" cy="29"/>
              </a:xfrm>
              <a:custGeom>
                <a:avLst/>
                <a:gdLst>
                  <a:gd name="T0" fmla="*/ 0 w 1"/>
                  <a:gd name="T1" fmla="*/ 0 h 73"/>
                  <a:gd name="T2" fmla="*/ 0 w 1"/>
                  <a:gd name="T3" fmla="*/ 0 h 73"/>
                  <a:gd name="T4" fmla="*/ 0 w 1"/>
                  <a:gd name="T5" fmla="*/ 0 h 73"/>
                  <a:gd name="T6" fmla="*/ 0 60000 65536"/>
                  <a:gd name="T7" fmla="*/ 0 60000 65536"/>
                  <a:gd name="T8" fmla="*/ 0 60000 65536"/>
                  <a:gd name="T9" fmla="*/ 0 w 1"/>
                  <a:gd name="T10" fmla="*/ 0 h 73"/>
                  <a:gd name="T11" fmla="*/ 1 w 1"/>
                  <a:gd name="T12" fmla="*/ 73 h 73"/>
                </a:gdLst>
                <a:ahLst/>
                <a:cxnLst>
                  <a:cxn ang="T6">
                    <a:pos x="T0" y="T1"/>
                  </a:cxn>
                  <a:cxn ang="T7">
                    <a:pos x="T2" y="T3"/>
                  </a:cxn>
                  <a:cxn ang="T8">
                    <a:pos x="T4" y="T5"/>
                  </a:cxn>
                </a:cxnLst>
                <a:rect l="T9" t="T10" r="T11" b="T12"/>
                <a:pathLst>
                  <a:path w="1" h="73">
                    <a:moveTo>
                      <a:pt x="0" y="0"/>
                    </a:moveTo>
                    <a:lnTo>
                      <a:pt x="0" y="72"/>
                    </a:lnTo>
                    <a:lnTo>
                      <a:pt x="0" y="73"/>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69" name="Freeform 314"/>
              <p:cNvSpPr>
                <a:spLocks/>
              </p:cNvSpPr>
              <p:nvPr/>
            </p:nvSpPr>
            <p:spPr bwMode="auto">
              <a:xfrm>
                <a:off x="4990" y="3674"/>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70" name="Freeform 315"/>
              <p:cNvSpPr>
                <a:spLocks/>
              </p:cNvSpPr>
              <p:nvPr/>
            </p:nvSpPr>
            <p:spPr bwMode="auto">
              <a:xfrm>
                <a:off x="4898" y="3122"/>
                <a:ext cx="1" cy="204"/>
              </a:xfrm>
              <a:custGeom>
                <a:avLst/>
                <a:gdLst>
                  <a:gd name="T0" fmla="*/ 0 w 1"/>
                  <a:gd name="T1" fmla="*/ 0 h 509"/>
                  <a:gd name="T2" fmla="*/ 0 w 1"/>
                  <a:gd name="T3" fmla="*/ 0 h 509"/>
                  <a:gd name="T4" fmla="*/ 0 w 1"/>
                  <a:gd name="T5" fmla="*/ 0 h 509"/>
                  <a:gd name="T6" fmla="*/ 0 60000 65536"/>
                  <a:gd name="T7" fmla="*/ 0 60000 65536"/>
                  <a:gd name="T8" fmla="*/ 0 60000 65536"/>
                  <a:gd name="T9" fmla="*/ 0 w 1"/>
                  <a:gd name="T10" fmla="*/ 0 h 509"/>
                  <a:gd name="T11" fmla="*/ 1 w 1"/>
                  <a:gd name="T12" fmla="*/ 509 h 509"/>
                </a:gdLst>
                <a:ahLst/>
                <a:cxnLst>
                  <a:cxn ang="T6">
                    <a:pos x="T0" y="T1"/>
                  </a:cxn>
                  <a:cxn ang="T7">
                    <a:pos x="T2" y="T3"/>
                  </a:cxn>
                  <a:cxn ang="T8">
                    <a:pos x="T4" y="T5"/>
                  </a:cxn>
                </a:cxnLst>
                <a:rect l="T9" t="T10" r="T11" b="T12"/>
                <a:pathLst>
                  <a:path w="1" h="509">
                    <a:moveTo>
                      <a:pt x="0" y="0"/>
                    </a:moveTo>
                    <a:lnTo>
                      <a:pt x="0" y="508"/>
                    </a:lnTo>
                    <a:lnTo>
                      <a:pt x="0" y="509"/>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71" name="Freeform 316"/>
              <p:cNvSpPr>
                <a:spLocks/>
              </p:cNvSpPr>
              <p:nvPr/>
            </p:nvSpPr>
            <p:spPr bwMode="auto">
              <a:xfrm>
                <a:off x="4870" y="3325"/>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72" name="Freeform 317"/>
              <p:cNvSpPr>
                <a:spLocks/>
              </p:cNvSpPr>
              <p:nvPr/>
            </p:nvSpPr>
            <p:spPr bwMode="auto">
              <a:xfrm>
                <a:off x="4850" y="3194"/>
                <a:ext cx="1" cy="161"/>
              </a:xfrm>
              <a:custGeom>
                <a:avLst/>
                <a:gdLst>
                  <a:gd name="T0" fmla="*/ 0 w 1"/>
                  <a:gd name="T1" fmla="*/ 0 h 400"/>
                  <a:gd name="T2" fmla="*/ 0 w 1"/>
                  <a:gd name="T3" fmla="*/ 0 h 400"/>
                  <a:gd name="T4" fmla="*/ 0 w 1"/>
                  <a:gd name="T5" fmla="*/ 0 h 400"/>
                  <a:gd name="T6" fmla="*/ 0 60000 65536"/>
                  <a:gd name="T7" fmla="*/ 0 60000 65536"/>
                  <a:gd name="T8" fmla="*/ 0 60000 65536"/>
                  <a:gd name="T9" fmla="*/ 0 w 1"/>
                  <a:gd name="T10" fmla="*/ 0 h 400"/>
                  <a:gd name="T11" fmla="*/ 1 w 1"/>
                  <a:gd name="T12" fmla="*/ 400 h 400"/>
                </a:gdLst>
                <a:ahLst/>
                <a:cxnLst>
                  <a:cxn ang="T6">
                    <a:pos x="T0" y="T1"/>
                  </a:cxn>
                  <a:cxn ang="T7">
                    <a:pos x="T2" y="T3"/>
                  </a:cxn>
                  <a:cxn ang="T8">
                    <a:pos x="T4" y="T5"/>
                  </a:cxn>
                </a:cxnLst>
                <a:rect l="T9" t="T10" r="T11" b="T12"/>
                <a:pathLst>
                  <a:path w="1" h="400">
                    <a:moveTo>
                      <a:pt x="0" y="0"/>
                    </a:moveTo>
                    <a:lnTo>
                      <a:pt x="0" y="399"/>
                    </a:lnTo>
                    <a:lnTo>
                      <a:pt x="0" y="40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73" name="Freeform 318"/>
              <p:cNvSpPr>
                <a:spLocks/>
              </p:cNvSpPr>
              <p:nvPr/>
            </p:nvSpPr>
            <p:spPr bwMode="auto">
              <a:xfrm>
                <a:off x="4822" y="3354"/>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74" name="Freeform 319"/>
              <p:cNvSpPr>
                <a:spLocks/>
              </p:cNvSpPr>
              <p:nvPr/>
            </p:nvSpPr>
            <p:spPr bwMode="auto">
              <a:xfrm>
                <a:off x="4794" y="3020"/>
                <a:ext cx="1" cy="131"/>
              </a:xfrm>
              <a:custGeom>
                <a:avLst/>
                <a:gdLst>
                  <a:gd name="T0" fmla="*/ 0 w 1"/>
                  <a:gd name="T1" fmla="*/ 0 h 327"/>
                  <a:gd name="T2" fmla="*/ 0 w 1"/>
                  <a:gd name="T3" fmla="*/ 0 h 327"/>
                  <a:gd name="T4" fmla="*/ 0 w 1"/>
                  <a:gd name="T5" fmla="*/ 0 h 327"/>
                  <a:gd name="T6" fmla="*/ 0 60000 65536"/>
                  <a:gd name="T7" fmla="*/ 0 60000 65536"/>
                  <a:gd name="T8" fmla="*/ 0 60000 65536"/>
                  <a:gd name="T9" fmla="*/ 0 w 1"/>
                  <a:gd name="T10" fmla="*/ 0 h 327"/>
                  <a:gd name="T11" fmla="*/ 1 w 1"/>
                  <a:gd name="T12" fmla="*/ 327 h 327"/>
                </a:gdLst>
                <a:ahLst/>
                <a:cxnLst>
                  <a:cxn ang="T6">
                    <a:pos x="T0" y="T1"/>
                  </a:cxn>
                  <a:cxn ang="T7">
                    <a:pos x="T2" y="T3"/>
                  </a:cxn>
                  <a:cxn ang="T8">
                    <a:pos x="T4" y="T5"/>
                  </a:cxn>
                </a:cxnLst>
                <a:rect l="T9" t="T10" r="T11" b="T12"/>
                <a:pathLst>
                  <a:path w="1" h="327">
                    <a:moveTo>
                      <a:pt x="0" y="0"/>
                    </a:moveTo>
                    <a:lnTo>
                      <a:pt x="0" y="326"/>
                    </a:lnTo>
                    <a:lnTo>
                      <a:pt x="0" y="327"/>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75" name="Freeform 320"/>
              <p:cNvSpPr>
                <a:spLocks/>
              </p:cNvSpPr>
              <p:nvPr/>
            </p:nvSpPr>
            <p:spPr bwMode="auto">
              <a:xfrm>
                <a:off x="4766" y="3151"/>
                <a:ext cx="58" cy="1"/>
              </a:xfrm>
              <a:custGeom>
                <a:avLst/>
                <a:gdLst>
                  <a:gd name="T0" fmla="*/ 0 w 144"/>
                  <a:gd name="T1" fmla="*/ 0 h 1"/>
                  <a:gd name="T2" fmla="*/ 0 w 144"/>
                  <a:gd name="T3" fmla="*/ 0 h 1"/>
                  <a:gd name="T4" fmla="*/ 0 w 144"/>
                  <a:gd name="T5" fmla="*/ 0 h 1"/>
                  <a:gd name="T6" fmla="*/ 0 60000 65536"/>
                  <a:gd name="T7" fmla="*/ 0 60000 65536"/>
                  <a:gd name="T8" fmla="*/ 0 60000 65536"/>
                  <a:gd name="T9" fmla="*/ 0 w 144"/>
                  <a:gd name="T10" fmla="*/ 0 h 1"/>
                  <a:gd name="T11" fmla="*/ 144 w 144"/>
                  <a:gd name="T12" fmla="*/ 1 h 1"/>
                </a:gdLst>
                <a:ahLst/>
                <a:cxnLst>
                  <a:cxn ang="T6">
                    <a:pos x="T0" y="T1"/>
                  </a:cxn>
                  <a:cxn ang="T7">
                    <a:pos x="T2" y="T3"/>
                  </a:cxn>
                  <a:cxn ang="T8">
                    <a:pos x="T4" y="T5"/>
                  </a:cxn>
                </a:cxnLst>
                <a:rect l="T9" t="T10" r="T11" b="T12"/>
                <a:pathLst>
                  <a:path w="144" h="1">
                    <a:moveTo>
                      <a:pt x="0" y="0"/>
                    </a:moveTo>
                    <a:lnTo>
                      <a:pt x="143" y="0"/>
                    </a:lnTo>
                    <a:lnTo>
                      <a:pt x="144"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76" name="Freeform 321"/>
              <p:cNvSpPr>
                <a:spLocks/>
              </p:cNvSpPr>
              <p:nvPr/>
            </p:nvSpPr>
            <p:spPr bwMode="auto">
              <a:xfrm>
                <a:off x="4731" y="2962"/>
                <a:ext cx="1" cy="117"/>
              </a:xfrm>
              <a:custGeom>
                <a:avLst/>
                <a:gdLst>
                  <a:gd name="T0" fmla="*/ 0 w 1"/>
                  <a:gd name="T1" fmla="*/ 0 h 291"/>
                  <a:gd name="T2" fmla="*/ 0 w 1"/>
                  <a:gd name="T3" fmla="*/ 0 h 291"/>
                  <a:gd name="T4" fmla="*/ 0 w 1"/>
                  <a:gd name="T5" fmla="*/ 0 h 291"/>
                  <a:gd name="T6" fmla="*/ 0 60000 65536"/>
                  <a:gd name="T7" fmla="*/ 0 60000 65536"/>
                  <a:gd name="T8" fmla="*/ 0 60000 65536"/>
                  <a:gd name="T9" fmla="*/ 0 w 1"/>
                  <a:gd name="T10" fmla="*/ 0 h 291"/>
                  <a:gd name="T11" fmla="*/ 1 w 1"/>
                  <a:gd name="T12" fmla="*/ 291 h 291"/>
                </a:gdLst>
                <a:ahLst/>
                <a:cxnLst>
                  <a:cxn ang="T6">
                    <a:pos x="T0" y="T1"/>
                  </a:cxn>
                  <a:cxn ang="T7">
                    <a:pos x="T2" y="T3"/>
                  </a:cxn>
                  <a:cxn ang="T8">
                    <a:pos x="T4" y="T5"/>
                  </a:cxn>
                </a:cxnLst>
                <a:rect l="T9" t="T10" r="T11" b="T12"/>
                <a:pathLst>
                  <a:path w="1" h="291">
                    <a:moveTo>
                      <a:pt x="0" y="0"/>
                    </a:moveTo>
                    <a:lnTo>
                      <a:pt x="0" y="290"/>
                    </a:lnTo>
                    <a:lnTo>
                      <a:pt x="0" y="291"/>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77" name="Freeform 322"/>
              <p:cNvSpPr>
                <a:spLocks/>
              </p:cNvSpPr>
              <p:nvPr/>
            </p:nvSpPr>
            <p:spPr bwMode="auto">
              <a:xfrm>
                <a:off x="4702" y="3078"/>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78" name="Freeform 323"/>
              <p:cNvSpPr>
                <a:spLocks/>
              </p:cNvSpPr>
              <p:nvPr/>
            </p:nvSpPr>
            <p:spPr bwMode="auto">
              <a:xfrm>
                <a:off x="4659" y="2889"/>
                <a:ext cx="1" cy="117"/>
              </a:xfrm>
              <a:custGeom>
                <a:avLst/>
                <a:gdLst>
                  <a:gd name="T0" fmla="*/ 0 w 1"/>
                  <a:gd name="T1" fmla="*/ 0 h 291"/>
                  <a:gd name="T2" fmla="*/ 0 w 1"/>
                  <a:gd name="T3" fmla="*/ 0 h 291"/>
                  <a:gd name="T4" fmla="*/ 0 w 1"/>
                  <a:gd name="T5" fmla="*/ 0 h 291"/>
                  <a:gd name="T6" fmla="*/ 0 60000 65536"/>
                  <a:gd name="T7" fmla="*/ 0 60000 65536"/>
                  <a:gd name="T8" fmla="*/ 0 60000 65536"/>
                  <a:gd name="T9" fmla="*/ 0 w 1"/>
                  <a:gd name="T10" fmla="*/ 0 h 291"/>
                  <a:gd name="T11" fmla="*/ 1 w 1"/>
                  <a:gd name="T12" fmla="*/ 291 h 291"/>
                </a:gdLst>
                <a:ahLst/>
                <a:cxnLst>
                  <a:cxn ang="T6">
                    <a:pos x="T0" y="T1"/>
                  </a:cxn>
                  <a:cxn ang="T7">
                    <a:pos x="T2" y="T3"/>
                  </a:cxn>
                  <a:cxn ang="T8">
                    <a:pos x="T4" y="T5"/>
                  </a:cxn>
                </a:cxnLst>
                <a:rect l="T9" t="T10" r="T11" b="T12"/>
                <a:pathLst>
                  <a:path w="1" h="291">
                    <a:moveTo>
                      <a:pt x="0" y="0"/>
                    </a:moveTo>
                    <a:lnTo>
                      <a:pt x="0" y="290"/>
                    </a:lnTo>
                    <a:lnTo>
                      <a:pt x="0" y="291"/>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79" name="Freeform 324"/>
              <p:cNvSpPr>
                <a:spLocks/>
              </p:cNvSpPr>
              <p:nvPr/>
            </p:nvSpPr>
            <p:spPr bwMode="auto">
              <a:xfrm>
                <a:off x="4630" y="3006"/>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80" name="Freeform 325"/>
              <p:cNvSpPr>
                <a:spLocks/>
              </p:cNvSpPr>
              <p:nvPr/>
            </p:nvSpPr>
            <p:spPr bwMode="auto">
              <a:xfrm>
                <a:off x="4579" y="3136"/>
                <a:ext cx="1" cy="204"/>
              </a:xfrm>
              <a:custGeom>
                <a:avLst/>
                <a:gdLst>
                  <a:gd name="T0" fmla="*/ 0 w 1"/>
                  <a:gd name="T1" fmla="*/ 0 h 509"/>
                  <a:gd name="T2" fmla="*/ 0 w 1"/>
                  <a:gd name="T3" fmla="*/ 0 h 509"/>
                  <a:gd name="T4" fmla="*/ 0 w 1"/>
                  <a:gd name="T5" fmla="*/ 0 h 509"/>
                  <a:gd name="T6" fmla="*/ 0 60000 65536"/>
                  <a:gd name="T7" fmla="*/ 0 60000 65536"/>
                  <a:gd name="T8" fmla="*/ 0 60000 65536"/>
                  <a:gd name="T9" fmla="*/ 0 w 1"/>
                  <a:gd name="T10" fmla="*/ 0 h 509"/>
                  <a:gd name="T11" fmla="*/ 1 w 1"/>
                  <a:gd name="T12" fmla="*/ 509 h 509"/>
                </a:gdLst>
                <a:ahLst/>
                <a:cxnLst>
                  <a:cxn ang="T6">
                    <a:pos x="T0" y="T1"/>
                  </a:cxn>
                  <a:cxn ang="T7">
                    <a:pos x="T2" y="T3"/>
                  </a:cxn>
                  <a:cxn ang="T8">
                    <a:pos x="T4" y="T5"/>
                  </a:cxn>
                </a:cxnLst>
                <a:rect l="T9" t="T10" r="T11" b="T12"/>
                <a:pathLst>
                  <a:path w="1" h="509">
                    <a:moveTo>
                      <a:pt x="0" y="0"/>
                    </a:moveTo>
                    <a:lnTo>
                      <a:pt x="0" y="508"/>
                    </a:lnTo>
                    <a:lnTo>
                      <a:pt x="0" y="509"/>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81" name="Freeform 326"/>
              <p:cNvSpPr>
                <a:spLocks/>
              </p:cNvSpPr>
              <p:nvPr/>
            </p:nvSpPr>
            <p:spPr bwMode="auto">
              <a:xfrm>
                <a:off x="4551" y="3340"/>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82" name="Freeform 327"/>
              <p:cNvSpPr>
                <a:spLocks/>
              </p:cNvSpPr>
              <p:nvPr/>
            </p:nvSpPr>
            <p:spPr bwMode="auto">
              <a:xfrm>
                <a:off x="4492" y="3369"/>
                <a:ext cx="1" cy="233"/>
              </a:xfrm>
              <a:custGeom>
                <a:avLst/>
                <a:gdLst>
                  <a:gd name="T0" fmla="*/ 0 w 1"/>
                  <a:gd name="T1" fmla="*/ 0 h 582"/>
                  <a:gd name="T2" fmla="*/ 0 w 1"/>
                  <a:gd name="T3" fmla="*/ 0 h 582"/>
                  <a:gd name="T4" fmla="*/ 0 w 1"/>
                  <a:gd name="T5" fmla="*/ 0 h 582"/>
                  <a:gd name="T6" fmla="*/ 0 60000 65536"/>
                  <a:gd name="T7" fmla="*/ 0 60000 65536"/>
                  <a:gd name="T8" fmla="*/ 0 60000 65536"/>
                  <a:gd name="T9" fmla="*/ 0 w 1"/>
                  <a:gd name="T10" fmla="*/ 0 h 582"/>
                  <a:gd name="T11" fmla="*/ 1 w 1"/>
                  <a:gd name="T12" fmla="*/ 582 h 582"/>
                </a:gdLst>
                <a:ahLst/>
                <a:cxnLst>
                  <a:cxn ang="T6">
                    <a:pos x="T0" y="T1"/>
                  </a:cxn>
                  <a:cxn ang="T7">
                    <a:pos x="T2" y="T3"/>
                  </a:cxn>
                  <a:cxn ang="T8">
                    <a:pos x="T4" y="T5"/>
                  </a:cxn>
                </a:cxnLst>
                <a:rect l="T9" t="T10" r="T11" b="T12"/>
                <a:pathLst>
                  <a:path w="1" h="582">
                    <a:moveTo>
                      <a:pt x="0" y="0"/>
                    </a:moveTo>
                    <a:lnTo>
                      <a:pt x="0" y="581"/>
                    </a:lnTo>
                    <a:lnTo>
                      <a:pt x="0" y="582"/>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83" name="Freeform 328"/>
              <p:cNvSpPr>
                <a:spLocks/>
              </p:cNvSpPr>
              <p:nvPr/>
            </p:nvSpPr>
            <p:spPr bwMode="auto">
              <a:xfrm>
                <a:off x="4463" y="3601"/>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84" name="Freeform 329"/>
              <p:cNvSpPr>
                <a:spLocks/>
              </p:cNvSpPr>
              <p:nvPr/>
            </p:nvSpPr>
            <p:spPr bwMode="auto">
              <a:xfrm>
                <a:off x="4396" y="3732"/>
                <a:ext cx="1" cy="146"/>
              </a:xfrm>
              <a:custGeom>
                <a:avLst/>
                <a:gdLst>
                  <a:gd name="T0" fmla="*/ 0 w 1"/>
                  <a:gd name="T1" fmla="*/ 0 h 364"/>
                  <a:gd name="T2" fmla="*/ 0 w 1"/>
                  <a:gd name="T3" fmla="*/ 0 h 364"/>
                  <a:gd name="T4" fmla="*/ 0 w 1"/>
                  <a:gd name="T5" fmla="*/ 0 h 364"/>
                  <a:gd name="T6" fmla="*/ 0 60000 65536"/>
                  <a:gd name="T7" fmla="*/ 0 60000 65536"/>
                  <a:gd name="T8" fmla="*/ 0 60000 65536"/>
                  <a:gd name="T9" fmla="*/ 0 w 1"/>
                  <a:gd name="T10" fmla="*/ 0 h 364"/>
                  <a:gd name="T11" fmla="*/ 1 w 1"/>
                  <a:gd name="T12" fmla="*/ 364 h 364"/>
                </a:gdLst>
                <a:ahLst/>
                <a:cxnLst>
                  <a:cxn ang="T6">
                    <a:pos x="T0" y="T1"/>
                  </a:cxn>
                  <a:cxn ang="T7">
                    <a:pos x="T2" y="T3"/>
                  </a:cxn>
                  <a:cxn ang="T8">
                    <a:pos x="T4" y="T5"/>
                  </a:cxn>
                </a:cxnLst>
                <a:rect l="T9" t="T10" r="T11" b="T12"/>
                <a:pathLst>
                  <a:path w="1" h="364">
                    <a:moveTo>
                      <a:pt x="0" y="0"/>
                    </a:moveTo>
                    <a:lnTo>
                      <a:pt x="0" y="363"/>
                    </a:lnTo>
                    <a:lnTo>
                      <a:pt x="0" y="364"/>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85" name="Freeform 330"/>
              <p:cNvSpPr>
                <a:spLocks/>
              </p:cNvSpPr>
              <p:nvPr/>
            </p:nvSpPr>
            <p:spPr bwMode="auto">
              <a:xfrm>
                <a:off x="4367" y="3878"/>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86" name="Freeform 331"/>
              <p:cNvSpPr>
                <a:spLocks/>
              </p:cNvSpPr>
              <p:nvPr/>
            </p:nvSpPr>
            <p:spPr bwMode="auto">
              <a:xfrm>
                <a:off x="4292" y="3965"/>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87" name="Freeform 332"/>
              <p:cNvSpPr>
                <a:spLocks/>
              </p:cNvSpPr>
              <p:nvPr/>
            </p:nvSpPr>
            <p:spPr bwMode="auto">
              <a:xfrm>
                <a:off x="4263" y="3965"/>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88" name="Freeform 333"/>
              <p:cNvSpPr>
                <a:spLocks/>
              </p:cNvSpPr>
              <p:nvPr/>
            </p:nvSpPr>
            <p:spPr bwMode="auto">
              <a:xfrm>
                <a:off x="4181" y="3805"/>
                <a:ext cx="1" cy="131"/>
              </a:xfrm>
              <a:custGeom>
                <a:avLst/>
                <a:gdLst>
                  <a:gd name="T0" fmla="*/ 0 w 1"/>
                  <a:gd name="T1" fmla="*/ 0 h 327"/>
                  <a:gd name="T2" fmla="*/ 0 w 1"/>
                  <a:gd name="T3" fmla="*/ 0 h 327"/>
                  <a:gd name="T4" fmla="*/ 0 w 1"/>
                  <a:gd name="T5" fmla="*/ 0 h 327"/>
                  <a:gd name="T6" fmla="*/ 0 60000 65536"/>
                  <a:gd name="T7" fmla="*/ 0 60000 65536"/>
                  <a:gd name="T8" fmla="*/ 0 60000 65536"/>
                  <a:gd name="T9" fmla="*/ 0 w 1"/>
                  <a:gd name="T10" fmla="*/ 0 h 327"/>
                  <a:gd name="T11" fmla="*/ 1 w 1"/>
                  <a:gd name="T12" fmla="*/ 327 h 327"/>
                </a:gdLst>
                <a:ahLst/>
                <a:cxnLst>
                  <a:cxn ang="T6">
                    <a:pos x="T0" y="T1"/>
                  </a:cxn>
                  <a:cxn ang="T7">
                    <a:pos x="T2" y="T3"/>
                  </a:cxn>
                  <a:cxn ang="T8">
                    <a:pos x="T4" y="T5"/>
                  </a:cxn>
                </a:cxnLst>
                <a:rect l="T9" t="T10" r="T11" b="T12"/>
                <a:pathLst>
                  <a:path w="1" h="327">
                    <a:moveTo>
                      <a:pt x="0" y="0"/>
                    </a:moveTo>
                    <a:lnTo>
                      <a:pt x="0" y="326"/>
                    </a:lnTo>
                    <a:lnTo>
                      <a:pt x="0" y="327"/>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89" name="Freeform 334"/>
              <p:cNvSpPr>
                <a:spLocks/>
              </p:cNvSpPr>
              <p:nvPr/>
            </p:nvSpPr>
            <p:spPr bwMode="auto">
              <a:xfrm>
                <a:off x="4152" y="3936"/>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90" name="Freeform 335"/>
              <p:cNvSpPr>
                <a:spLocks/>
              </p:cNvSpPr>
              <p:nvPr/>
            </p:nvSpPr>
            <p:spPr bwMode="auto">
              <a:xfrm>
                <a:off x="4061" y="3965"/>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91" name="Freeform 336"/>
              <p:cNvSpPr>
                <a:spLocks/>
              </p:cNvSpPr>
              <p:nvPr/>
            </p:nvSpPr>
            <p:spPr bwMode="auto">
              <a:xfrm>
                <a:off x="4032" y="3965"/>
                <a:ext cx="58" cy="1"/>
              </a:xfrm>
              <a:custGeom>
                <a:avLst/>
                <a:gdLst>
                  <a:gd name="T0" fmla="*/ 0 w 145"/>
                  <a:gd name="T1" fmla="*/ 0 h 1"/>
                  <a:gd name="T2" fmla="*/ 0 w 145"/>
                  <a:gd name="T3" fmla="*/ 0 h 1"/>
                  <a:gd name="T4" fmla="*/ 0 w 145"/>
                  <a:gd name="T5" fmla="*/ 0 h 1"/>
                  <a:gd name="T6" fmla="*/ 0 60000 65536"/>
                  <a:gd name="T7" fmla="*/ 0 60000 65536"/>
                  <a:gd name="T8" fmla="*/ 0 60000 65536"/>
                  <a:gd name="T9" fmla="*/ 0 w 145"/>
                  <a:gd name="T10" fmla="*/ 0 h 1"/>
                  <a:gd name="T11" fmla="*/ 145 w 145"/>
                  <a:gd name="T12" fmla="*/ 1 h 1"/>
                </a:gdLst>
                <a:ahLst/>
                <a:cxnLst>
                  <a:cxn ang="T6">
                    <a:pos x="T0" y="T1"/>
                  </a:cxn>
                  <a:cxn ang="T7">
                    <a:pos x="T2" y="T3"/>
                  </a:cxn>
                  <a:cxn ang="T8">
                    <a:pos x="T4" y="T5"/>
                  </a:cxn>
                </a:cxnLst>
                <a:rect l="T9" t="T10" r="T11" b="T12"/>
                <a:pathLst>
                  <a:path w="145" h="1">
                    <a:moveTo>
                      <a:pt x="0" y="0"/>
                    </a:moveTo>
                    <a:lnTo>
                      <a:pt x="144" y="0"/>
                    </a:lnTo>
                    <a:lnTo>
                      <a:pt x="145" y="0"/>
                    </a:lnTo>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792" name="Freeform 337"/>
              <p:cNvSpPr>
                <a:spLocks/>
              </p:cNvSpPr>
              <p:nvPr/>
            </p:nvSpPr>
            <p:spPr bwMode="auto">
              <a:xfrm>
                <a:off x="4894" y="3118"/>
                <a:ext cx="137" cy="539"/>
              </a:xfrm>
              <a:custGeom>
                <a:avLst/>
                <a:gdLst>
                  <a:gd name="T0" fmla="*/ 0 w 409"/>
                  <a:gd name="T1" fmla="*/ 0 h 1619"/>
                  <a:gd name="T2" fmla="*/ 0 w 409"/>
                  <a:gd name="T3" fmla="*/ 0 h 1619"/>
                  <a:gd name="T4" fmla="*/ 0 w 409"/>
                  <a:gd name="T5" fmla="*/ 0 h 1619"/>
                  <a:gd name="T6" fmla="*/ 0 w 409"/>
                  <a:gd name="T7" fmla="*/ 0 h 1619"/>
                  <a:gd name="T8" fmla="*/ 0 w 409"/>
                  <a:gd name="T9" fmla="*/ 0 h 1619"/>
                  <a:gd name="T10" fmla="*/ 0 w 409"/>
                  <a:gd name="T11" fmla="*/ 0 h 1619"/>
                  <a:gd name="T12" fmla="*/ 0 w 409"/>
                  <a:gd name="T13" fmla="*/ 0 h 1619"/>
                  <a:gd name="T14" fmla="*/ 0 60000 65536"/>
                  <a:gd name="T15" fmla="*/ 0 60000 65536"/>
                  <a:gd name="T16" fmla="*/ 0 60000 65536"/>
                  <a:gd name="T17" fmla="*/ 0 60000 65536"/>
                  <a:gd name="T18" fmla="*/ 0 60000 65536"/>
                  <a:gd name="T19" fmla="*/ 0 60000 65536"/>
                  <a:gd name="T20" fmla="*/ 0 60000 65536"/>
                  <a:gd name="T21" fmla="*/ 0 w 409"/>
                  <a:gd name="T22" fmla="*/ 0 h 1619"/>
                  <a:gd name="T23" fmla="*/ 409 w 409"/>
                  <a:gd name="T24" fmla="*/ 1619 h 16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9" h="1619">
                    <a:moveTo>
                      <a:pt x="409" y="1571"/>
                    </a:moveTo>
                    <a:lnTo>
                      <a:pt x="409" y="1619"/>
                    </a:lnTo>
                    <a:lnTo>
                      <a:pt x="361" y="1619"/>
                    </a:lnTo>
                    <a:lnTo>
                      <a:pt x="0" y="48"/>
                    </a:lnTo>
                    <a:lnTo>
                      <a:pt x="0" y="0"/>
                    </a:lnTo>
                    <a:lnTo>
                      <a:pt x="48" y="0"/>
                    </a:lnTo>
                    <a:lnTo>
                      <a:pt x="409" y="1571"/>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2793" name="Freeform 338"/>
              <p:cNvSpPr>
                <a:spLocks/>
              </p:cNvSpPr>
              <p:nvPr/>
            </p:nvSpPr>
            <p:spPr bwMode="auto">
              <a:xfrm>
                <a:off x="4846" y="3118"/>
                <a:ext cx="64" cy="88"/>
              </a:xfrm>
              <a:custGeom>
                <a:avLst/>
                <a:gdLst>
                  <a:gd name="T0" fmla="*/ 0 w 192"/>
                  <a:gd name="T1" fmla="*/ 0 h 266"/>
                  <a:gd name="T2" fmla="*/ 0 w 192"/>
                  <a:gd name="T3" fmla="*/ 0 h 266"/>
                  <a:gd name="T4" fmla="*/ 0 w 192"/>
                  <a:gd name="T5" fmla="*/ 0 h 266"/>
                  <a:gd name="T6" fmla="*/ 0 w 192"/>
                  <a:gd name="T7" fmla="*/ 0 h 266"/>
                  <a:gd name="T8" fmla="*/ 0 w 192"/>
                  <a:gd name="T9" fmla="*/ 0 h 266"/>
                  <a:gd name="T10" fmla="*/ 0 w 192"/>
                  <a:gd name="T11" fmla="*/ 0 h 266"/>
                  <a:gd name="T12" fmla="*/ 0 w 192"/>
                  <a:gd name="T13" fmla="*/ 0 h 266"/>
                  <a:gd name="T14" fmla="*/ 0 60000 65536"/>
                  <a:gd name="T15" fmla="*/ 0 60000 65536"/>
                  <a:gd name="T16" fmla="*/ 0 60000 65536"/>
                  <a:gd name="T17" fmla="*/ 0 60000 65536"/>
                  <a:gd name="T18" fmla="*/ 0 60000 65536"/>
                  <a:gd name="T19" fmla="*/ 0 60000 65536"/>
                  <a:gd name="T20" fmla="*/ 0 60000 65536"/>
                  <a:gd name="T21" fmla="*/ 0 w 192"/>
                  <a:gd name="T22" fmla="*/ 0 h 266"/>
                  <a:gd name="T23" fmla="*/ 192 w 192"/>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266">
                    <a:moveTo>
                      <a:pt x="144" y="0"/>
                    </a:moveTo>
                    <a:lnTo>
                      <a:pt x="192" y="0"/>
                    </a:lnTo>
                    <a:lnTo>
                      <a:pt x="192" y="48"/>
                    </a:lnTo>
                    <a:lnTo>
                      <a:pt x="48" y="266"/>
                    </a:lnTo>
                    <a:lnTo>
                      <a:pt x="0" y="266"/>
                    </a:lnTo>
                    <a:lnTo>
                      <a:pt x="0" y="218"/>
                    </a:lnTo>
                    <a:lnTo>
                      <a:pt x="144"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2794" name="Freeform 339"/>
              <p:cNvSpPr>
                <a:spLocks/>
              </p:cNvSpPr>
              <p:nvPr/>
            </p:nvSpPr>
            <p:spPr bwMode="auto">
              <a:xfrm>
                <a:off x="4790" y="3016"/>
                <a:ext cx="72" cy="190"/>
              </a:xfrm>
              <a:custGeom>
                <a:avLst/>
                <a:gdLst>
                  <a:gd name="T0" fmla="*/ 0 w 216"/>
                  <a:gd name="T1" fmla="*/ 0 h 571"/>
                  <a:gd name="T2" fmla="*/ 0 w 216"/>
                  <a:gd name="T3" fmla="*/ 0 h 571"/>
                  <a:gd name="T4" fmla="*/ 0 w 216"/>
                  <a:gd name="T5" fmla="*/ 0 h 571"/>
                  <a:gd name="T6" fmla="*/ 0 w 216"/>
                  <a:gd name="T7" fmla="*/ 0 h 571"/>
                  <a:gd name="T8" fmla="*/ 0 w 216"/>
                  <a:gd name="T9" fmla="*/ 0 h 571"/>
                  <a:gd name="T10" fmla="*/ 0 w 216"/>
                  <a:gd name="T11" fmla="*/ 0 h 571"/>
                  <a:gd name="T12" fmla="*/ 0 w 216"/>
                  <a:gd name="T13" fmla="*/ 0 h 571"/>
                  <a:gd name="T14" fmla="*/ 0 60000 65536"/>
                  <a:gd name="T15" fmla="*/ 0 60000 65536"/>
                  <a:gd name="T16" fmla="*/ 0 60000 65536"/>
                  <a:gd name="T17" fmla="*/ 0 60000 65536"/>
                  <a:gd name="T18" fmla="*/ 0 60000 65536"/>
                  <a:gd name="T19" fmla="*/ 0 60000 65536"/>
                  <a:gd name="T20" fmla="*/ 0 60000 65536"/>
                  <a:gd name="T21" fmla="*/ 0 w 216"/>
                  <a:gd name="T22" fmla="*/ 0 h 571"/>
                  <a:gd name="T23" fmla="*/ 216 w 216"/>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571">
                    <a:moveTo>
                      <a:pt x="216" y="523"/>
                    </a:moveTo>
                    <a:lnTo>
                      <a:pt x="216" y="571"/>
                    </a:lnTo>
                    <a:lnTo>
                      <a:pt x="168" y="571"/>
                    </a:lnTo>
                    <a:lnTo>
                      <a:pt x="0" y="48"/>
                    </a:lnTo>
                    <a:lnTo>
                      <a:pt x="0" y="0"/>
                    </a:lnTo>
                    <a:lnTo>
                      <a:pt x="48" y="0"/>
                    </a:lnTo>
                    <a:lnTo>
                      <a:pt x="216" y="523"/>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2795" name="Freeform 340"/>
              <p:cNvSpPr>
                <a:spLocks/>
              </p:cNvSpPr>
              <p:nvPr/>
            </p:nvSpPr>
            <p:spPr bwMode="auto">
              <a:xfrm>
                <a:off x="4727" y="2958"/>
                <a:ext cx="79" cy="74"/>
              </a:xfrm>
              <a:custGeom>
                <a:avLst/>
                <a:gdLst>
                  <a:gd name="T0" fmla="*/ 0 w 238"/>
                  <a:gd name="T1" fmla="*/ 0 h 222"/>
                  <a:gd name="T2" fmla="*/ 0 w 238"/>
                  <a:gd name="T3" fmla="*/ 0 h 222"/>
                  <a:gd name="T4" fmla="*/ 0 w 238"/>
                  <a:gd name="T5" fmla="*/ 0 h 222"/>
                  <a:gd name="T6" fmla="*/ 0 w 238"/>
                  <a:gd name="T7" fmla="*/ 0 h 222"/>
                  <a:gd name="T8" fmla="*/ 0 w 238"/>
                  <a:gd name="T9" fmla="*/ 0 h 222"/>
                  <a:gd name="T10" fmla="*/ 0 w 238"/>
                  <a:gd name="T11" fmla="*/ 0 h 222"/>
                  <a:gd name="T12" fmla="*/ 0 w 238"/>
                  <a:gd name="T13" fmla="*/ 0 h 222"/>
                  <a:gd name="T14" fmla="*/ 0 60000 65536"/>
                  <a:gd name="T15" fmla="*/ 0 60000 65536"/>
                  <a:gd name="T16" fmla="*/ 0 60000 65536"/>
                  <a:gd name="T17" fmla="*/ 0 60000 65536"/>
                  <a:gd name="T18" fmla="*/ 0 60000 65536"/>
                  <a:gd name="T19" fmla="*/ 0 60000 65536"/>
                  <a:gd name="T20" fmla="*/ 0 60000 65536"/>
                  <a:gd name="T21" fmla="*/ 0 w 238"/>
                  <a:gd name="T22" fmla="*/ 0 h 222"/>
                  <a:gd name="T23" fmla="*/ 238 w 238"/>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222">
                    <a:moveTo>
                      <a:pt x="238" y="174"/>
                    </a:moveTo>
                    <a:lnTo>
                      <a:pt x="238" y="222"/>
                    </a:lnTo>
                    <a:lnTo>
                      <a:pt x="190" y="222"/>
                    </a:lnTo>
                    <a:lnTo>
                      <a:pt x="0" y="48"/>
                    </a:lnTo>
                    <a:lnTo>
                      <a:pt x="0" y="0"/>
                    </a:lnTo>
                    <a:lnTo>
                      <a:pt x="48" y="0"/>
                    </a:lnTo>
                    <a:lnTo>
                      <a:pt x="238" y="174"/>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2796" name="Freeform 341"/>
              <p:cNvSpPr>
                <a:spLocks/>
              </p:cNvSpPr>
              <p:nvPr/>
            </p:nvSpPr>
            <p:spPr bwMode="auto">
              <a:xfrm>
                <a:off x="4655" y="2885"/>
                <a:ext cx="88" cy="89"/>
              </a:xfrm>
              <a:custGeom>
                <a:avLst/>
                <a:gdLst>
                  <a:gd name="T0" fmla="*/ 0 w 264"/>
                  <a:gd name="T1" fmla="*/ 0 h 266"/>
                  <a:gd name="T2" fmla="*/ 0 w 264"/>
                  <a:gd name="T3" fmla="*/ 0 h 266"/>
                  <a:gd name="T4" fmla="*/ 0 w 264"/>
                  <a:gd name="T5" fmla="*/ 0 h 266"/>
                  <a:gd name="T6" fmla="*/ 0 w 264"/>
                  <a:gd name="T7" fmla="*/ 0 h 266"/>
                  <a:gd name="T8" fmla="*/ 0 w 264"/>
                  <a:gd name="T9" fmla="*/ 0 h 266"/>
                  <a:gd name="T10" fmla="*/ 0 w 264"/>
                  <a:gd name="T11" fmla="*/ 0 h 266"/>
                  <a:gd name="T12" fmla="*/ 0 w 264"/>
                  <a:gd name="T13" fmla="*/ 0 h 266"/>
                  <a:gd name="T14" fmla="*/ 0 60000 65536"/>
                  <a:gd name="T15" fmla="*/ 0 60000 65536"/>
                  <a:gd name="T16" fmla="*/ 0 60000 65536"/>
                  <a:gd name="T17" fmla="*/ 0 60000 65536"/>
                  <a:gd name="T18" fmla="*/ 0 60000 65536"/>
                  <a:gd name="T19" fmla="*/ 0 60000 65536"/>
                  <a:gd name="T20" fmla="*/ 0 60000 65536"/>
                  <a:gd name="T21" fmla="*/ 0 w 264"/>
                  <a:gd name="T22" fmla="*/ 0 h 266"/>
                  <a:gd name="T23" fmla="*/ 264 w 264"/>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66">
                    <a:moveTo>
                      <a:pt x="264" y="218"/>
                    </a:moveTo>
                    <a:lnTo>
                      <a:pt x="264" y="266"/>
                    </a:lnTo>
                    <a:lnTo>
                      <a:pt x="216" y="266"/>
                    </a:lnTo>
                    <a:lnTo>
                      <a:pt x="0" y="48"/>
                    </a:lnTo>
                    <a:lnTo>
                      <a:pt x="0" y="0"/>
                    </a:lnTo>
                    <a:lnTo>
                      <a:pt x="48" y="0"/>
                    </a:lnTo>
                    <a:lnTo>
                      <a:pt x="264" y="218"/>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2797" name="Freeform 342"/>
              <p:cNvSpPr>
                <a:spLocks/>
              </p:cNvSpPr>
              <p:nvPr/>
            </p:nvSpPr>
            <p:spPr bwMode="auto">
              <a:xfrm>
                <a:off x="4575" y="2885"/>
                <a:ext cx="96" cy="263"/>
              </a:xfrm>
              <a:custGeom>
                <a:avLst/>
                <a:gdLst>
                  <a:gd name="T0" fmla="*/ 0 w 287"/>
                  <a:gd name="T1" fmla="*/ 0 h 789"/>
                  <a:gd name="T2" fmla="*/ 0 w 287"/>
                  <a:gd name="T3" fmla="*/ 0 h 789"/>
                  <a:gd name="T4" fmla="*/ 0 w 287"/>
                  <a:gd name="T5" fmla="*/ 0 h 789"/>
                  <a:gd name="T6" fmla="*/ 0 w 287"/>
                  <a:gd name="T7" fmla="*/ 0 h 789"/>
                  <a:gd name="T8" fmla="*/ 0 w 287"/>
                  <a:gd name="T9" fmla="*/ 0 h 789"/>
                  <a:gd name="T10" fmla="*/ 0 w 287"/>
                  <a:gd name="T11" fmla="*/ 0 h 789"/>
                  <a:gd name="T12" fmla="*/ 0 w 287"/>
                  <a:gd name="T13" fmla="*/ 0 h 789"/>
                  <a:gd name="T14" fmla="*/ 0 60000 65536"/>
                  <a:gd name="T15" fmla="*/ 0 60000 65536"/>
                  <a:gd name="T16" fmla="*/ 0 60000 65536"/>
                  <a:gd name="T17" fmla="*/ 0 60000 65536"/>
                  <a:gd name="T18" fmla="*/ 0 60000 65536"/>
                  <a:gd name="T19" fmla="*/ 0 60000 65536"/>
                  <a:gd name="T20" fmla="*/ 0 60000 65536"/>
                  <a:gd name="T21" fmla="*/ 0 w 287"/>
                  <a:gd name="T22" fmla="*/ 0 h 789"/>
                  <a:gd name="T23" fmla="*/ 287 w 287"/>
                  <a:gd name="T24" fmla="*/ 789 h 7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789">
                    <a:moveTo>
                      <a:pt x="239" y="0"/>
                    </a:moveTo>
                    <a:lnTo>
                      <a:pt x="287" y="0"/>
                    </a:lnTo>
                    <a:lnTo>
                      <a:pt x="287" y="48"/>
                    </a:lnTo>
                    <a:lnTo>
                      <a:pt x="48" y="789"/>
                    </a:lnTo>
                    <a:lnTo>
                      <a:pt x="0" y="789"/>
                    </a:lnTo>
                    <a:lnTo>
                      <a:pt x="0" y="741"/>
                    </a:lnTo>
                    <a:lnTo>
                      <a:pt x="239"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2798" name="Freeform 343"/>
              <p:cNvSpPr>
                <a:spLocks/>
              </p:cNvSpPr>
              <p:nvPr/>
            </p:nvSpPr>
            <p:spPr bwMode="auto">
              <a:xfrm>
                <a:off x="4488" y="3132"/>
                <a:ext cx="103" cy="249"/>
              </a:xfrm>
              <a:custGeom>
                <a:avLst/>
                <a:gdLst>
                  <a:gd name="T0" fmla="*/ 0 w 311"/>
                  <a:gd name="T1" fmla="*/ 0 h 745"/>
                  <a:gd name="T2" fmla="*/ 0 w 311"/>
                  <a:gd name="T3" fmla="*/ 0 h 745"/>
                  <a:gd name="T4" fmla="*/ 0 w 311"/>
                  <a:gd name="T5" fmla="*/ 0 h 745"/>
                  <a:gd name="T6" fmla="*/ 0 w 311"/>
                  <a:gd name="T7" fmla="*/ 0 h 745"/>
                  <a:gd name="T8" fmla="*/ 0 w 311"/>
                  <a:gd name="T9" fmla="*/ 0 h 745"/>
                  <a:gd name="T10" fmla="*/ 0 w 311"/>
                  <a:gd name="T11" fmla="*/ 0 h 745"/>
                  <a:gd name="T12" fmla="*/ 0 w 311"/>
                  <a:gd name="T13" fmla="*/ 0 h 745"/>
                  <a:gd name="T14" fmla="*/ 0 60000 65536"/>
                  <a:gd name="T15" fmla="*/ 0 60000 65536"/>
                  <a:gd name="T16" fmla="*/ 0 60000 65536"/>
                  <a:gd name="T17" fmla="*/ 0 60000 65536"/>
                  <a:gd name="T18" fmla="*/ 0 60000 65536"/>
                  <a:gd name="T19" fmla="*/ 0 60000 65536"/>
                  <a:gd name="T20" fmla="*/ 0 60000 65536"/>
                  <a:gd name="T21" fmla="*/ 0 w 311"/>
                  <a:gd name="T22" fmla="*/ 0 h 745"/>
                  <a:gd name="T23" fmla="*/ 311 w 311"/>
                  <a:gd name="T24" fmla="*/ 745 h 7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745">
                    <a:moveTo>
                      <a:pt x="263" y="0"/>
                    </a:moveTo>
                    <a:lnTo>
                      <a:pt x="311" y="0"/>
                    </a:lnTo>
                    <a:lnTo>
                      <a:pt x="311" y="48"/>
                    </a:lnTo>
                    <a:lnTo>
                      <a:pt x="48" y="745"/>
                    </a:lnTo>
                    <a:lnTo>
                      <a:pt x="0" y="745"/>
                    </a:lnTo>
                    <a:lnTo>
                      <a:pt x="0" y="697"/>
                    </a:lnTo>
                    <a:lnTo>
                      <a:pt x="263"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2799" name="Freeform 344"/>
              <p:cNvSpPr>
                <a:spLocks/>
              </p:cNvSpPr>
              <p:nvPr/>
            </p:nvSpPr>
            <p:spPr bwMode="auto">
              <a:xfrm>
                <a:off x="4392" y="3365"/>
                <a:ext cx="112" cy="379"/>
              </a:xfrm>
              <a:custGeom>
                <a:avLst/>
                <a:gdLst>
                  <a:gd name="T0" fmla="*/ 0 w 336"/>
                  <a:gd name="T1" fmla="*/ 0 h 1138"/>
                  <a:gd name="T2" fmla="*/ 0 w 336"/>
                  <a:gd name="T3" fmla="*/ 0 h 1138"/>
                  <a:gd name="T4" fmla="*/ 0 w 336"/>
                  <a:gd name="T5" fmla="*/ 0 h 1138"/>
                  <a:gd name="T6" fmla="*/ 0 w 336"/>
                  <a:gd name="T7" fmla="*/ 0 h 1138"/>
                  <a:gd name="T8" fmla="*/ 0 w 336"/>
                  <a:gd name="T9" fmla="*/ 0 h 1138"/>
                  <a:gd name="T10" fmla="*/ 0 w 336"/>
                  <a:gd name="T11" fmla="*/ 0 h 1138"/>
                  <a:gd name="T12" fmla="*/ 0 w 336"/>
                  <a:gd name="T13" fmla="*/ 0 h 1138"/>
                  <a:gd name="T14" fmla="*/ 0 60000 65536"/>
                  <a:gd name="T15" fmla="*/ 0 60000 65536"/>
                  <a:gd name="T16" fmla="*/ 0 60000 65536"/>
                  <a:gd name="T17" fmla="*/ 0 60000 65536"/>
                  <a:gd name="T18" fmla="*/ 0 60000 65536"/>
                  <a:gd name="T19" fmla="*/ 0 60000 65536"/>
                  <a:gd name="T20" fmla="*/ 0 60000 65536"/>
                  <a:gd name="T21" fmla="*/ 0 w 336"/>
                  <a:gd name="T22" fmla="*/ 0 h 1138"/>
                  <a:gd name="T23" fmla="*/ 336 w 336"/>
                  <a:gd name="T24" fmla="*/ 1138 h 1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1138">
                    <a:moveTo>
                      <a:pt x="288" y="0"/>
                    </a:moveTo>
                    <a:lnTo>
                      <a:pt x="336" y="0"/>
                    </a:lnTo>
                    <a:lnTo>
                      <a:pt x="336" y="48"/>
                    </a:lnTo>
                    <a:lnTo>
                      <a:pt x="48" y="1138"/>
                    </a:lnTo>
                    <a:lnTo>
                      <a:pt x="0" y="1138"/>
                    </a:lnTo>
                    <a:lnTo>
                      <a:pt x="0" y="1090"/>
                    </a:lnTo>
                    <a:lnTo>
                      <a:pt x="288"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2800" name="Freeform 345"/>
              <p:cNvSpPr>
                <a:spLocks/>
              </p:cNvSpPr>
              <p:nvPr/>
            </p:nvSpPr>
            <p:spPr bwMode="auto">
              <a:xfrm>
                <a:off x="4288" y="3728"/>
                <a:ext cx="120" cy="249"/>
              </a:xfrm>
              <a:custGeom>
                <a:avLst/>
                <a:gdLst>
                  <a:gd name="T0" fmla="*/ 0 w 358"/>
                  <a:gd name="T1" fmla="*/ 0 h 747"/>
                  <a:gd name="T2" fmla="*/ 0 w 358"/>
                  <a:gd name="T3" fmla="*/ 0 h 747"/>
                  <a:gd name="T4" fmla="*/ 0 w 358"/>
                  <a:gd name="T5" fmla="*/ 0 h 747"/>
                  <a:gd name="T6" fmla="*/ 0 w 358"/>
                  <a:gd name="T7" fmla="*/ 0 h 747"/>
                  <a:gd name="T8" fmla="*/ 0 w 358"/>
                  <a:gd name="T9" fmla="*/ 0 h 747"/>
                  <a:gd name="T10" fmla="*/ 0 w 358"/>
                  <a:gd name="T11" fmla="*/ 0 h 747"/>
                  <a:gd name="T12" fmla="*/ 0 w 358"/>
                  <a:gd name="T13" fmla="*/ 0 h 747"/>
                  <a:gd name="T14" fmla="*/ 0 60000 65536"/>
                  <a:gd name="T15" fmla="*/ 0 60000 65536"/>
                  <a:gd name="T16" fmla="*/ 0 60000 65536"/>
                  <a:gd name="T17" fmla="*/ 0 60000 65536"/>
                  <a:gd name="T18" fmla="*/ 0 60000 65536"/>
                  <a:gd name="T19" fmla="*/ 0 60000 65536"/>
                  <a:gd name="T20" fmla="*/ 0 60000 65536"/>
                  <a:gd name="T21" fmla="*/ 0 w 358"/>
                  <a:gd name="T22" fmla="*/ 0 h 747"/>
                  <a:gd name="T23" fmla="*/ 358 w 358"/>
                  <a:gd name="T24" fmla="*/ 747 h 7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747">
                    <a:moveTo>
                      <a:pt x="310" y="0"/>
                    </a:moveTo>
                    <a:lnTo>
                      <a:pt x="358" y="0"/>
                    </a:lnTo>
                    <a:lnTo>
                      <a:pt x="358" y="48"/>
                    </a:lnTo>
                    <a:lnTo>
                      <a:pt x="48" y="747"/>
                    </a:lnTo>
                    <a:lnTo>
                      <a:pt x="0" y="747"/>
                    </a:lnTo>
                    <a:lnTo>
                      <a:pt x="0" y="699"/>
                    </a:lnTo>
                    <a:lnTo>
                      <a:pt x="310"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2801" name="Freeform 346"/>
              <p:cNvSpPr>
                <a:spLocks/>
              </p:cNvSpPr>
              <p:nvPr/>
            </p:nvSpPr>
            <p:spPr bwMode="auto">
              <a:xfrm>
                <a:off x="4177" y="3801"/>
                <a:ext cx="127" cy="176"/>
              </a:xfrm>
              <a:custGeom>
                <a:avLst/>
                <a:gdLst>
                  <a:gd name="T0" fmla="*/ 0 w 383"/>
                  <a:gd name="T1" fmla="*/ 0 h 528"/>
                  <a:gd name="T2" fmla="*/ 0 w 383"/>
                  <a:gd name="T3" fmla="*/ 0 h 528"/>
                  <a:gd name="T4" fmla="*/ 0 w 383"/>
                  <a:gd name="T5" fmla="*/ 0 h 528"/>
                  <a:gd name="T6" fmla="*/ 0 w 383"/>
                  <a:gd name="T7" fmla="*/ 0 h 528"/>
                  <a:gd name="T8" fmla="*/ 0 w 383"/>
                  <a:gd name="T9" fmla="*/ 0 h 528"/>
                  <a:gd name="T10" fmla="*/ 0 w 383"/>
                  <a:gd name="T11" fmla="*/ 0 h 528"/>
                  <a:gd name="T12" fmla="*/ 0 w 383"/>
                  <a:gd name="T13" fmla="*/ 0 h 528"/>
                  <a:gd name="T14" fmla="*/ 0 60000 65536"/>
                  <a:gd name="T15" fmla="*/ 0 60000 65536"/>
                  <a:gd name="T16" fmla="*/ 0 60000 65536"/>
                  <a:gd name="T17" fmla="*/ 0 60000 65536"/>
                  <a:gd name="T18" fmla="*/ 0 60000 65536"/>
                  <a:gd name="T19" fmla="*/ 0 60000 65536"/>
                  <a:gd name="T20" fmla="*/ 0 60000 65536"/>
                  <a:gd name="T21" fmla="*/ 0 w 383"/>
                  <a:gd name="T22" fmla="*/ 0 h 528"/>
                  <a:gd name="T23" fmla="*/ 383 w 383"/>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3" h="528">
                    <a:moveTo>
                      <a:pt x="383" y="480"/>
                    </a:moveTo>
                    <a:lnTo>
                      <a:pt x="383" y="528"/>
                    </a:lnTo>
                    <a:lnTo>
                      <a:pt x="335" y="528"/>
                    </a:lnTo>
                    <a:lnTo>
                      <a:pt x="0" y="48"/>
                    </a:lnTo>
                    <a:lnTo>
                      <a:pt x="0" y="0"/>
                    </a:lnTo>
                    <a:lnTo>
                      <a:pt x="48" y="0"/>
                    </a:lnTo>
                    <a:lnTo>
                      <a:pt x="383" y="48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2802" name="Freeform 347"/>
              <p:cNvSpPr>
                <a:spLocks/>
              </p:cNvSpPr>
              <p:nvPr/>
            </p:nvSpPr>
            <p:spPr bwMode="auto">
              <a:xfrm>
                <a:off x="4057" y="3801"/>
                <a:ext cx="136" cy="176"/>
              </a:xfrm>
              <a:custGeom>
                <a:avLst/>
                <a:gdLst>
                  <a:gd name="T0" fmla="*/ 0 w 407"/>
                  <a:gd name="T1" fmla="*/ 0 h 528"/>
                  <a:gd name="T2" fmla="*/ 0 w 407"/>
                  <a:gd name="T3" fmla="*/ 0 h 528"/>
                  <a:gd name="T4" fmla="*/ 0 w 407"/>
                  <a:gd name="T5" fmla="*/ 0 h 528"/>
                  <a:gd name="T6" fmla="*/ 0 w 407"/>
                  <a:gd name="T7" fmla="*/ 0 h 528"/>
                  <a:gd name="T8" fmla="*/ 0 w 407"/>
                  <a:gd name="T9" fmla="*/ 0 h 528"/>
                  <a:gd name="T10" fmla="*/ 0 w 407"/>
                  <a:gd name="T11" fmla="*/ 0 h 528"/>
                  <a:gd name="T12" fmla="*/ 0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359" y="0"/>
                    </a:moveTo>
                    <a:lnTo>
                      <a:pt x="407" y="0"/>
                    </a:lnTo>
                    <a:lnTo>
                      <a:pt x="407" y="48"/>
                    </a:lnTo>
                    <a:lnTo>
                      <a:pt x="48" y="528"/>
                    </a:lnTo>
                    <a:lnTo>
                      <a:pt x="0" y="528"/>
                    </a:lnTo>
                    <a:lnTo>
                      <a:pt x="0" y="480"/>
                    </a:lnTo>
                    <a:lnTo>
                      <a:pt x="359" y="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72803" name="Freeform 348"/>
              <p:cNvSpPr>
                <a:spLocks/>
              </p:cNvSpPr>
              <p:nvPr/>
            </p:nvSpPr>
            <p:spPr bwMode="auto">
              <a:xfrm>
                <a:off x="5012" y="3930"/>
                <a:ext cx="7" cy="6"/>
              </a:xfrm>
              <a:custGeom>
                <a:avLst/>
                <a:gdLst>
                  <a:gd name="T0" fmla="*/ 0 w 16"/>
                  <a:gd name="T1" fmla="*/ 0 h 14"/>
                  <a:gd name="T2" fmla="*/ 0 w 16"/>
                  <a:gd name="T3" fmla="*/ 0 h 14"/>
                  <a:gd name="T4" fmla="*/ 0 w 16"/>
                  <a:gd name="T5" fmla="*/ 0 h 14"/>
                  <a:gd name="T6" fmla="*/ 0 60000 65536"/>
                  <a:gd name="T7" fmla="*/ 0 60000 65536"/>
                  <a:gd name="T8" fmla="*/ 0 60000 65536"/>
                  <a:gd name="T9" fmla="*/ 0 w 16"/>
                  <a:gd name="T10" fmla="*/ 0 h 14"/>
                  <a:gd name="T11" fmla="*/ 16 w 16"/>
                  <a:gd name="T12" fmla="*/ 14 h 14"/>
                </a:gdLst>
                <a:ahLst/>
                <a:cxnLst>
                  <a:cxn ang="T6">
                    <a:pos x="T0" y="T1"/>
                  </a:cxn>
                  <a:cxn ang="T7">
                    <a:pos x="T2" y="T3"/>
                  </a:cxn>
                  <a:cxn ang="T8">
                    <a:pos x="T4" y="T5"/>
                  </a:cxn>
                </a:cxnLst>
                <a:rect l="T9" t="T10" r="T11" b="T12"/>
                <a:pathLst>
                  <a:path w="16" h="14">
                    <a:moveTo>
                      <a:pt x="16" y="1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04" name="Freeform 349"/>
              <p:cNvSpPr>
                <a:spLocks/>
              </p:cNvSpPr>
              <p:nvPr/>
            </p:nvSpPr>
            <p:spPr bwMode="auto">
              <a:xfrm>
                <a:off x="4995" y="3913"/>
                <a:ext cx="6" cy="6"/>
              </a:xfrm>
              <a:custGeom>
                <a:avLst/>
                <a:gdLst>
                  <a:gd name="T0" fmla="*/ 0 w 15"/>
                  <a:gd name="T1" fmla="*/ 0 h 14"/>
                  <a:gd name="T2" fmla="*/ 0 w 15"/>
                  <a:gd name="T3" fmla="*/ 0 h 14"/>
                  <a:gd name="T4" fmla="*/ 0 w 15"/>
                  <a:gd name="T5" fmla="*/ 0 h 14"/>
                  <a:gd name="T6" fmla="*/ 0 60000 65536"/>
                  <a:gd name="T7" fmla="*/ 0 60000 65536"/>
                  <a:gd name="T8" fmla="*/ 0 60000 65536"/>
                  <a:gd name="T9" fmla="*/ 0 w 15"/>
                  <a:gd name="T10" fmla="*/ 0 h 14"/>
                  <a:gd name="T11" fmla="*/ 15 w 15"/>
                  <a:gd name="T12" fmla="*/ 14 h 14"/>
                </a:gdLst>
                <a:ahLst/>
                <a:cxnLst>
                  <a:cxn ang="T6">
                    <a:pos x="T0" y="T1"/>
                  </a:cxn>
                  <a:cxn ang="T7">
                    <a:pos x="T2" y="T3"/>
                  </a:cxn>
                  <a:cxn ang="T8">
                    <a:pos x="T4" y="T5"/>
                  </a:cxn>
                </a:cxnLst>
                <a:rect l="T9" t="T10" r="T11" b="T12"/>
                <a:pathLst>
                  <a:path w="15" h="14">
                    <a:moveTo>
                      <a:pt x="15" y="1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05" name="Freeform 350"/>
              <p:cNvSpPr>
                <a:spLocks/>
              </p:cNvSpPr>
              <p:nvPr/>
            </p:nvSpPr>
            <p:spPr bwMode="auto">
              <a:xfrm>
                <a:off x="4978" y="3896"/>
                <a:ext cx="6" cy="6"/>
              </a:xfrm>
              <a:custGeom>
                <a:avLst/>
                <a:gdLst>
                  <a:gd name="T0" fmla="*/ 0 w 16"/>
                  <a:gd name="T1" fmla="*/ 0 h 14"/>
                  <a:gd name="T2" fmla="*/ 0 w 16"/>
                  <a:gd name="T3" fmla="*/ 0 h 14"/>
                  <a:gd name="T4" fmla="*/ 0 w 16"/>
                  <a:gd name="T5" fmla="*/ 0 h 14"/>
                  <a:gd name="T6" fmla="*/ 0 60000 65536"/>
                  <a:gd name="T7" fmla="*/ 0 60000 65536"/>
                  <a:gd name="T8" fmla="*/ 0 60000 65536"/>
                  <a:gd name="T9" fmla="*/ 0 w 16"/>
                  <a:gd name="T10" fmla="*/ 0 h 14"/>
                  <a:gd name="T11" fmla="*/ 16 w 16"/>
                  <a:gd name="T12" fmla="*/ 14 h 14"/>
                </a:gdLst>
                <a:ahLst/>
                <a:cxnLst>
                  <a:cxn ang="T6">
                    <a:pos x="T0" y="T1"/>
                  </a:cxn>
                  <a:cxn ang="T7">
                    <a:pos x="T2" y="T3"/>
                  </a:cxn>
                  <a:cxn ang="T8">
                    <a:pos x="T4" y="T5"/>
                  </a:cxn>
                </a:cxnLst>
                <a:rect l="T9" t="T10" r="T11" b="T12"/>
                <a:pathLst>
                  <a:path w="16" h="14">
                    <a:moveTo>
                      <a:pt x="16" y="1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06" name="Freeform 351"/>
              <p:cNvSpPr>
                <a:spLocks/>
              </p:cNvSpPr>
              <p:nvPr/>
            </p:nvSpPr>
            <p:spPr bwMode="auto">
              <a:xfrm>
                <a:off x="4960" y="3880"/>
                <a:ext cx="7" cy="5"/>
              </a:xfrm>
              <a:custGeom>
                <a:avLst/>
                <a:gdLst>
                  <a:gd name="T0" fmla="*/ 0 w 16"/>
                  <a:gd name="T1" fmla="*/ 0 h 14"/>
                  <a:gd name="T2" fmla="*/ 0 w 16"/>
                  <a:gd name="T3" fmla="*/ 0 h 14"/>
                  <a:gd name="T4" fmla="*/ 0 w 16"/>
                  <a:gd name="T5" fmla="*/ 0 h 14"/>
                  <a:gd name="T6" fmla="*/ 0 60000 65536"/>
                  <a:gd name="T7" fmla="*/ 0 60000 65536"/>
                  <a:gd name="T8" fmla="*/ 0 60000 65536"/>
                  <a:gd name="T9" fmla="*/ 0 w 16"/>
                  <a:gd name="T10" fmla="*/ 0 h 14"/>
                  <a:gd name="T11" fmla="*/ 16 w 16"/>
                  <a:gd name="T12" fmla="*/ 14 h 14"/>
                </a:gdLst>
                <a:ahLst/>
                <a:cxnLst>
                  <a:cxn ang="T6">
                    <a:pos x="T0" y="T1"/>
                  </a:cxn>
                  <a:cxn ang="T7">
                    <a:pos x="T2" y="T3"/>
                  </a:cxn>
                  <a:cxn ang="T8">
                    <a:pos x="T4" y="T5"/>
                  </a:cxn>
                </a:cxnLst>
                <a:rect l="T9" t="T10" r="T11" b="T12"/>
                <a:pathLst>
                  <a:path w="16" h="14">
                    <a:moveTo>
                      <a:pt x="16" y="1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07" name="Freeform 352"/>
              <p:cNvSpPr>
                <a:spLocks/>
              </p:cNvSpPr>
              <p:nvPr/>
            </p:nvSpPr>
            <p:spPr bwMode="auto">
              <a:xfrm>
                <a:off x="4943" y="3863"/>
                <a:ext cx="6" cy="6"/>
              </a:xfrm>
              <a:custGeom>
                <a:avLst/>
                <a:gdLst>
                  <a:gd name="T0" fmla="*/ 0 w 15"/>
                  <a:gd name="T1" fmla="*/ 0 h 14"/>
                  <a:gd name="T2" fmla="*/ 0 w 15"/>
                  <a:gd name="T3" fmla="*/ 0 h 14"/>
                  <a:gd name="T4" fmla="*/ 0 w 15"/>
                  <a:gd name="T5" fmla="*/ 0 h 14"/>
                  <a:gd name="T6" fmla="*/ 0 60000 65536"/>
                  <a:gd name="T7" fmla="*/ 0 60000 65536"/>
                  <a:gd name="T8" fmla="*/ 0 60000 65536"/>
                  <a:gd name="T9" fmla="*/ 0 w 15"/>
                  <a:gd name="T10" fmla="*/ 0 h 14"/>
                  <a:gd name="T11" fmla="*/ 15 w 15"/>
                  <a:gd name="T12" fmla="*/ 14 h 14"/>
                </a:gdLst>
                <a:ahLst/>
                <a:cxnLst>
                  <a:cxn ang="T6">
                    <a:pos x="T0" y="T1"/>
                  </a:cxn>
                  <a:cxn ang="T7">
                    <a:pos x="T2" y="T3"/>
                  </a:cxn>
                  <a:cxn ang="T8">
                    <a:pos x="T4" y="T5"/>
                  </a:cxn>
                </a:cxnLst>
                <a:rect l="T9" t="T10" r="T11" b="T12"/>
                <a:pathLst>
                  <a:path w="15" h="14">
                    <a:moveTo>
                      <a:pt x="15" y="1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08" name="Freeform 353"/>
              <p:cNvSpPr>
                <a:spLocks/>
              </p:cNvSpPr>
              <p:nvPr/>
            </p:nvSpPr>
            <p:spPr bwMode="auto">
              <a:xfrm>
                <a:off x="4926" y="3846"/>
                <a:ext cx="6" cy="6"/>
              </a:xfrm>
              <a:custGeom>
                <a:avLst/>
                <a:gdLst>
                  <a:gd name="T0" fmla="*/ 0 w 15"/>
                  <a:gd name="T1" fmla="*/ 0 h 14"/>
                  <a:gd name="T2" fmla="*/ 0 w 15"/>
                  <a:gd name="T3" fmla="*/ 0 h 14"/>
                  <a:gd name="T4" fmla="*/ 0 w 15"/>
                  <a:gd name="T5" fmla="*/ 0 h 14"/>
                  <a:gd name="T6" fmla="*/ 0 60000 65536"/>
                  <a:gd name="T7" fmla="*/ 0 60000 65536"/>
                  <a:gd name="T8" fmla="*/ 0 60000 65536"/>
                  <a:gd name="T9" fmla="*/ 0 w 15"/>
                  <a:gd name="T10" fmla="*/ 0 h 14"/>
                  <a:gd name="T11" fmla="*/ 15 w 15"/>
                  <a:gd name="T12" fmla="*/ 14 h 14"/>
                </a:gdLst>
                <a:ahLst/>
                <a:cxnLst>
                  <a:cxn ang="T6">
                    <a:pos x="T0" y="T1"/>
                  </a:cxn>
                  <a:cxn ang="T7">
                    <a:pos x="T2" y="T3"/>
                  </a:cxn>
                  <a:cxn ang="T8">
                    <a:pos x="T4" y="T5"/>
                  </a:cxn>
                </a:cxnLst>
                <a:rect l="T9" t="T10" r="T11" b="T12"/>
                <a:pathLst>
                  <a:path w="15" h="14">
                    <a:moveTo>
                      <a:pt x="15" y="1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09" name="Freeform 354"/>
              <p:cNvSpPr>
                <a:spLocks/>
              </p:cNvSpPr>
              <p:nvPr/>
            </p:nvSpPr>
            <p:spPr bwMode="auto">
              <a:xfrm>
                <a:off x="4908" y="3830"/>
                <a:ext cx="7" cy="5"/>
              </a:xfrm>
              <a:custGeom>
                <a:avLst/>
                <a:gdLst>
                  <a:gd name="T0" fmla="*/ 0 w 16"/>
                  <a:gd name="T1" fmla="*/ 0 h 14"/>
                  <a:gd name="T2" fmla="*/ 0 w 16"/>
                  <a:gd name="T3" fmla="*/ 0 h 14"/>
                  <a:gd name="T4" fmla="*/ 0 w 16"/>
                  <a:gd name="T5" fmla="*/ 0 h 14"/>
                  <a:gd name="T6" fmla="*/ 0 60000 65536"/>
                  <a:gd name="T7" fmla="*/ 0 60000 65536"/>
                  <a:gd name="T8" fmla="*/ 0 60000 65536"/>
                  <a:gd name="T9" fmla="*/ 0 w 16"/>
                  <a:gd name="T10" fmla="*/ 0 h 14"/>
                  <a:gd name="T11" fmla="*/ 16 w 16"/>
                  <a:gd name="T12" fmla="*/ 14 h 14"/>
                </a:gdLst>
                <a:ahLst/>
                <a:cxnLst>
                  <a:cxn ang="T6">
                    <a:pos x="T0" y="T1"/>
                  </a:cxn>
                  <a:cxn ang="T7">
                    <a:pos x="T2" y="T3"/>
                  </a:cxn>
                  <a:cxn ang="T8">
                    <a:pos x="T4" y="T5"/>
                  </a:cxn>
                </a:cxnLst>
                <a:rect l="T9" t="T10" r="T11" b="T12"/>
                <a:pathLst>
                  <a:path w="16" h="14">
                    <a:moveTo>
                      <a:pt x="16" y="1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10" name="Freeform 355"/>
              <p:cNvSpPr>
                <a:spLocks/>
              </p:cNvSpPr>
              <p:nvPr/>
            </p:nvSpPr>
            <p:spPr bwMode="auto">
              <a:xfrm>
                <a:off x="4893" y="3811"/>
                <a:ext cx="5" cy="7"/>
              </a:xfrm>
              <a:custGeom>
                <a:avLst/>
                <a:gdLst>
                  <a:gd name="T0" fmla="*/ 0 w 11"/>
                  <a:gd name="T1" fmla="*/ 0 h 18"/>
                  <a:gd name="T2" fmla="*/ 0 w 11"/>
                  <a:gd name="T3" fmla="*/ 0 h 18"/>
                  <a:gd name="T4" fmla="*/ 0 w 11"/>
                  <a:gd name="T5" fmla="*/ 0 h 18"/>
                  <a:gd name="T6" fmla="*/ 0 60000 65536"/>
                  <a:gd name="T7" fmla="*/ 0 60000 65536"/>
                  <a:gd name="T8" fmla="*/ 0 60000 65536"/>
                  <a:gd name="T9" fmla="*/ 0 w 11"/>
                  <a:gd name="T10" fmla="*/ 0 h 18"/>
                  <a:gd name="T11" fmla="*/ 11 w 11"/>
                  <a:gd name="T12" fmla="*/ 18 h 18"/>
                </a:gdLst>
                <a:ahLst/>
                <a:cxnLst>
                  <a:cxn ang="T6">
                    <a:pos x="T0" y="T1"/>
                  </a:cxn>
                  <a:cxn ang="T7">
                    <a:pos x="T2" y="T3"/>
                  </a:cxn>
                  <a:cxn ang="T8">
                    <a:pos x="T4" y="T5"/>
                  </a:cxn>
                </a:cxnLst>
                <a:rect l="T9" t="T10" r="T11" b="T12"/>
                <a:pathLst>
                  <a:path w="11" h="18">
                    <a:moveTo>
                      <a:pt x="11"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11" name="Freeform 356"/>
              <p:cNvSpPr>
                <a:spLocks/>
              </p:cNvSpPr>
              <p:nvPr/>
            </p:nvSpPr>
            <p:spPr bwMode="auto">
              <a:xfrm>
                <a:off x="4882" y="3790"/>
                <a:ext cx="4" cy="7"/>
              </a:xfrm>
              <a:custGeom>
                <a:avLst/>
                <a:gdLst>
                  <a:gd name="T0" fmla="*/ 0 w 11"/>
                  <a:gd name="T1" fmla="*/ 0 h 17"/>
                  <a:gd name="T2" fmla="*/ 0 w 11"/>
                  <a:gd name="T3" fmla="*/ 0 h 17"/>
                  <a:gd name="T4" fmla="*/ 0 w 11"/>
                  <a:gd name="T5" fmla="*/ 0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11" y="17"/>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12" name="Freeform 357"/>
              <p:cNvSpPr>
                <a:spLocks/>
              </p:cNvSpPr>
              <p:nvPr/>
            </p:nvSpPr>
            <p:spPr bwMode="auto">
              <a:xfrm>
                <a:off x="4870" y="3769"/>
                <a:ext cx="4" cy="7"/>
              </a:xfrm>
              <a:custGeom>
                <a:avLst/>
                <a:gdLst>
                  <a:gd name="T0" fmla="*/ 0 w 11"/>
                  <a:gd name="T1" fmla="*/ 0 h 17"/>
                  <a:gd name="T2" fmla="*/ 0 w 11"/>
                  <a:gd name="T3" fmla="*/ 0 h 17"/>
                  <a:gd name="T4" fmla="*/ 0 w 11"/>
                  <a:gd name="T5" fmla="*/ 0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11" y="17"/>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13" name="Freeform 358"/>
              <p:cNvSpPr>
                <a:spLocks/>
              </p:cNvSpPr>
              <p:nvPr/>
            </p:nvSpPr>
            <p:spPr bwMode="auto">
              <a:xfrm>
                <a:off x="4858" y="3748"/>
                <a:ext cx="5" cy="7"/>
              </a:xfrm>
              <a:custGeom>
                <a:avLst/>
                <a:gdLst>
                  <a:gd name="T0" fmla="*/ 0 w 11"/>
                  <a:gd name="T1" fmla="*/ 0 h 18"/>
                  <a:gd name="T2" fmla="*/ 0 w 11"/>
                  <a:gd name="T3" fmla="*/ 0 h 18"/>
                  <a:gd name="T4" fmla="*/ 0 w 11"/>
                  <a:gd name="T5" fmla="*/ 0 h 18"/>
                  <a:gd name="T6" fmla="*/ 0 60000 65536"/>
                  <a:gd name="T7" fmla="*/ 0 60000 65536"/>
                  <a:gd name="T8" fmla="*/ 0 60000 65536"/>
                  <a:gd name="T9" fmla="*/ 0 w 11"/>
                  <a:gd name="T10" fmla="*/ 0 h 18"/>
                  <a:gd name="T11" fmla="*/ 11 w 11"/>
                  <a:gd name="T12" fmla="*/ 18 h 18"/>
                </a:gdLst>
                <a:ahLst/>
                <a:cxnLst>
                  <a:cxn ang="T6">
                    <a:pos x="T0" y="T1"/>
                  </a:cxn>
                  <a:cxn ang="T7">
                    <a:pos x="T2" y="T3"/>
                  </a:cxn>
                  <a:cxn ang="T8">
                    <a:pos x="T4" y="T5"/>
                  </a:cxn>
                </a:cxnLst>
                <a:rect l="T9" t="T10" r="T11" b="T12"/>
                <a:pathLst>
                  <a:path w="11" h="18">
                    <a:moveTo>
                      <a:pt x="11"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14" name="Freeform 359"/>
              <p:cNvSpPr>
                <a:spLocks/>
              </p:cNvSpPr>
              <p:nvPr/>
            </p:nvSpPr>
            <p:spPr bwMode="auto">
              <a:xfrm>
                <a:off x="4850" y="3732"/>
                <a:ext cx="1" cy="2"/>
              </a:xfrm>
              <a:custGeom>
                <a:avLst/>
                <a:gdLst>
                  <a:gd name="T0" fmla="*/ 0 w 3"/>
                  <a:gd name="T1" fmla="*/ 1 h 4"/>
                  <a:gd name="T2" fmla="*/ 0 w 3"/>
                  <a:gd name="T3" fmla="*/ 0 h 4"/>
                  <a:gd name="T4" fmla="*/ 0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3" y="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15" name="Freeform 360"/>
              <p:cNvSpPr>
                <a:spLocks/>
              </p:cNvSpPr>
              <p:nvPr/>
            </p:nvSpPr>
            <p:spPr bwMode="auto">
              <a:xfrm>
                <a:off x="4850" y="3732"/>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16" name="Freeform 361"/>
              <p:cNvSpPr>
                <a:spLocks/>
              </p:cNvSpPr>
              <p:nvPr/>
            </p:nvSpPr>
            <p:spPr bwMode="auto">
              <a:xfrm>
                <a:off x="4844" y="3731"/>
                <a:ext cx="6" cy="1"/>
              </a:xfrm>
              <a:custGeom>
                <a:avLst/>
                <a:gdLst>
                  <a:gd name="T0" fmla="*/ 0 w 16"/>
                  <a:gd name="T1" fmla="*/ 0 h 4"/>
                  <a:gd name="T2" fmla="*/ 0 w 16"/>
                  <a:gd name="T3" fmla="*/ 0 h 4"/>
                  <a:gd name="T4" fmla="*/ 0 w 16"/>
                  <a:gd name="T5" fmla="*/ 0 h 4"/>
                  <a:gd name="T6" fmla="*/ 0 60000 65536"/>
                  <a:gd name="T7" fmla="*/ 0 60000 65536"/>
                  <a:gd name="T8" fmla="*/ 0 60000 65536"/>
                  <a:gd name="T9" fmla="*/ 0 w 16"/>
                  <a:gd name="T10" fmla="*/ 0 h 4"/>
                  <a:gd name="T11" fmla="*/ 16 w 16"/>
                  <a:gd name="T12" fmla="*/ 4 h 4"/>
                </a:gdLst>
                <a:ahLst/>
                <a:cxnLst>
                  <a:cxn ang="T6">
                    <a:pos x="T0" y="T1"/>
                  </a:cxn>
                  <a:cxn ang="T7">
                    <a:pos x="T2" y="T3"/>
                  </a:cxn>
                  <a:cxn ang="T8">
                    <a:pos x="T4" y="T5"/>
                  </a:cxn>
                </a:cxnLst>
                <a:rect l="T9" t="T10" r="T11" b="T12"/>
                <a:pathLst>
                  <a:path w="16" h="4">
                    <a:moveTo>
                      <a:pt x="16" y="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17" name="Freeform 362"/>
              <p:cNvSpPr>
                <a:spLocks/>
              </p:cNvSpPr>
              <p:nvPr/>
            </p:nvSpPr>
            <p:spPr bwMode="auto">
              <a:xfrm>
                <a:off x="4821" y="3725"/>
                <a:ext cx="8" cy="2"/>
              </a:xfrm>
              <a:custGeom>
                <a:avLst/>
                <a:gdLst>
                  <a:gd name="T0" fmla="*/ 0 w 20"/>
                  <a:gd name="T1" fmla="*/ 0 h 5"/>
                  <a:gd name="T2" fmla="*/ 0 w 20"/>
                  <a:gd name="T3" fmla="*/ 0 h 5"/>
                  <a:gd name="T4" fmla="*/ 0 w 20"/>
                  <a:gd name="T5" fmla="*/ 0 h 5"/>
                  <a:gd name="T6" fmla="*/ 0 60000 65536"/>
                  <a:gd name="T7" fmla="*/ 0 60000 65536"/>
                  <a:gd name="T8" fmla="*/ 0 60000 65536"/>
                  <a:gd name="T9" fmla="*/ 0 w 20"/>
                  <a:gd name="T10" fmla="*/ 0 h 5"/>
                  <a:gd name="T11" fmla="*/ 20 w 20"/>
                  <a:gd name="T12" fmla="*/ 5 h 5"/>
                </a:gdLst>
                <a:ahLst/>
                <a:cxnLst>
                  <a:cxn ang="T6">
                    <a:pos x="T0" y="T1"/>
                  </a:cxn>
                  <a:cxn ang="T7">
                    <a:pos x="T2" y="T3"/>
                  </a:cxn>
                  <a:cxn ang="T8">
                    <a:pos x="T4" y="T5"/>
                  </a:cxn>
                </a:cxnLst>
                <a:rect l="T9" t="T10" r="T11" b="T12"/>
                <a:pathLst>
                  <a:path w="20" h="5">
                    <a:moveTo>
                      <a:pt x="20" y="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18" name="Freeform 363"/>
              <p:cNvSpPr>
                <a:spLocks/>
              </p:cNvSpPr>
              <p:nvPr/>
            </p:nvSpPr>
            <p:spPr bwMode="auto">
              <a:xfrm>
                <a:off x="4797" y="3719"/>
                <a:ext cx="9" cy="2"/>
              </a:xfrm>
              <a:custGeom>
                <a:avLst/>
                <a:gdLst>
                  <a:gd name="T0" fmla="*/ 0 w 21"/>
                  <a:gd name="T1" fmla="*/ 0 h 5"/>
                  <a:gd name="T2" fmla="*/ 0 w 21"/>
                  <a:gd name="T3" fmla="*/ 0 h 5"/>
                  <a:gd name="T4" fmla="*/ 0 w 21"/>
                  <a:gd name="T5" fmla="*/ 0 h 5"/>
                  <a:gd name="T6" fmla="*/ 0 60000 65536"/>
                  <a:gd name="T7" fmla="*/ 0 60000 65536"/>
                  <a:gd name="T8" fmla="*/ 0 60000 65536"/>
                  <a:gd name="T9" fmla="*/ 0 w 21"/>
                  <a:gd name="T10" fmla="*/ 0 h 5"/>
                  <a:gd name="T11" fmla="*/ 21 w 21"/>
                  <a:gd name="T12" fmla="*/ 5 h 5"/>
                </a:gdLst>
                <a:ahLst/>
                <a:cxnLst>
                  <a:cxn ang="T6">
                    <a:pos x="T0" y="T1"/>
                  </a:cxn>
                  <a:cxn ang="T7">
                    <a:pos x="T2" y="T3"/>
                  </a:cxn>
                  <a:cxn ang="T8">
                    <a:pos x="T4" y="T5"/>
                  </a:cxn>
                </a:cxnLst>
                <a:rect l="T9" t="T10" r="T11" b="T12"/>
                <a:pathLst>
                  <a:path w="21" h="5">
                    <a:moveTo>
                      <a:pt x="21" y="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19" name="Freeform 364"/>
              <p:cNvSpPr>
                <a:spLocks/>
              </p:cNvSpPr>
              <p:nvPr/>
            </p:nvSpPr>
            <p:spPr bwMode="auto">
              <a:xfrm>
                <a:off x="4774" y="3713"/>
                <a:ext cx="8" cy="2"/>
              </a:xfrm>
              <a:custGeom>
                <a:avLst/>
                <a:gdLst>
                  <a:gd name="T0" fmla="*/ 0 w 20"/>
                  <a:gd name="T1" fmla="*/ 0 h 5"/>
                  <a:gd name="T2" fmla="*/ 0 w 20"/>
                  <a:gd name="T3" fmla="*/ 0 h 5"/>
                  <a:gd name="T4" fmla="*/ 0 w 20"/>
                  <a:gd name="T5" fmla="*/ 0 h 5"/>
                  <a:gd name="T6" fmla="*/ 0 60000 65536"/>
                  <a:gd name="T7" fmla="*/ 0 60000 65536"/>
                  <a:gd name="T8" fmla="*/ 0 60000 65536"/>
                  <a:gd name="T9" fmla="*/ 0 w 20"/>
                  <a:gd name="T10" fmla="*/ 0 h 5"/>
                  <a:gd name="T11" fmla="*/ 20 w 20"/>
                  <a:gd name="T12" fmla="*/ 5 h 5"/>
                </a:gdLst>
                <a:ahLst/>
                <a:cxnLst>
                  <a:cxn ang="T6">
                    <a:pos x="T0" y="T1"/>
                  </a:cxn>
                  <a:cxn ang="T7">
                    <a:pos x="T2" y="T3"/>
                  </a:cxn>
                  <a:cxn ang="T8">
                    <a:pos x="T4" y="T5"/>
                  </a:cxn>
                </a:cxnLst>
                <a:rect l="T9" t="T10" r="T11" b="T12"/>
                <a:pathLst>
                  <a:path w="20" h="5">
                    <a:moveTo>
                      <a:pt x="20" y="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20" name="Freeform 365"/>
              <p:cNvSpPr>
                <a:spLocks/>
              </p:cNvSpPr>
              <p:nvPr/>
            </p:nvSpPr>
            <p:spPr bwMode="auto">
              <a:xfrm>
                <a:off x="4750" y="3708"/>
                <a:ext cx="9" cy="1"/>
              </a:xfrm>
              <a:custGeom>
                <a:avLst/>
                <a:gdLst>
                  <a:gd name="T0" fmla="*/ 0 w 21"/>
                  <a:gd name="T1" fmla="*/ 0 h 4"/>
                  <a:gd name="T2" fmla="*/ 0 w 21"/>
                  <a:gd name="T3" fmla="*/ 0 h 4"/>
                  <a:gd name="T4" fmla="*/ 0 w 21"/>
                  <a:gd name="T5" fmla="*/ 0 h 4"/>
                  <a:gd name="T6" fmla="*/ 0 60000 65536"/>
                  <a:gd name="T7" fmla="*/ 0 60000 65536"/>
                  <a:gd name="T8" fmla="*/ 0 60000 65536"/>
                  <a:gd name="T9" fmla="*/ 0 w 21"/>
                  <a:gd name="T10" fmla="*/ 0 h 4"/>
                  <a:gd name="T11" fmla="*/ 21 w 21"/>
                  <a:gd name="T12" fmla="*/ 4 h 4"/>
                </a:gdLst>
                <a:ahLst/>
                <a:cxnLst>
                  <a:cxn ang="T6">
                    <a:pos x="T0" y="T1"/>
                  </a:cxn>
                  <a:cxn ang="T7">
                    <a:pos x="T2" y="T3"/>
                  </a:cxn>
                  <a:cxn ang="T8">
                    <a:pos x="T4" y="T5"/>
                  </a:cxn>
                </a:cxnLst>
                <a:rect l="T9" t="T10" r="T11" b="T12"/>
                <a:pathLst>
                  <a:path w="21" h="4">
                    <a:moveTo>
                      <a:pt x="21" y="4"/>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21" name="Freeform 366"/>
              <p:cNvSpPr>
                <a:spLocks/>
              </p:cNvSpPr>
              <p:nvPr/>
            </p:nvSpPr>
            <p:spPr bwMode="auto">
              <a:xfrm>
                <a:off x="4730" y="3703"/>
                <a:ext cx="5" cy="1"/>
              </a:xfrm>
              <a:custGeom>
                <a:avLst/>
                <a:gdLst>
                  <a:gd name="T0" fmla="*/ 0 w 12"/>
                  <a:gd name="T1" fmla="*/ 1 h 2"/>
                  <a:gd name="T2" fmla="*/ 0 w 12"/>
                  <a:gd name="T3" fmla="*/ 0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2"/>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22" name="Freeform 367"/>
              <p:cNvSpPr>
                <a:spLocks/>
              </p:cNvSpPr>
              <p:nvPr/>
            </p:nvSpPr>
            <p:spPr bwMode="auto">
              <a:xfrm>
                <a:off x="4731" y="3703"/>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23" name="Freeform 368"/>
              <p:cNvSpPr>
                <a:spLocks/>
              </p:cNvSpPr>
              <p:nvPr/>
            </p:nvSpPr>
            <p:spPr bwMode="auto">
              <a:xfrm>
                <a:off x="4727" y="3703"/>
                <a:ext cx="4" cy="1"/>
              </a:xfrm>
              <a:custGeom>
                <a:avLst/>
                <a:gdLst>
                  <a:gd name="T0" fmla="*/ 0 w 9"/>
                  <a:gd name="T1" fmla="*/ 0 h 1"/>
                  <a:gd name="T2" fmla="*/ 0 w 9"/>
                  <a:gd name="T3" fmla="*/ 0 h 1"/>
                  <a:gd name="T4" fmla="*/ 0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9" y="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24" name="Freeform 369"/>
              <p:cNvSpPr>
                <a:spLocks/>
              </p:cNvSpPr>
              <p:nvPr/>
            </p:nvSpPr>
            <p:spPr bwMode="auto">
              <a:xfrm>
                <a:off x="4703" y="3703"/>
                <a:ext cx="9"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21" y="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25" name="Freeform 370"/>
              <p:cNvSpPr>
                <a:spLocks/>
              </p:cNvSpPr>
              <p:nvPr/>
            </p:nvSpPr>
            <p:spPr bwMode="auto">
              <a:xfrm>
                <a:off x="4679" y="3703"/>
                <a:ext cx="9"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21" y="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26" name="Freeform 371"/>
              <p:cNvSpPr>
                <a:spLocks/>
              </p:cNvSpPr>
              <p:nvPr/>
            </p:nvSpPr>
            <p:spPr bwMode="auto">
              <a:xfrm>
                <a:off x="4659" y="3703"/>
                <a:ext cx="5" cy="1"/>
              </a:xfrm>
              <a:custGeom>
                <a:avLst/>
                <a:gdLst>
                  <a:gd name="T0" fmla="*/ 0 w 13"/>
                  <a:gd name="T1" fmla="*/ 0 h 1"/>
                  <a:gd name="T2" fmla="*/ 0 w 13"/>
                  <a:gd name="T3" fmla="*/ 0 h 1"/>
                  <a:gd name="T4" fmla="*/ 0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13" y="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27" name="Freeform 372"/>
              <p:cNvSpPr>
                <a:spLocks/>
              </p:cNvSpPr>
              <p:nvPr/>
            </p:nvSpPr>
            <p:spPr bwMode="auto">
              <a:xfrm>
                <a:off x="4659" y="3703"/>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28" name="Freeform 373"/>
              <p:cNvSpPr>
                <a:spLocks/>
              </p:cNvSpPr>
              <p:nvPr/>
            </p:nvSpPr>
            <p:spPr bwMode="auto">
              <a:xfrm>
                <a:off x="4657" y="3700"/>
                <a:ext cx="2" cy="3"/>
              </a:xfrm>
              <a:custGeom>
                <a:avLst/>
                <a:gdLst>
                  <a:gd name="T0" fmla="*/ 1 w 4"/>
                  <a:gd name="T1" fmla="*/ 0 h 8"/>
                  <a:gd name="T2" fmla="*/ 1 w 4"/>
                  <a:gd name="T3" fmla="*/ 0 h 8"/>
                  <a:gd name="T4" fmla="*/ 0 w 4"/>
                  <a:gd name="T5" fmla="*/ 0 h 8"/>
                  <a:gd name="T6" fmla="*/ 0 60000 65536"/>
                  <a:gd name="T7" fmla="*/ 0 60000 65536"/>
                  <a:gd name="T8" fmla="*/ 0 60000 65536"/>
                  <a:gd name="T9" fmla="*/ 0 w 4"/>
                  <a:gd name="T10" fmla="*/ 0 h 8"/>
                  <a:gd name="T11" fmla="*/ 4 w 4"/>
                  <a:gd name="T12" fmla="*/ 8 h 8"/>
                </a:gdLst>
                <a:ahLst/>
                <a:cxnLst>
                  <a:cxn ang="T6">
                    <a:pos x="T0" y="T1"/>
                  </a:cxn>
                  <a:cxn ang="T7">
                    <a:pos x="T2" y="T3"/>
                  </a:cxn>
                  <a:cxn ang="T8">
                    <a:pos x="T4" y="T5"/>
                  </a:cxn>
                </a:cxnLst>
                <a:rect l="T9" t="T10" r="T11" b="T12"/>
                <a:pathLst>
                  <a:path w="4" h="8">
                    <a:moveTo>
                      <a:pt x="4" y="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29" name="Freeform 374"/>
              <p:cNvSpPr>
                <a:spLocks/>
              </p:cNvSpPr>
              <p:nvPr/>
            </p:nvSpPr>
            <p:spPr bwMode="auto">
              <a:xfrm>
                <a:off x="4651" y="3677"/>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30" name="Freeform 375"/>
              <p:cNvSpPr>
                <a:spLocks/>
              </p:cNvSpPr>
              <p:nvPr/>
            </p:nvSpPr>
            <p:spPr bwMode="auto">
              <a:xfrm>
                <a:off x="4644" y="3654"/>
                <a:ext cx="3" cy="8"/>
              </a:xfrm>
              <a:custGeom>
                <a:avLst/>
                <a:gdLst>
                  <a:gd name="T0" fmla="*/ 0 w 7"/>
                  <a:gd name="T1" fmla="*/ 0 h 20"/>
                  <a:gd name="T2" fmla="*/ 0 w 7"/>
                  <a:gd name="T3" fmla="*/ 0 h 20"/>
                  <a:gd name="T4" fmla="*/ 0 w 7"/>
                  <a:gd name="T5" fmla="*/ 0 h 20"/>
                  <a:gd name="T6" fmla="*/ 0 60000 65536"/>
                  <a:gd name="T7" fmla="*/ 0 60000 65536"/>
                  <a:gd name="T8" fmla="*/ 0 60000 65536"/>
                  <a:gd name="T9" fmla="*/ 0 w 7"/>
                  <a:gd name="T10" fmla="*/ 0 h 20"/>
                  <a:gd name="T11" fmla="*/ 7 w 7"/>
                  <a:gd name="T12" fmla="*/ 20 h 20"/>
                </a:gdLst>
                <a:ahLst/>
                <a:cxnLst>
                  <a:cxn ang="T6">
                    <a:pos x="T0" y="T1"/>
                  </a:cxn>
                  <a:cxn ang="T7">
                    <a:pos x="T2" y="T3"/>
                  </a:cxn>
                  <a:cxn ang="T8">
                    <a:pos x="T4" y="T5"/>
                  </a:cxn>
                </a:cxnLst>
                <a:rect l="T9" t="T10" r="T11" b="T12"/>
                <a:pathLst>
                  <a:path w="7" h="20">
                    <a:moveTo>
                      <a:pt x="7"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31" name="Freeform 376"/>
              <p:cNvSpPr>
                <a:spLocks/>
              </p:cNvSpPr>
              <p:nvPr/>
            </p:nvSpPr>
            <p:spPr bwMode="auto">
              <a:xfrm>
                <a:off x="4637" y="3631"/>
                <a:ext cx="3" cy="7"/>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32" name="Freeform 377"/>
              <p:cNvSpPr>
                <a:spLocks/>
              </p:cNvSpPr>
              <p:nvPr/>
            </p:nvSpPr>
            <p:spPr bwMode="auto">
              <a:xfrm>
                <a:off x="4631" y="3608"/>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33" name="Freeform 378"/>
              <p:cNvSpPr>
                <a:spLocks/>
              </p:cNvSpPr>
              <p:nvPr/>
            </p:nvSpPr>
            <p:spPr bwMode="auto">
              <a:xfrm>
                <a:off x="4624" y="3585"/>
                <a:ext cx="3" cy="7"/>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34" name="Freeform 379"/>
              <p:cNvSpPr>
                <a:spLocks/>
              </p:cNvSpPr>
              <p:nvPr/>
            </p:nvSpPr>
            <p:spPr bwMode="auto">
              <a:xfrm>
                <a:off x="4617" y="3561"/>
                <a:ext cx="3" cy="8"/>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35" name="Freeform 380"/>
              <p:cNvSpPr>
                <a:spLocks/>
              </p:cNvSpPr>
              <p:nvPr/>
            </p:nvSpPr>
            <p:spPr bwMode="auto">
              <a:xfrm>
                <a:off x="4611" y="3538"/>
                <a:ext cx="2" cy="8"/>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36" name="Freeform 381"/>
              <p:cNvSpPr>
                <a:spLocks/>
              </p:cNvSpPr>
              <p:nvPr/>
            </p:nvSpPr>
            <p:spPr bwMode="auto">
              <a:xfrm>
                <a:off x="4604" y="3515"/>
                <a:ext cx="3" cy="8"/>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37" name="Freeform 382"/>
              <p:cNvSpPr>
                <a:spLocks/>
              </p:cNvSpPr>
              <p:nvPr/>
            </p:nvSpPr>
            <p:spPr bwMode="auto">
              <a:xfrm>
                <a:off x="4597" y="3492"/>
                <a:ext cx="3" cy="8"/>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38" name="Freeform 383"/>
              <p:cNvSpPr>
                <a:spLocks/>
              </p:cNvSpPr>
              <p:nvPr/>
            </p:nvSpPr>
            <p:spPr bwMode="auto">
              <a:xfrm>
                <a:off x="4591" y="3469"/>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39" name="Freeform 384"/>
              <p:cNvSpPr>
                <a:spLocks/>
              </p:cNvSpPr>
              <p:nvPr/>
            </p:nvSpPr>
            <p:spPr bwMode="auto">
              <a:xfrm>
                <a:off x="4584" y="3446"/>
                <a:ext cx="3" cy="8"/>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40" name="Freeform 385"/>
              <p:cNvSpPr>
                <a:spLocks/>
              </p:cNvSpPr>
              <p:nvPr/>
            </p:nvSpPr>
            <p:spPr bwMode="auto">
              <a:xfrm>
                <a:off x="4579" y="3427"/>
                <a:ext cx="1" cy="3"/>
              </a:xfrm>
              <a:custGeom>
                <a:avLst/>
                <a:gdLst>
                  <a:gd name="T0" fmla="*/ 0 w 3"/>
                  <a:gd name="T1" fmla="*/ 0 h 8"/>
                  <a:gd name="T2" fmla="*/ 0 w 3"/>
                  <a:gd name="T3" fmla="*/ 0 h 8"/>
                  <a:gd name="T4" fmla="*/ 0 w 3"/>
                  <a:gd name="T5" fmla="*/ 0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3" y="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41" name="Freeform 386"/>
              <p:cNvSpPr>
                <a:spLocks/>
              </p:cNvSpPr>
              <p:nvPr/>
            </p:nvSpPr>
            <p:spPr bwMode="auto">
              <a:xfrm>
                <a:off x="4579" y="3427"/>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42" name="Freeform 387"/>
              <p:cNvSpPr>
                <a:spLocks/>
              </p:cNvSpPr>
              <p:nvPr/>
            </p:nvSpPr>
            <p:spPr bwMode="auto">
              <a:xfrm>
                <a:off x="4578" y="3423"/>
                <a:ext cx="1" cy="4"/>
              </a:xfrm>
              <a:custGeom>
                <a:avLst/>
                <a:gdLst>
                  <a:gd name="T0" fmla="*/ 0 w 4"/>
                  <a:gd name="T1" fmla="*/ 0 h 11"/>
                  <a:gd name="T2" fmla="*/ 0 w 4"/>
                  <a:gd name="T3" fmla="*/ 0 h 11"/>
                  <a:gd name="T4" fmla="*/ 0 w 4"/>
                  <a:gd name="T5" fmla="*/ 0 h 11"/>
                  <a:gd name="T6" fmla="*/ 0 60000 65536"/>
                  <a:gd name="T7" fmla="*/ 0 60000 65536"/>
                  <a:gd name="T8" fmla="*/ 0 60000 65536"/>
                  <a:gd name="T9" fmla="*/ 0 w 4"/>
                  <a:gd name="T10" fmla="*/ 0 h 11"/>
                  <a:gd name="T11" fmla="*/ 4 w 4"/>
                  <a:gd name="T12" fmla="*/ 11 h 11"/>
                </a:gdLst>
                <a:ahLst/>
                <a:cxnLst>
                  <a:cxn ang="T6">
                    <a:pos x="T0" y="T1"/>
                  </a:cxn>
                  <a:cxn ang="T7">
                    <a:pos x="T2" y="T3"/>
                  </a:cxn>
                  <a:cxn ang="T8">
                    <a:pos x="T4" y="T5"/>
                  </a:cxn>
                </a:cxnLst>
                <a:rect l="T9" t="T10" r="T11" b="T12"/>
                <a:pathLst>
                  <a:path w="4" h="11">
                    <a:moveTo>
                      <a:pt x="4" y="11"/>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43" name="Freeform 388"/>
              <p:cNvSpPr>
                <a:spLocks/>
              </p:cNvSpPr>
              <p:nvPr/>
            </p:nvSpPr>
            <p:spPr bwMode="auto">
              <a:xfrm>
                <a:off x="4571" y="3400"/>
                <a:ext cx="3" cy="7"/>
              </a:xfrm>
              <a:custGeom>
                <a:avLst/>
                <a:gdLst>
                  <a:gd name="T0" fmla="*/ 1 w 6"/>
                  <a:gd name="T1" fmla="*/ 0 h 19"/>
                  <a:gd name="T2" fmla="*/ 1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44" name="Freeform 389"/>
              <p:cNvSpPr>
                <a:spLocks/>
              </p:cNvSpPr>
              <p:nvPr/>
            </p:nvSpPr>
            <p:spPr bwMode="auto">
              <a:xfrm>
                <a:off x="4565" y="3376"/>
                <a:ext cx="2" cy="8"/>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45" name="Freeform 390"/>
              <p:cNvSpPr>
                <a:spLocks/>
              </p:cNvSpPr>
              <p:nvPr/>
            </p:nvSpPr>
            <p:spPr bwMode="auto">
              <a:xfrm>
                <a:off x="4559" y="3353"/>
                <a:ext cx="2" cy="8"/>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46" name="Freeform 391"/>
              <p:cNvSpPr>
                <a:spLocks/>
              </p:cNvSpPr>
              <p:nvPr/>
            </p:nvSpPr>
            <p:spPr bwMode="auto">
              <a:xfrm>
                <a:off x="4552" y="3330"/>
                <a:ext cx="3" cy="8"/>
              </a:xfrm>
              <a:custGeom>
                <a:avLst/>
                <a:gdLst>
                  <a:gd name="T0" fmla="*/ 1 w 6"/>
                  <a:gd name="T1" fmla="*/ 0 h 20"/>
                  <a:gd name="T2" fmla="*/ 1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47" name="Freeform 392"/>
              <p:cNvSpPr>
                <a:spLocks/>
              </p:cNvSpPr>
              <p:nvPr/>
            </p:nvSpPr>
            <p:spPr bwMode="auto">
              <a:xfrm>
                <a:off x="4546" y="3307"/>
                <a:ext cx="2" cy="8"/>
              </a:xfrm>
              <a:custGeom>
                <a:avLst/>
                <a:gdLst>
                  <a:gd name="T0" fmla="*/ 0 w 6"/>
                  <a:gd name="T1" fmla="*/ 0 h 20"/>
                  <a:gd name="T2" fmla="*/ 0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48" name="Freeform 393"/>
              <p:cNvSpPr>
                <a:spLocks/>
              </p:cNvSpPr>
              <p:nvPr/>
            </p:nvSpPr>
            <p:spPr bwMode="auto">
              <a:xfrm>
                <a:off x="4539" y="3284"/>
                <a:ext cx="3" cy="7"/>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49" name="Freeform 394"/>
              <p:cNvSpPr>
                <a:spLocks/>
              </p:cNvSpPr>
              <p:nvPr/>
            </p:nvSpPr>
            <p:spPr bwMode="auto">
              <a:xfrm>
                <a:off x="4533" y="3260"/>
                <a:ext cx="3" cy="8"/>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50" name="Freeform 395"/>
              <p:cNvSpPr>
                <a:spLocks/>
              </p:cNvSpPr>
              <p:nvPr/>
            </p:nvSpPr>
            <p:spPr bwMode="auto">
              <a:xfrm>
                <a:off x="4527" y="3237"/>
                <a:ext cx="2" cy="8"/>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51" name="Freeform 396"/>
              <p:cNvSpPr>
                <a:spLocks/>
              </p:cNvSpPr>
              <p:nvPr/>
            </p:nvSpPr>
            <p:spPr bwMode="auto">
              <a:xfrm>
                <a:off x="4521" y="3214"/>
                <a:ext cx="2" cy="8"/>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52" name="Freeform 397"/>
              <p:cNvSpPr>
                <a:spLocks/>
              </p:cNvSpPr>
              <p:nvPr/>
            </p:nvSpPr>
            <p:spPr bwMode="auto">
              <a:xfrm>
                <a:off x="4514" y="3191"/>
                <a:ext cx="3" cy="7"/>
              </a:xfrm>
              <a:custGeom>
                <a:avLst/>
                <a:gdLst>
                  <a:gd name="T0" fmla="*/ 1 w 6"/>
                  <a:gd name="T1" fmla="*/ 0 h 19"/>
                  <a:gd name="T2" fmla="*/ 1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53" name="Freeform 398"/>
              <p:cNvSpPr>
                <a:spLocks/>
              </p:cNvSpPr>
              <p:nvPr/>
            </p:nvSpPr>
            <p:spPr bwMode="auto">
              <a:xfrm>
                <a:off x="4508" y="3167"/>
                <a:ext cx="2" cy="8"/>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54" name="Freeform 399"/>
              <p:cNvSpPr>
                <a:spLocks/>
              </p:cNvSpPr>
              <p:nvPr/>
            </p:nvSpPr>
            <p:spPr bwMode="auto">
              <a:xfrm>
                <a:off x="4501" y="3144"/>
                <a:ext cx="3" cy="8"/>
              </a:xfrm>
              <a:custGeom>
                <a:avLst/>
                <a:gdLst>
                  <a:gd name="T0" fmla="*/ 1 w 6"/>
                  <a:gd name="T1" fmla="*/ 0 h 19"/>
                  <a:gd name="T2" fmla="*/ 1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55" name="Freeform 400"/>
              <p:cNvSpPr>
                <a:spLocks/>
              </p:cNvSpPr>
              <p:nvPr/>
            </p:nvSpPr>
            <p:spPr bwMode="auto">
              <a:xfrm>
                <a:off x="4495" y="3121"/>
                <a:ext cx="2" cy="8"/>
              </a:xfrm>
              <a:custGeom>
                <a:avLst/>
                <a:gdLst>
                  <a:gd name="T0" fmla="*/ 0 w 6"/>
                  <a:gd name="T1" fmla="*/ 0 h 20"/>
                  <a:gd name="T2" fmla="*/ 0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56" name="Freeform 401"/>
              <p:cNvSpPr>
                <a:spLocks/>
              </p:cNvSpPr>
              <p:nvPr/>
            </p:nvSpPr>
            <p:spPr bwMode="auto">
              <a:xfrm>
                <a:off x="4489" y="3098"/>
                <a:ext cx="2" cy="8"/>
              </a:xfrm>
              <a:custGeom>
                <a:avLst/>
                <a:gdLst>
                  <a:gd name="T0" fmla="*/ 0 w 6"/>
                  <a:gd name="T1" fmla="*/ 0 h 20"/>
                  <a:gd name="T2" fmla="*/ 0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57" name="Freeform 402"/>
              <p:cNvSpPr>
                <a:spLocks/>
              </p:cNvSpPr>
              <p:nvPr/>
            </p:nvSpPr>
            <p:spPr bwMode="auto">
              <a:xfrm>
                <a:off x="4483" y="3075"/>
                <a:ext cx="2" cy="8"/>
              </a:xfrm>
              <a:custGeom>
                <a:avLst/>
                <a:gdLst>
                  <a:gd name="T0" fmla="*/ 0 w 6"/>
                  <a:gd name="T1" fmla="*/ 0 h 20"/>
                  <a:gd name="T2" fmla="*/ 0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58" name="Freeform 403"/>
              <p:cNvSpPr>
                <a:spLocks/>
              </p:cNvSpPr>
              <p:nvPr/>
            </p:nvSpPr>
            <p:spPr bwMode="auto">
              <a:xfrm>
                <a:off x="4477" y="3051"/>
                <a:ext cx="2" cy="8"/>
              </a:xfrm>
              <a:custGeom>
                <a:avLst/>
                <a:gdLst>
                  <a:gd name="T0" fmla="*/ 0 w 6"/>
                  <a:gd name="T1" fmla="*/ 0 h 20"/>
                  <a:gd name="T2" fmla="*/ 0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59" name="Freeform 404"/>
              <p:cNvSpPr>
                <a:spLocks/>
              </p:cNvSpPr>
              <p:nvPr/>
            </p:nvSpPr>
            <p:spPr bwMode="auto">
              <a:xfrm>
                <a:off x="4470" y="3028"/>
                <a:ext cx="3" cy="8"/>
              </a:xfrm>
              <a:custGeom>
                <a:avLst/>
                <a:gdLst>
                  <a:gd name="T0" fmla="*/ 1 w 6"/>
                  <a:gd name="T1" fmla="*/ 0 h 20"/>
                  <a:gd name="T2" fmla="*/ 1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60" name="Freeform 405"/>
              <p:cNvSpPr>
                <a:spLocks/>
              </p:cNvSpPr>
              <p:nvPr/>
            </p:nvSpPr>
            <p:spPr bwMode="auto">
              <a:xfrm>
                <a:off x="4464" y="3005"/>
                <a:ext cx="3" cy="8"/>
              </a:xfrm>
              <a:custGeom>
                <a:avLst/>
                <a:gdLst>
                  <a:gd name="T0" fmla="*/ 1 w 6"/>
                  <a:gd name="T1" fmla="*/ 0 h 20"/>
                  <a:gd name="T2" fmla="*/ 1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61" name="Freeform 406"/>
              <p:cNvSpPr>
                <a:spLocks/>
              </p:cNvSpPr>
              <p:nvPr/>
            </p:nvSpPr>
            <p:spPr bwMode="auto">
              <a:xfrm>
                <a:off x="4458" y="2982"/>
                <a:ext cx="3" cy="8"/>
              </a:xfrm>
              <a:custGeom>
                <a:avLst/>
                <a:gdLst>
                  <a:gd name="T0" fmla="*/ 1 w 6"/>
                  <a:gd name="T1" fmla="*/ 0 h 20"/>
                  <a:gd name="T2" fmla="*/ 1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62" name="Freeform 407"/>
              <p:cNvSpPr>
                <a:spLocks/>
              </p:cNvSpPr>
              <p:nvPr/>
            </p:nvSpPr>
            <p:spPr bwMode="auto">
              <a:xfrm>
                <a:off x="4452" y="2958"/>
                <a:ext cx="2" cy="8"/>
              </a:xfrm>
              <a:custGeom>
                <a:avLst/>
                <a:gdLst>
                  <a:gd name="T0" fmla="*/ 0 w 6"/>
                  <a:gd name="T1" fmla="*/ 0 h 20"/>
                  <a:gd name="T2" fmla="*/ 0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63" name="Freeform 408"/>
              <p:cNvSpPr>
                <a:spLocks/>
              </p:cNvSpPr>
              <p:nvPr/>
            </p:nvSpPr>
            <p:spPr bwMode="auto">
              <a:xfrm>
                <a:off x="4446" y="2935"/>
                <a:ext cx="2" cy="8"/>
              </a:xfrm>
              <a:custGeom>
                <a:avLst/>
                <a:gdLst>
                  <a:gd name="T0" fmla="*/ 0 w 6"/>
                  <a:gd name="T1" fmla="*/ 0 h 20"/>
                  <a:gd name="T2" fmla="*/ 0 w 6"/>
                  <a:gd name="T3" fmla="*/ 0 h 20"/>
                  <a:gd name="T4" fmla="*/ 0 w 6"/>
                  <a:gd name="T5" fmla="*/ 0 h 20"/>
                  <a:gd name="T6" fmla="*/ 0 60000 65536"/>
                  <a:gd name="T7" fmla="*/ 0 60000 65536"/>
                  <a:gd name="T8" fmla="*/ 0 60000 65536"/>
                  <a:gd name="T9" fmla="*/ 0 w 6"/>
                  <a:gd name="T10" fmla="*/ 0 h 20"/>
                  <a:gd name="T11" fmla="*/ 6 w 6"/>
                  <a:gd name="T12" fmla="*/ 20 h 20"/>
                </a:gdLst>
                <a:ahLst/>
                <a:cxnLst>
                  <a:cxn ang="T6">
                    <a:pos x="T0" y="T1"/>
                  </a:cxn>
                  <a:cxn ang="T7">
                    <a:pos x="T2" y="T3"/>
                  </a:cxn>
                  <a:cxn ang="T8">
                    <a:pos x="T4" y="T5"/>
                  </a:cxn>
                </a:cxnLst>
                <a:rect l="T9" t="T10" r="T11" b="T12"/>
                <a:pathLst>
                  <a:path w="6" h="20">
                    <a:moveTo>
                      <a:pt x="6" y="20"/>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64" name="Freeform 409"/>
              <p:cNvSpPr>
                <a:spLocks/>
              </p:cNvSpPr>
              <p:nvPr/>
            </p:nvSpPr>
            <p:spPr bwMode="auto">
              <a:xfrm>
                <a:off x="4440" y="291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65" name="Freeform 410"/>
              <p:cNvSpPr>
                <a:spLocks/>
              </p:cNvSpPr>
              <p:nvPr/>
            </p:nvSpPr>
            <p:spPr bwMode="auto">
              <a:xfrm>
                <a:off x="4433" y="2889"/>
                <a:ext cx="3" cy="7"/>
              </a:xfrm>
              <a:custGeom>
                <a:avLst/>
                <a:gdLst>
                  <a:gd name="T0" fmla="*/ 1 w 6"/>
                  <a:gd name="T1" fmla="*/ 0 h 19"/>
                  <a:gd name="T2" fmla="*/ 1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66" name="Freeform 411"/>
              <p:cNvSpPr>
                <a:spLocks/>
              </p:cNvSpPr>
              <p:nvPr/>
            </p:nvSpPr>
            <p:spPr bwMode="auto">
              <a:xfrm>
                <a:off x="4427" y="2865"/>
                <a:ext cx="3" cy="8"/>
              </a:xfrm>
              <a:custGeom>
                <a:avLst/>
                <a:gdLst>
                  <a:gd name="T0" fmla="*/ 1 w 6"/>
                  <a:gd name="T1" fmla="*/ 0 h 19"/>
                  <a:gd name="T2" fmla="*/ 1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67" name="Freeform 412"/>
              <p:cNvSpPr>
                <a:spLocks/>
              </p:cNvSpPr>
              <p:nvPr/>
            </p:nvSpPr>
            <p:spPr bwMode="auto">
              <a:xfrm>
                <a:off x="4421" y="2842"/>
                <a:ext cx="3" cy="8"/>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68" name="Freeform 413"/>
              <p:cNvSpPr>
                <a:spLocks/>
              </p:cNvSpPr>
              <p:nvPr/>
            </p:nvSpPr>
            <p:spPr bwMode="auto">
              <a:xfrm>
                <a:off x="4415" y="2819"/>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69" name="Freeform 414"/>
              <p:cNvSpPr>
                <a:spLocks/>
              </p:cNvSpPr>
              <p:nvPr/>
            </p:nvSpPr>
            <p:spPr bwMode="auto">
              <a:xfrm>
                <a:off x="4409" y="2796"/>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70" name="Freeform 415"/>
              <p:cNvSpPr>
                <a:spLocks/>
              </p:cNvSpPr>
              <p:nvPr/>
            </p:nvSpPr>
            <p:spPr bwMode="auto">
              <a:xfrm>
                <a:off x="4403" y="2772"/>
                <a:ext cx="2" cy="8"/>
              </a:xfrm>
              <a:custGeom>
                <a:avLst/>
                <a:gdLst>
                  <a:gd name="T0" fmla="*/ 0 w 7"/>
                  <a:gd name="T1" fmla="*/ 0 h 19"/>
                  <a:gd name="T2" fmla="*/ 0 w 7"/>
                  <a:gd name="T3" fmla="*/ 0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7"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71" name="Freeform 416"/>
              <p:cNvSpPr>
                <a:spLocks/>
              </p:cNvSpPr>
              <p:nvPr/>
            </p:nvSpPr>
            <p:spPr bwMode="auto">
              <a:xfrm>
                <a:off x="4397" y="2749"/>
                <a:ext cx="2" cy="8"/>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6"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72" name="Freeform 417"/>
              <p:cNvSpPr>
                <a:spLocks/>
              </p:cNvSpPr>
              <p:nvPr/>
            </p:nvSpPr>
            <p:spPr bwMode="auto">
              <a:xfrm>
                <a:off x="4388" y="2727"/>
                <a:ext cx="3" cy="7"/>
              </a:xfrm>
              <a:custGeom>
                <a:avLst/>
                <a:gdLst>
                  <a:gd name="T0" fmla="*/ 0 w 9"/>
                  <a:gd name="T1" fmla="*/ 0 h 19"/>
                  <a:gd name="T2" fmla="*/ 0 w 9"/>
                  <a:gd name="T3" fmla="*/ 0 h 19"/>
                  <a:gd name="T4" fmla="*/ 0 w 9"/>
                  <a:gd name="T5" fmla="*/ 0 h 19"/>
                  <a:gd name="T6" fmla="*/ 0 60000 65536"/>
                  <a:gd name="T7" fmla="*/ 0 60000 65536"/>
                  <a:gd name="T8" fmla="*/ 0 60000 65536"/>
                  <a:gd name="T9" fmla="*/ 0 w 9"/>
                  <a:gd name="T10" fmla="*/ 0 h 19"/>
                  <a:gd name="T11" fmla="*/ 9 w 9"/>
                  <a:gd name="T12" fmla="*/ 19 h 19"/>
                </a:gdLst>
                <a:ahLst/>
                <a:cxnLst>
                  <a:cxn ang="T6">
                    <a:pos x="T0" y="T1"/>
                  </a:cxn>
                  <a:cxn ang="T7">
                    <a:pos x="T2" y="T3"/>
                  </a:cxn>
                  <a:cxn ang="T8">
                    <a:pos x="T4" y="T5"/>
                  </a:cxn>
                </a:cxnLst>
                <a:rect l="T9" t="T10" r="T11" b="T12"/>
                <a:pathLst>
                  <a:path w="9" h="19">
                    <a:moveTo>
                      <a:pt x="9"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73" name="Freeform 418"/>
              <p:cNvSpPr>
                <a:spLocks/>
              </p:cNvSpPr>
              <p:nvPr/>
            </p:nvSpPr>
            <p:spPr bwMode="auto">
              <a:xfrm>
                <a:off x="4378" y="2705"/>
                <a:ext cx="3" cy="7"/>
              </a:xfrm>
              <a:custGeom>
                <a:avLst/>
                <a:gdLst>
                  <a:gd name="T0" fmla="*/ 0 w 9"/>
                  <a:gd name="T1" fmla="*/ 0 h 18"/>
                  <a:gd name="T2" fmla="*/ 0 w 9"/>
                  <a:gd name="T3" fmla="*/ 0 h 18"/>
                  <a:gd name="T4" fmla="*/ 0 w 9"/>
                  <a:gd name="T5" fmla="*/ 0 h 18"/>
                  <a:gd name="T6" fmla="*/ 0 60000 65536"/>
                  <a:gd name="T7" fmla="*/ 0 60000 65536"/>
                  <a:gd name="T8" fmla="*/ 0 60000 65536"/>
                  <a:gd name="T9" fmla="*/ 0 w 9"/>
                  <a:gd name="T10" fmla="*/ 0 h 18"/>
                  <a:gd name="T11" fmla="*/ 9 w 9"/>
                  <a:gd name="T12" fmla="*/ 18 h 18"/>
                </a:gdLst>
                <a:ahLst/>
                <a:cxnLst>
                  <a:cxn ang="T6">
                    <a:pos x="T0" y="T1"/>
                  </a:cxn>
                  <a:cxn ang="T7">
                    <a:pos x="T2" y="T3"/>
                  </a:cxn>
                  <a:cxn ang="T8">
                    <a:pos x="T4" y="T5"/>
                  </a:cxn>
                </a:cxnLst>
                <a:rect l="T9" t="T10" r="T11" b="T12"/>
                <a:pathLst>
                  <a:path w="9" h="18">
                    <a:moveTo>
                      <a:pt x="9"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74" name="Freeform 419"/>
              <p:cNvSpPr>
                <a:spLocks/>
              </p:cNvSpPr>
              <p:nvPr/>
            </p:nvSpPr>
            <p:spPr bwMode="auto">
              <a:xfrm>
                <a:off x="4368" y="2683"/>
                <a:ext cx="4" cy="7"/>
              </a:xfrm>
              <a:custGeom>
                <a:avLst/>
                <a:gdLst>
                  <a:gd name="T0" fmla="*/ 0 w 9"/>
                  <a:gd name="T1" fmla="*/ 0 h 18"/>
                  <a:gd name="T2" fmla="*/ 0 w 9"/>
                  <a:gd name="T3" fmla="*/ 0 h 18"/>
                  <a:gd name="T4" fmla="*/ 0 w 9"/>
                  <a:gd name="T5" fmla="*/ 0 h 18"/>
                  <a:gd name="T6" fmla="*/ 0 60000 65536"/>
                  <a:gd name="T7" fmla="*/ 0 60000 65536"/>
                  <a:gd name="T8" fmla="*/ 0 60000 65536"/>
                  <a:gd name="T9" fmla="*/ 0 w 9"/>
                  <a:gd name="T10" fmla="*/ 0 h 18"/>
                  <a:gd name="T11" fmla="*/ 9 w 9"/>
                  <a:gd name="T12" fmla="*/ 18 h 18"/>
                </a:gdLst>
                <a:ahLst/>
                <a:cxnLst>
                  <a:cxn ang="T6">
                    <a:pos x="T0" y="T1"/>
                  </a:cxn>
                  <a:cxn ang="T7">
                    <a:pos x="T2" y="T3"/>
                  </a:cxn>
                  <a:cxn ang="T8">
                    <a:pos x="T4" y="T5"/>
                  </a:cxn>
                </a:cxnLst>
                <a:rect l="T9" t="T10" r="T11" b="T12"/>
                <a:pathLst>
                  <a:path w="9" h="18">
                    <a:moveTo>
                      <a:pt x="9"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75" name="Freeform 420"/>
              <p:cNvSpPr>
                <a:spLocks/>
              </p:cNvSpPr>
              <p:nvPr/>
            </p:nvSpPr>
            <p:spPr bwMode="auto">
              <a:xfrm>
                <a:off x="4358" y="2661"/>
                <a:ext cx="4" cy="7"/>
              </a:xfrm>
              <a:custGeom>
                <a:avLst/>
                <a:gdLst>
                  <a:gd name="T0" fmla="*/ 0 w 9"/>
                  <a:gd name="T1" fmla="*/ 0 h 18"/>
                  <a:gd name="T2" fmla="*/ 0 w 9"/>
                  <a:gd name="T3" fmla="*/ 0 h 18"/>
                  <a:gd name="T4" fmla="*/ 0 w 9"/>
                  <a:gd name="T5" fmla="*/ 0 h 18"/>
                  <a:gd name="T6" fmla="*/ 0 60000 65536"/>
                  <a:gd name="T7" fmla="*/ 0 60000 65536"/>
                  <a:gd name="T8" fmla="*/ 0 60000 65536"/>
                  <a:gd name="T9" fmla="*/ 0 w 9"/>
                  <a:gd name="T10" fmla="*/ 0 h 18"/>
                  <a:gd name="T11" fmla="*/ 9 w 9"/>
                  <a:gd name="T12" fmla="*/ 18 h 18"/>
                </a:gdLst>
                <a:ahLst/>
                <a:cxnLst>
                  <a:cxn ang="T6">
                    <a:pos x="T0" y="T1"/>
                  </a:cxn>
                  <a:cxn ang="T7">
                    <a:pos x="T2" y="T3"/>
                  </a:cxn>
                  <a:cxn ang="T8">
                    <a:pos x="T4" y="T5"/>
                  </a:cxn>
                </a:cxnLst>
                <a:rect l="T9" t="T10" r="T11" b="T12"/>
                <a:pathLst>
                  <a:path w="9" h="18">
                    <a:moveTo>
                      <a:pt x="9"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76" name="Freeform 421"/>
              <p:cNvSpPr>
                <a:spLocks/>
              </p:cNvSpPr>
              <p:nvPr/>
            </p:nvSpPr>
            <p:spPr bwMode="auto">
              <a:xfrm>
                <a:off x="4349" y="2639"/>
                <a:ext cx="3" cy="8"/>
              </a:xfrm>
              <a:custGeom>
                <a:avLst/>
                <a:gdLst>
                  <a:gd name="T0" fmla="*/ 0 w 9"/>
                  <a:gd name="T1" fmla="*/ 0 h 19"/>
                  <a:gd name="T2" fmla="*/ 0 w 9"/>
                  <a:gd name="T3" fmla="*/ 0 h 19"/>
                  <a:gd name="T4" fmla="*/ 0 w 9"/>
                  <a:gd name="T5" fmla="*/ 0 h 19"/>
                  <a:gd name="T6" fmla="*/ 0 60000 65536"/>
                  <a:gd name="T7" fmla="*/ 0 60000 65536"/>
                  <a:gd name="T8" fmla="*/ 0 60000 65536"/>
                  <a:gd name="T9" fmla="*/ 0 w 9"/>
                  <a:gd name="T10" fmla="*/ 0 h 19"/>
                  <a:gd name="T11" fmla="*/ 9 w 9"/>
                  <a:gd name="T12" fmla="*/ 19 h 19"/>
                </a:gdLst>
                <a:ahLst/>
                <a:cxnLst>
                  <a:cxn ang="T6">
                    <a:pos x="T0" y="T1"/>
                  </a:cxn>
                  <a:cxn ang="T7">
                    <a:pos x="T2" y="T3"/>
                  </a:cxn>
                  <a:cxn ang="T8">
                    <a:pos x="T4" y="T5"/>
                  </a:cxn>
                </a:cxnLst>
                <a:rect l="T9" t="T10" r="T11" b="T12"/>
                <a:pathLst>
                  <a:path w="9" h="19">
                    <a:moveTo>
                      <a:pt x="9"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77" name="Freeform 422"/>
              <p:cNvSpPr>
                <a:spLocks/>
              </p:cNvSpPr>
              <p:nvPr/>
            </p:nvSpPr>
            <p:spPr bwMode="auto">
              <a:xfrm>
                <a:off x="4339" y="2617"/>
                <a:ext cx="4" cy="7"/>
              </a:xfrm>
              <a:custGeom>
                <a:avLst/>
                <a:gdLst>
                  <a:gd name="T0" fmla="*/ 0 w 10"/>
                  <a:gd name="T1" fmla="*/ 0 h 19"/>
                  <a:gd name="T2" fmla="*/ 0 w 10"/>
                  <a:gd name="T3" fmla="*/ 0 h 19"/>
                  <a:gd name="T4" fmla="*/ 0 w 10"/>
                  <a:gd name="T5" fmla="*/ 0 h 19"/>
                  <a:gd name="T6" fmla="*/ 0 60000 65536"/>
                  <a:gd name="T7" fmla="*/ 0 60000 65536"/>
                  <a:gd name="T8" fmla="*/ 0 60000 65536"/>
                  <a:gd name="T9" fmla="*/ 0 w 10"/>
                  <a:gd name="T10" fmla="*/ 0 h 19"/>
                  <a:gd name="T11" fmla="*/ 10 w 10"/>
                  <a:gd name="T12" fmla="*/ 19 h 19"/>
                </a:gdLst>
                <a:ahLst/>
                <a:cxnLst>
                  <a:cxn ang="T6">
                    <a:pos x="T0" y="T1"/>
                  </a:cxn>
                  <a:cxn ang="T7">
                    <a:pos x="T2" y="T3"/>
                  </a:cxn>
                  <a:cxn ang="T8">
                    <a:pos x="T4" y="T5"/>
                  </a:cxn>
                </a:cxnLst>
                <a:rect l="T9" t="T10" r="T11" b="T12"/>
                <a:pathLst>
                  <a:path w="10" h="19">
                    <a:moveTo>
                      <a:pt x="10"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78" name="Freeform 423"/>
              <p:cNvSpPr>
                <a:spLocks/>
              </p:cNvSpPr>
              <p:nvPr/>
            </p:nvSpPr>
            <p:spPr bwMode="auto">
              <a:xfrm>
                <a:off x="4329" y="2595"/>
                <a:ext cx="4" cy="7"/>
              </a:xfrm>
              <a:custGeom>
                <a:avLst/>
                <a:gdLst>
                  <a:gd name="T0" fmla="*/ 0 w 9"/>
                  <a:gd name="T1" fmla="*/ 0 h 18"/>
                  <a:gd name="T2" fmla="*/ 0 w 9"/>
                  <a:gd name="T3" fmla="*/ 0 h 18"/>
                  <a:gd name="T4" fmla="*/ 0 w 9"/>
                  <a:gd name="T5" fmla="*/ 0 h 18"/>
                  <a:gd name="T6" fmla="*/ 0 60000 65536"/>
                  <a:gd name="T7" fmla="*/ 0 60000 65536"/>
                  <a:gd name="T8" fmla="*/ 0 60000 65536"/>
                  <a:gd name="T9" fmla="*/ 0 w 9"/>
                  <a:gd name="T10" fmla="*/ 0 h 18"/>
                  <a:gd name="T11" fmla="*/ 9 w 9"/>
                  <a:gd name="T12" fmla="*/ 18 h 18"/>
                </a:gdLst>
                <a:ahLst/>
                <a:cxnLst>
                  <a:cxn ang="T6">
                    <a:pos x="T0" y="T1"/>
                  </a:cxn>
                  <a:cxn ang="T7">
                    <a:pos x="T2" y="T3"/>
                  </a:cxn>
                  <a:cxn ang="T8">
                    <a:pos x="T4" y="T5"/>
                  </a:cxn>
                </a:cxnLst>
                <a:rect l="T9" t="T10" r="T11" b="T12"/>
                <a:pathLst>
                  <a:path w="9" h="18">
                    <a:moveTo>
                      <a:pt x="9"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79" name="Freeform 424"/>
              <p:cNvSpPr>
                <a:spLocks/>
              </p:cNvSpPr>
              <p:nvPr/>
            </p:nvSpPr>
            <p:spPr bwMode="auto">
              <a:xfrm>
                <a:off x="4319" y="2573"/>
                <a:ext cx="4" cy="7"/>
              </a:xfrm>
              <a:custGeom>
                <a:avLst/>
                <a:gdLst>
                  <a:gd name="T0" fmla="*/ 0 w 10"/>
                  <a:gd name="T1" fmla="*/ 0 h 18"/>
                  <a:gd name="T2" fmla="*/ 0 w 10"/>
                  <a:gd name="T3" fmla="*/ 0 h 18"/>
                  <a:gd name="T4" fmla="*/ 0 w 10"/>
                  <a:gd name="T5" fmla="*/ 0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80" name="Freeform 425"/>
              <p:cNvSpPr>
                <a:spLocks/>
              </p:cNvSpPr>
              <p:nvPr/>
            </p:nvSpPr>
            <p:spPr bwMode="auto">
              <a:xfrm>
                <a:off x="4309" y="2551"/>
                <a:ext cx="4" cy="7"/>
              </a:xfrm>
              <a:custGeom>
                <a:avLst/>
                <a:gdLst>
                  <a:gd name="T0" fmla="*/ 0 w 9"/>
                  <a:gd name="T1" fmla="*/ 0 h 18"/>
                  <a:gd name="T2" fmla="*/ 0 w 9"/>
                  <a:gd name="T3" fmla="*/ 0 h 18"/>
                  <a:gd name="T4" fmla="*/ 0 w 9"/>
                  <a:gd name="T5" fmla="*/ 0 h 18"/>
                  <a:gd name="T6" fmla="*/ 0 60000 65536"/>
                  <a:gd name="T7" fmla="*/ 0 60000 65536"/>
                  <a:gd name="T8" fmla="*/ 0 60000 65536"/>
                  <a:gd name="T9" fmla="*/ 0 w 9"/>
                  <a:gd name="T10" fmla="*/ 0 h 18"/>
                  <a:gd name="T11" fmla="*/ 9 w 9"/>
                  <a:gd name="T12" fmla="*/ 18 h 18"/>
                </a:gdLst>
                <a:ahLst/>
                <a:cxnLst>
                  <a:cxn ang="T6">
                    <a:pos x="T0" y="T1"/>
                  </a:cxn>
                  <a:cxn ang="T7">
                    <a:pos x="T2" y="T3"/>
                  </a:cxn>
                  <a:cxn ang="T8">
                    <a:pos x="T4" y="T5"/>
                  </a:cxn>
                </a:cxnLst>
                <a:rect l="T9" t="T10" r="T11" b="T12"/>
                <a:pathLst>
                  <a:path w="9" h="18">
                    <a:moveTo>
                      <a:pt x="9" y="1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81" name="Freeform 426"/>
              <p:cNvSpPr>
                <a:spLocks/>
              </p:cNvSpPr>
              <p:nvPr/>
            </p:nvSpPr>
            <p:spPr bwMode="auto">
              <a:xfrm>
                <a:off x="4299" y="2529"/>
                <a:ext cx="4" cy="8"/>
              </a:xfrm>
              <a:custGeom>
                <a:avLst/>
                <a:gdLst>
                  <a:gd name="T0" fmla="*/ 0 w 10"/>
                  <a:gd name="T1" fmla="*/ 0 h 19"/>
                  <a:gd name="T2" fmla="*/ 0 w 10"/>
                  <a:gd name="T3" fmla="*/ 0 h 19"/>
                  <a:gd name="T4" fmla="*/ 0 w 10"/>
                  <a:gd name="T5" fmla="*/ 0 h 19"/>
                  <a:gd name="T6" fmla="*/ 0 60000 65536"/>
                  <a:gd name="T7" fmla="*/ 0 60000 65536"/>
                  <a:gd name="T8" fmla="*/ 0 60000 65536"/>
                  <a:gd name="T9" fmla="*/ 0 w 10"/>
                  <a:gd name="T10" fmla="*/ 0 h 19"/>
                  <a:gd name="T11" fmla="*/ 10 w 10"/>
                  <a:gd name="T12" fmla="*/ 19 h 19"/>
                </a:gdLst>
                <a:ahLst/>
                <a:cxnLst>
                  <a:cxn ang="T6">
                    <a:pos x="T0" y="T1"/>
                  </a:cxn>
                  <a:cxn ang="T7">
                    <a:pos x="T2" y="T3"/>
                  </a:cxn>
                  <a:cxn ang="T8">
                    <a:pos x="T4" y="T5"/>
                  </a:cxn>
                </a:cxnLst>
                <a:rect l="T9" t="T10" r="T11" b="T12"/>
                <a:pathLst>
                  <a:path w="10" h="19">
                    <a:moveTo>
                      <a:pt x="10" y="19"/>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82" name="Freeform 427"/>
              <p:cNvSpPr>
                <a:spLocks/>
              </p:cNvSpPr>
              <p:nvPr/>
            </p:nvSpPr>
            <p:spPr bwMode="auto">
              <a:xfrm>
                <a:off x="4292" y="2511"/>
                <a:ext cx="1" cy="4"/>
              </a:xfrm>
              <a:custGeom>
                <a:avLst/>
                <a:gdLst>
                  <a:gd name="T0" fmla="*/ 0 w 4"/>
                  <a:gd name="T1" fmla="*/ 1 h 8"/>
                  <a:gd name="T2" fmla="*/ 0 w 4"/>
                  <a:gd name="T3" fmla="*/ 0 h 8"/>
                  <a:gd name="T4" fmla="*/ 0 w 4"/>
                  <a:gd name="T5" fmla="*/ 0 h 8"/>
                  <a:gd name="T6" fmla="*/ 0 60000 65536"/>
                  <a:gd name="T7" fmla="*/ 0 60000 65536"/>
                  <a:gd name="T8" fmla="*/ 0 60000 65536"/>
                  <a:gd name="T9" fmla="*/ 0 w 4"/>
                  <a:gd name="T10" fmla="*/ 0 h 8"/>
                  <a:gd name="T11" fmla="*/ 4 w 4"/>
                  <a:gd name="T12" fmla="*/ 8 h 8"/>
                </a:gdLst>
                <a:ahLst/>
                <a:cxnLst>
                  <a:cxn ang="T6">
                    <a:pos x="T0" y="T1"/>
                  </a:cxn>
                  <a:cxn ang="T7">
                    <a:pos x="T2" y="T3"/>
                  </a:cxn>
                  <a:cxn ang="T8">
                    <a:pos x="T4" y="T5"/>
                  </a:cxn>
                </a:cxnLst>
                <a:rect l="T9" t="T10" r="T11" b="T12"/>
                <a:pathLst>
                  <a:path w="4" h="8">
                    <a:moveTo>
                      <a:pt x="4" y="8"/>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83" name="Freeform 428"/>
              <p:cNvSpPr>
                <a:spLocks/>
              </p:cNvSpPr>
              <p:nvPr/>
            </p:nvSpPr>
            <p:spPr bwMode="auto">
              <a:xfrm>
                <a:off x="4292" y="2511"/>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84" name="Freeform 429"/>
              <p:cNvSpPr>
                <a:spLocks/>
              </p:cNvSpPr>
              <p:nvPr/>
            </p:nvSpPr>
            <p:spPr bwMode="auto">
              <a:xfrm>
                <a:off x="4289" y="2511"/>
                <a:ext cx="3" cy="4"/>
              </a:xfrm>
              <a:custGeom>
                <a:avLst/>
                <a:gdLst>
                  <a:gd name="T0" fmla="*/ 0 w 8"/>
                  <a:gd name="T1" fmla="*/ 0 h 10"/>
                  <a:gd name="T2" fmla="*/ 0 w 8"/>
                  <a:gd name="T3" fmla="*/ 0 h 10"/>
                  <a:gd name="T4" fmla="*/ 0 w 8"/>
                  <a:gd name="T5" fmla="*/ 0 h 10"/>
                  <a:gd name="T6" fmla="*/ 0 60000 65536"/>
                  <a:gd name="T7" fmla="*/ 0 60000 65536"/>
                  <a:gd name="T8" fmla="*/ 0 60000 65536"/>
                  <a:gd name="T9" fmla="*/ 0 w 8"/>
                  <a:gd name="T10" fmla="*/ 0 h 10"/>
                  <a:gd name="T11" fmla="*/ 8 w 8"/>
                  <a:gd name="T12" fmla="*/ 10 h 10"/>
                </a:gdLst>
                <a:ahLst/>
                <a:cxnLst>
                  <a:cxn ang="T6">
                    <a:pos x="T0" y="T1"/>
                  </a:cxn>
                  <a:cxn ang="T7">
                    <a:pos x="T2" y="T3"/>
                  </a:cxn>
                  <a:cxn ang="T8">
                    <a:pos x="T4" y="T5"/>
                  </a:cxn>
                </a:cxnLst>
                <a:rect l="T9" t="T10" r="T11" b="T12"/>
                <a:pathLst>
                  <a:path w="8" h="10">
                    <a:moveTo>
                      <a:pt x="8" y="0"/>
                    </a:moveTo>
                    <a:lnTo>
                      <a:pt x="1" y="10"/>
                    </a:lnTo>
                    <a:lnTo>
                      <a:pt x="0" y="1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85" name="Freeform 430"/>
              <p:cNvSpPr>
                <a:spLocks/>
              </p:cNvSpPr>
              <p:nvPr/>
            </p:nvSpPr>
            <p:spPr bwMode="auto">
              <a:xfrm>
                <a:off x="4275" y="2528"/>
                <a:ext cx="5" cy="7"/>
              </a:xfrm>
              <a:custGeom>
                <a:avLst/>
                <a:gdLst>
                  <a:gd name="T0" fmla="*/ 0 w 12"/>
                  <a:gd name="T1" fmla="*/ 0 h 17"/>
                  <a:gd name="T2" fmla="*/ 0 w 12"/>
                  <a:gd name="T3" fmla="*/ 0 h 17"/>
                  <a:gd name="T4" fmla="*/ 0 w 12"/>
                  <a:gd name="T5" fmla="*/ 0 h 17"/>
                  <a:gd name="T6" fmla="*/ 0 60000 65536"/>
                  <a:gd name="T7" fmla="*/ 0 60000 65536"/>
                  <a:gd name="T8" fmla="*/ 0 60000 65536"/>
                  <a:gd name="T9" fmla="*/ 0 w 12"/>
                  <a:gd name="T10" fmla="*/ 0 h 17"/>
                  <a:gd name="T11" fmla="*/ 12 w 12"/>
                  <a:gd name="T12" fmla="*/ 17 h 17"/>
                </a:gdLst>
                <a:ahLst/>
                <a:cxnLst>
                  <a:cxn ang="T6">
                    <a:pos x="T0" y="T1"/>
                  </a:cxn>
                  <a:cxn ang="T7">
                    <a:pos x="T2" y="T3"/>
                  </a:cxn>
                  <a:cxn ang="T8">
                    <a:pos x="T4" y="T5"/>
                  </a:cxn>
                </a:cxnLst>
                <a:rect l="T9" t="T10" r="T11" b="T12"/>
                <a:pathLst>
                  <a:path w="12" h="17">
                    <a:moveTo>
                      <a:pt x="12" y="0"/>
                    </a:moveTo>
                    <a:lnTo>
                      <a:pt x="1" y="17"/>
                    </a:lnTo>
                    <a:lnTo>
                      <a:pt x="0" y="17"/>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86" name="Freeform 431"/>
              <p:cNvSpPr>
                <a:spLocks/>
              </p:cNvSpPr>
              <p:nvPr/>
            </p:nvSpPr>
            <p:spPr bwMode="auto">
              <a:xfrm>
                <a:off x="4261" y="2548"/>
                <a:ext cx="6" cy="7"/>
              </a:xfrm>
              <a:custGeom>
                <a:avLst/>
                <a:gdLst>
                  <a:gd name="T0" fmla="*/ 0 w 13"/>
                  <a:gd name="T1" fmla="*/ 0 h 17"/>
                  <a:gd name="T2" fmla="*/ 0 w 13"/>
                  <a:gd name="T3" fmla="*/ 0 h 17"/>
                  <a:gd name="T4" fmla="*/ 0 w 13"/>
                  <a:gd name="T5" fmla="*/ 0 h 17"/>
                  <a:gd name="T6" fmla="*/ 0 60000 65536"/>
                  <a:gd name="T7" fmla="*/ 0 60000 65536"/>
                  <a:gd name="T8" fmla="*/ 0 60000 65536"/>
                  <a:gd name="T9" fmla="*/ 0 w 13"/>
                  <a:gd name="T10" fmla="*/ 0 h 17"/>
                  <a:gd name="T11" fmla="*/ 13 w 13"/>
                  <a:gd name="T12" fmla="*/ 17 h 17"/>
                </a:gdLst>
                <a:ahLst/>
                <a:cxnLst>
                  <a:cxn ang="T6">
                    <a:pos x="T0" y="T1"/>
                  </a:cxn>
                  <a:cxn ang="T7">
                    <a:pos x="T2" y="T3"/>
                  </a:cxn>
                  <a:cxn ang="T8">
                    <a:pos x="T4" y="T5"/>
                  </a:cxn>
                </a:cxnLst>
                <a:rect l="T9" t="T10" r="T11" b="T12"/>
                <a:pathLst>
                  <a:path w="13" h="17">
                    <a:moveTo>
                      <a:pt x="13" y="0"/>
                    </a:moveTo>
                    <a:lnTo>
                      <a:pt x="1" y="17"/>
                    </a:lnTo>
                    <a:lnTo>
                      <a:pt x="0" y="17"/>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87" name="Freeform 432"/>
              <p:cNvSpPr>
                <a:spLocks/>
              </p:cNvSpPr>
              <p:nvPr/>
            </p:nvSpPr>
            <p:spPr bwMode="auto">
              <a:xfrm>
                <a:off x="4248" y="2568"/>
                <a:ext cx="5" cy="6"/>
              </a:xfrm>
              <a:custGeom>
                <a:avLst/>
                <a:gdLst>
                  <a:gd name="T0" fmla="*/ 0 w 12"/>
                  <a:gd name="T1" fmla="*/ 0 h 16"/>
                  <a:gd name="T2" fmla="*/ 0 w 12"/>
                  <a:gd name="T3" fmla="*/ 0 h 16"/>
                  <a:gd name="T4" fmla="*/ 0 w 12"/>
                  <a:gd name="T5" fmla="*/ 0 h 16"/>
                  <a:gd name="T6" fmla="*/ 0 60000 65536"/>
                  <a:gd name="T7" fmla="*/ 0 60000 65536"/>
                  <a:gd name="T8" fmla="*/ 0 60000 65536"/>
                  <a:gd name="T9" fmla="*/ 0 w 12"/>
                  <a:gd name="T10" fmla="*/ 0 h 16"/>
                  <a:gd name="T11" fmla="*/ 12 w 12"/>
                  <a:gd name="T12" fmla="*/ 16 h 16"/>
                </a:gdLst>
                <a:ahLst/>
                <a:cxnLst>
                  <a:cxn ang="T6">
                    <a:pos x="T0" y="T1"/>
                  </a:cxn>
                  <a:cxn ang="T7">
                    <a:pos x="T2" y="T3"/>
                  </a:cxn>
                  <a:cxn ang="T8">
                    <a:pos x="T4" y="T5"/>
                  </a:cxn>
                </a:cxnLst>
                <a:rect l="T9" t="T10" r="T11" b="T12"/>
                <a:pathLst>
                  <a:path w="12" h="16">
                    <a:moveTo>
                      <a:pt x="12" y="0"/>
                    </a:moveTo>
                    <a:lnTo>
                      <a:pt x="1" y="16"/>
                    </a:lnTo>
                    <a:lnTo>
                      <a:pt x="0" y="16"/>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88" name="Freeform 433"/>
              <p:cNvSpPr>
                <a:spLocks/>
              </p:cNvSpPr>
              <p:nvPr/>
            </p:nvSpPr>
            <p:spPr bwMode="auto">
              <a:xfrm>
                <a:off x="4234" y="2588"/>
                <a:ext cx="5" cy="6"/>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0"/>
                    </a:moveTo>
                    <a:lnTo>
                      <a:pt x="1" y="16"/>
                    </a:lnTo>
                    <a:lnTo>
                      <a:pt x="0" y="16"/>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89" name="Freeform 434"/>
              <p:cNvSpPr>
                <a:spLocks/>
              </p:cNvSpPr>
              <p:nvPr/>
            </p:nvSpPr>
            <p:spPr bwMode="auto">
              <a:xfrm>
                <a:off x="4220" y="2607"/>
                <a:ext cx="5" cy="7"/>
              </a:xfrm>
              <a:custGeom>
                <a:avLst/>
                <a:gdLst>
                  <a:gd name="T0" fmla="*/ 0 w 12"/>
                  <a:gd name="T1" fmla="*/ 0 h 16"/>
                  <a:gd name="T2" fmla="*/ 0 w 12"/>
                  <a:gd name="T3" fmla="*/ 0 h 16"/>
                  <a:gd name="T4" fmla="*/ 0 w 12"/>
                  <a:gd name="T5" fmla="*/ 0 h 16"/>
                  <a:gd name="T6" fmla="*/ 0 60000 65536"/>
                  <a:gd name="T7" fmla="*/ 0 60000 65536"/>
                  <a:gd name="T8" fmla="*/ 0 60000 65536"/>
                  <a:gd name="T9" fmla="*/ 0 w 12"/>
                  <a:gd name="T10" fmla="*/ 0 h 16"/>
                  <a:gd name="T11" fmla="*/ 12 w 12"/>
                  <a:gd name="T12" fmla="*/ 16 h 16"/>
                </a:gdLst>
                <a:ahLst/>
                <a:cxnLst>
                  <a:cxn ang="T6">
                    <a:pos x="T0" y="T1"/>
                  </a:cxn>
                  <a:cxn ang="T7">
                    <a:pos x="T2" y="T3"/>
                  </a:cxn>
                  <a:cxn ang="T8">
                    <a:pos x="T4" y="T5"/>
                  </a:cxn>
                </a:cxnLst>
                <a:rect l="T9" t="T10" r="T11" b="T12"/>
                <a:pathLst>
                  <a:path w="12" h="16">
                    <a:moveTo>
                      <a:pt x="12" y="0"/>
                    </a:moveTo>
                    <a:lnTo>
                      <a:pt x="1" y="16"/>
                    </a:lnTo>
                    <a:lnTo>
                      <a:pt x="0" y="16"/>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90" name="Freeform 435"/>
              <p:cNvSpPr>
                <a:spLocks/>
              </p:cNvSpPr>
              <p:nvPr/>
            </p:nvSpPr>
            <p:spPr bwMode="auto">
              <a:xfrm>
                <a:off x="4207" y="2627"/>
                <a:ext cx="4" cy="6"/>
              </a:xfrm>
              <a:custGeom>
                <a:avLst/>
                <a:gdLst>
                  <a:gd name="T0" fmla="*/ 0 w 12"/>
                  <a:gd name="T1" fmla="*/ 0 h 16"/>
                  <a:gd name="T2" fmla="*/ 0 w 12"/>
                  <a:gd name="T3" fmla="*/ 0 h 16"/>
                  <a:gd name="T4" fmla="*/ 0 w 12"/>
                  <a:gd name="T5" fmla="*/ 0 h 16"/>
                  <a:gd name="T6" fmla="*/ 0 60000 65536"/>
                  <a:gd name="T7" fmla="*/ 0 60000 65536"/>
                  <a:gd name="T8" fmla="*/ 0 60000 65536"/>
                  <a:gd name="T9" fmla="*/ 0 w 12"/>
                  <a:gd name="T10" fmla="*/ 0 h 16"/>
                  <a:gd name="T11" fmla="*/ 12 w 12"/>
                  <a:gd name="T12" fmla="*/ 16 h 16"/>
                </a:gdLst>
                <a:ahLst/>
                <a:cxnLst>
                  <a:cxn ang="T6">
                    <a:pos x="T0" y="T1"/>
                  </a:cxn>
                  <a:cxn ang="T7">
                    <a:pos x="T2" y="T3"/>
                  </a:cxn>
                  <a:cxn ang="T8">
                    <a:pos x="T4" y="T5"/>
                  </a:cxn>
                </a:cxnLst>
                <a:rect l="T9" t="T10" r="T11" b="T12"/>
                <a:pathLst>
                  <a:path w="12" h="16">
                    <a:moveTo>
                      <a:pt x="12" y="0"/>
                    </a:moveTo>
                    <a:lnTo>
                      <a:pt x="1" y="16"/>
                    </a:lnTo>
                    <a:lnTo>
                      <a:pt x="0" y="16"/>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91" name="Freeform 436"/>
              <p:cNvSpPr>
                <a:spLocks/>
              </p:cNvSpPr>
              <p:nvPr/>
            </p:nvSpPr>
            <p:spPr bwMode="auto">
              <a:xfrm>
                <a:off x="4193" y="2647"/>
                <a:ext cx="5" cy="6"/>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0"/>
                    </a:moveTo>
                    <a:lnTo>
                      <a:pt x="1" y="16"/>
                    </a:lnTo>
                    <a:lnTo>
                      <a:pt x="0" y="16"/>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92" name="Freeform 437"/>
              <p:cNvSpPr>
                <a:spLocks/>
              </p:cNvSpPr>
              <p:nvPr/>
            </p:nvSpPr>
            <p:spPr bwMode="auto">
              <a:xfrm>
                <a:off x="4180" y="2666"/>
                <a:ext cx="4" cy="5"/>
              </a:xfrm>
              <a:custGeom>
                <a:avLst/>
                <a:gdLst>
                  <a:gd name="T0" fmla="*/ 0 w 9"/>
                  <a:gd name="T1" fmla="*/ 0 h 12"/>
                  <a:gd name="T2" fmla="*/ 0 w 9"/>
                  <a:gd name="T3" fmla="*/ 0 h 12"/>
                  <a:gd name="T4" fmla="*/ 0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9" y="0"/>
                    </a:moveTo>
                    <a:lnTo>
                      <a:pt x="1" y="12"/>
                    </a:lnTo>
                    <a:lnTo>
                      <a:pt x="0" y="12"/>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93" name="Freeform 438"/>
              <p:cNvSpPr>
                <a:spLocks/>
              </p:cNvSpPr>
              <p:nvPr/>
            </p:nvSpPr>
            <p:spPr bwMode="auto">
              <a:xfrm>
                <a:off x="4181" y="2671"/>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94" name="Freeform 439"/>
              <p:cNvSpPr>
                <a:spLocks/>
              </p:cNvSpPr>
              <p:nvPr/>
            </p:nvSpPr>
            <p:spPr bwMode="auto">
              <a:xfrm>
                <a:off x="4179" y="2669"/>
                <a:ext cx="2" cy="2"/>
              </a:xfrm>
              <a:custGeom>
                <a:avLst/>
                <a:gdLst>
                  <a:gd name="T0" fmla="*/ 0 w 5"/>
                  <a:gd name="T1" fmla="*/ 0 h 5"/>
                  <a:gd name="T2" fmla="*/ 0 w 5"/>
                  <a:gd name="T3" fmla="*/ 0 h 5"/>
                  <a:gd name="T4" fmla="*/ 0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5" y="5"/>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95" name="Freeform 440"/>
              <p:cNvSpPr>
                <a:spLocks/>
              </p:cNvSpPr>
              <p:nvPr/>
            </p:nvSpPr>
            <p:spPr bwMode="auto">
              <a:xfrm>
                <a:off x="4164" y="2650"/>
                <a:ext cx="6" cy="6"/>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96" name="Freeform 441"/>
              <p:cNvSpPr>
                <a:spLocks/>
              </p:cNvSpPr>
              <p:nvPr/>
            </p:nvSpPr>
            <p:spPr bwMode="auto">
              <a:xfrm>
                <a:off x="4150" y="2630"/>
                <a:ext cx="5" cy="7"/>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97" name="Freeform 442"/>
              <p:cNvSpPr>
                <a:spLocks/>
              </p:cNvSpPr>
              <p:nvPr/>
            </p:nvSpPr>
            <p:spPr bwMode="auto">
              <a:xfrm>
                <a:off x="4136" y="2611"/>
                <a:ext cx="5" cy="7"/>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98" name="Freeform 443"/>
              <p:cNvSpPr>
                <a:spLocks/>
              </p:cNvSpPr>
              <p:nvPr/>
            </p:nvSpPr>
            <p:spPr bwMode="auto">
              <a:xfrm>
                <a:off x="4121" y="2592"/>
                <a:ext cx="5" cy="6"/>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899" name="Freeform 444"/>
              <p:cNvSpPr>
                <a:spLocks/>
              </p:cNvSpPr>
              <p:nvPr/>
            </p:nvSpPr>
            <p:spPr bwMode="auto">
              <a:xfrm>
                <a:off x="4107" y="2573"/>
                <a:ext cx="5" cy="6"/>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00" name="Freeform 445"/>
              <p:cNvSpPr>
                <a:spLocks/>
              </p:cNvSpPr>
              <p:nvPr/>
            </p:nvSpPr>
            <p:spPr bwMode="auto">
              <a:xfrm>
                <a:off x="4092" y="2554"/>
                <a:ext cx="6" cy="6"/>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01" name="Freeform 446"/>
              <p:cNvSpPr>
                <a:spLocks/>
              </p:cNvSpPr>
              <p:nvPr/>
            </p:nvSpPr>
            <p:spPr bwMode="auto">
              <a:xfrm>
                <a:off x="4078" y="2534"/>
                <a:ext cx="5" cy="7"/>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02" name="Freeform 447"/>
              <p:cNvSpPr>
                <a:spLocks/>
              </p:cNvSpPr>
              <p:nvPr/>
            </p:nvSpPr>
            <p:spPr bwMode="auto">
              <a:xfrm>
                <a:off x="4064" y="2515"/>
                <a:ext cx="5" cy="6"/>
              </a:xfrm>
              <a:custGeom>
                <a:avLst/>
                <a:gdLst>
                  <a:gd name="T0" fmla="*/ 0 w 13"/>
                  <a:gd name="T1" fmla="*/ 0 h 16"/>
                  <a:gd name="T2" fmla="*/ 0 w 13"/>
                  <a:gd name="T3" fmla="*/ 0 h 16"/>
                  <a:gd name="T4" fmla="*/ 0 w 13"/>
                  <a:gd name="T5" fmla="*/ 0 h 16"/>
                  <a:gd name="T6" fmla="*/ 0 60000 65536"/>
                  <a:gd name="T7" fmla="*/ 0 60000 65536"/>
                  <a:gd name="T8" fmla="*/ 0 60000 65536"/>
                  <a:gd name="T9" fmla="*/ 0 w 13"/>
                  <a:gd name="T10" fmla="*/ 0 h 16"/>
                  <a:gd name="T11" fmla="*/ 13 w 13"/>
                  <a:gd name="T12" fmla="*/ 16 h 16"/>
                </a:gdLst>
                <a:ahLst/>
                <a:cxnLst>
                  <a:cxn ang="T6">
                    <a:pos x="T0" y="T1"/>
                  </a:cxn>
                  <a:cxn ang="T7">
                    <a:pos x="T2" y="T3"/>
                  </a:cxn>
                  <a:cxn ang="T8">
                    <a:pos x="T4" y="T5"/>
                  </a:cxn>
                </a:cxnLst>
                <a:rect l="T9" t="T10" r="T11" b="T12"/>
                <a:pathLst>
                  <a:path w="13" h="16">
                    <a:moveTo>
                      <a:pt x="13" y="16"/>
                    </a:moveTo>
                    <a:lnTo>
                      <a:pt x="1" y="0"/>
                    </a:lnTo>
                    <a:lnTo>
                      <a:pt x="0" y="0"/>
                    </a:ln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03" name="Freeform 448"/>
              <p:cNvSpPr>
                <a:spLocks/>
              </p:cNvSpPr>
              <p:nvPr/>
            </p:nvSpPr>
            <p:spPr bwMode="auto">
              <a:xfrm>
                <a:off x="5003" y="2860"/>
                <a:ext cx="16" cy="79"/>
              </a:xfrm>
              <a:custGeom>
                <a:avLst/>
                <a:gdLst>
                  <a:gd name="T0" fmla="*/ 0 w 39"/>
                  <a:gd name="T1" fmla="*/ 0 h 197"/>
                  <a:gd name="T2" fmla="*/ 0 w 39"/>
                  <a:gd name="T3" fmla="*/ 0 h 197"/>
                  <a:gd name="T4" fmla="*/ 0 w 39"/>
                  <a:gd name="T5" fmla="*/ 0 h 197"/>
                  <a:gd name="T6" fmla="*/ 0 60000 65536"/>
                  <a:gd name="T7" fmla="*/ 0 60000 65536"/>
                  <a:gd name="T8" fmla="*/ 0 60000 65536"/>
                  <a:gd name="T9" fmla="*/ 0 w 39"/>
                  <a:gd name="T10" fmla="*/ 0 h 197"/>
                  <a:gd name="T11" fmla="*/ 39 w 39"/>
                  <a:gd name="T12" fmla="*/ 197 h 197"/>
                </a:gdLst>
                <a:ahLst/>
                <a:cxnLst>
                  <a:cxn ang="T6">
                    <a:pos x="T0" y="T1"/>
                  </a:cxn>
                  <a:cxn ang="T7">
                    <a:pos x="T2" y="T3"/>
                  </a:cxn>
                  <a:cxn ang="T8">
                    <a:pos x="T4" y="T5"/>
                  </a:cxn>
                </a:cxnLst>
                <a:rect l="T9" t="T10" r="T11" b="T12"/>
                <a:pathLst>
                  <a:path w="39" h="197">
                    <a:moveTo>
                      <a:pt x="39" y="0"/>
                    </a:moveTo>
                    <a:lnTo>
                      <a:pt x="1" y="197"/>
                    </a:lnTo>
                    <a:lnTo>
                      <a:pt x="0" y="197"/>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04" name="Freeform 449"/>
              <p:cNvSpPr>
                <a:spLocks/>
              </p:cNvSpPr>
              <p:nvPr/>
            </p:nvSpPr>
            <p:spPr bwMode="auto">
              <a:xfrm>
                <a:off x="4980" y="2986"/>
                <a:ext cx="15" cy="79"/>
              </a:xfrm>
              <a:custGeom>
                <a:avLst/>
                <a:gdLst>
                  <a:gd name="T0" fmla="*/ 0 w 38"/>
                  <a:gd name="T1" fmla="*/ 0 h 197"/>
                  <a:gd name="T2" fmla="*/ 0 w 38"/>
                  <a:gd name="T3" fmla="*/ 0 h 197"/>
                  <a:gd name="T4" fmla="*/ 0 w 38"/>
                  <a:gd name="T5" fmla="*/ 0 h 197"/>
                  <a:gd name="T6" fmla="*/ 0 60000 65536"/>
                  <a:gd name="T7" fmla="*/ 0 60000 65536"/>
                  <a:gd name="T8" fmla="*/ 0 60000 65536"/>
                  <a:gd name="T9" fmla="*/ 0 w 38"/>
                  <a:gd name="T10" fmla="*/ 0 h 197"/>
                  <a:gd name="T11" fmla="*/ 38 w 38"/>
                  <a:gd name="T12" fmla="*/ 197 h 197"/>
                </a:gdLst>
                <a:ahLst/>
                <a:cxnLst>
                  <a:cxn ang="T6">
                    <a:pos x="T0" y="T1"/>
                  </a:cxn>
                  <a:cxn ang="T7">
                    <a:pos x="T2" y="T3"/>
                  </a:cxn>
                  <a:cxn ang="T8">
                    <a:pos x="T4" y="T5"/>
                  </a:cxn>
                </a:cxnLst>
                <a:rect l="T9" t="T10" r="T11" b="T12"/>
                <a:pathLst>
                  <a:path w="38" h="197">
                    <a:moveTo>
                      <a:pt x="38" y="0"/>
                    </a:moveTo>
                    <a:lnTo>
                      <a:pt x="1" y="197"/>
                    </a:lnTo>
                    <a:lnTo>
                      <a:pt x="0" y="197"/>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05" name="Freeform 450"/>
              <p:cNvSpPr>
                <a:spLocks/>
              </p:cNvSpPr>
              <p:nvPr/>
            </p:nvSpPr>
            <p:spPr bwMode="auto">
              <a:xfrm>
                <a:off x="4956" y="3112"/>
                <a:ext cx="15" cy="79"/>
              </a:xfrm>
              <a:custGeom>
                <a:avLst/>
                <a:gdLst>
                  <a:gd name="T0" fmla="*/ 0 w 38"/>
                  <a:gd name="T1" fmla="*/ 0 h 197"/>
                  <a:gd name="T2" fmla="*/ 0 w 38"/>
                  <a:gd name="T3" fmla="*/ 0 h 197"/>
                  <a:gd name="T4" fmla="*/ 0 w 38"/>
                  <a:gd name="T5" fmla="*/ 0 h 197"/>
                  <a:gd name="T6" fmla="*/ 0 60000 65536"/>
                  <a:gd name="T7" fmla="*/ 0 60000 65536"/>
                  <a:gd name="T8" fmla="*/ 0 60000 65536"/>
                  <a:gd name="T9" fmla="*/ 0 w 38"/>
                  <a:gd name="T10" fmla="*/ 0 h 197"/>
                  <a:gd name="T11" fmla="*/ 38 w 38"/>
                  <a:gd name="T12" fmla="*/ 197 h 197"/>
                </a:gdLst>
                <a:ahLst/>
                <a:cxnLst>
                  <a:cxn ang="T6">
                    <a:pos x="T0" y="T1"/>
                  </a:cxn>
                  <a:cxn ang="T7">
                    <a:pos x="T2" y="T3"/>
                  </a:cxn>
                  <a:cxn ang="T8">
                    <a:pos x="T4" y="T5"/>
                  </a:cxn>
                </a:cxnLst>
                <a:rect l="T9" t="T10" r="T11" b="T12"/>
                <a:pathLst>
                  <a:path w="38" h="197">
                    <a:moveTo>
                      <a:pt x="38" y="0"/>
                    </a:moveTo>
                    <a:lnTo>
                      <a:pt x="1" y="197"/>
                    </a:lnTo>
                    <a:lnTo>
                      <a:pt x="0" y="197"/>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06" name="Freeform 451"/>
              <p:cNvSpPr>
                <a:spLocks/>
              </p:cNvSpPr>
              <p:nvPr/>
            </p:nvSpPr>
            <p:spPr bwMode="auto">
              <a:xfrm>
                <a:off x="4932" y="3238"/>
                <a:ext cx="16" cy="79"/>
              </a:xfrm>
              <a:custGeom>
                <a:avLst/>
                <a:gdLst>
                  <a:gd name="T0" fmla="*/ 0 w 38"/>
                  <a:gd name="T1" fmla="*/ 0 h 196"/>
                  <a:gd name="T2" fmla="*/ 0 w 38"/>
                  <a:gd name="T3" fmla="*/ 0 h 196"/>
                  <a:gd name="T4" fmla="*/ 0 w 38"/>
                  <a:gd name="T5" fmla="*/ 0 h 196"/>
                  <a:gd name="T6" fmla="*/ 0 60000 65536"/>
                  <a:gd name="T7" fmla="*/ 0 60000 65536"/>
                  <a:gd name="T8" fmla="*/ 0 60000 65536"/>
                  <a:gd name="T9" fmla="*/ 0 w 38"/>
                  <a:gd name="T10" fmla="*/ 0 h 196"/>
                  <a:gd name="T11" fmla="*/ 38 w 38"/>
                  <a:gd name="T12" fmla="*/ 196 h 196"/>
                </a:gdLst>
                <a:ahLst/>
                <a:cxnLst>
                  <a:cxn ang="T6">
                    <a:pos x="T0" y="T1"/>
                  </a:cxn>
                  <a:cxn ang="T7">
                    <a:pos x="T2" y="T3"/>
                  </a:cxn>
                  <a:cxn ang="T8">
                    <a:pos x="T4" y="T5"/>
                  </a:cxn>
                </a:cxnLst>
                <a:rect l="T9" t="T10" r="T11" b="T12"/>
                <a:pathLst>
                  <a:path w="38" h="196">
                    <a:moveTo>
                      <a:pt x="38" y="0"/>
                    </a:moveTo>
                    <a:lnTo>
                      <a:pt x="1" y="196"/>
                    </a:lnTo>
                    <a:lnTo>
                      <a:pt x="0" y="196"/>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07" name="Freeform 452"/>
              <p:cNvSpPr>
                <a:spLocks/>
              </p:cNvSpPr>
              <p:nvPr/>
            </p:nvSpPr>
            <p:spPr bwMode="auto">
              <a:xfrm>
                <a:off x="4908" y="3364"/>
                <a:ext cx="16" cy="79"/>
              </a:xfrm>
              <a:custGeom>
                <a:avLst/>
                <a:gdLst>
                  <a:gd name="T0" fmla="*/ 0 w 38"/>
                  <a:gd name="T1" fmla="*/ 0 h 197"/>
                  <a:gd name="T2" fmla="*/ 0 w 38"/>
                  <a:gd name="T3" fmla="*/ 0 h 197"/>
                  <a:gd name="T4" fmla="*/ 0 w 38"/>
                  <a:gd name="T5" fmla="*/ 0 h 197"/>
                  <a:gd name="T6" fmla="*/ 0 60000 65536"/>
                  <a:gd name="T7" fmla="*/ 0 60000 65536"/>
                  <a:gd name="T8" fmla="*/ 0 60000 65536"/>
                  <a:gd name="T9" fmla="*/ 0 w 38"/>
                  <a:gd name="T10" fmla="*/ 0 h 197"/>
                  <a:gd name="T11" fmla="*/ 38 w 38"/>
                  <a:gd name="T12" fmla="*/ 197 h 197"/>
                </a:gdLst>
                <a:ahLst/>
                <a:cxnLst>
                  <a:cxn ang="T6">
                    <a:pos x="T0" y="T1"/>
                  </a:cxn>
                  <a:cxn ang="T7">
                    <a:pos x="T2" y="T3"/>
                  </a:cxn>
                  <a:cxn ang="T8">
                    <a:pos x="T4" y="T5"/>
                  </a:cxn>
                </a:cxnLst>
                <a:rect l="T9" t="T10" r="T11" b="T12"/>
                <a:pathLst>
                  <a:path w="38" h="197">
                    <a:moveTo>
                      <a:pt x="38" y="0"/>
                    </a:moveTo>
                    <a:lnTo>
                      <a:pt x="1" y="197"/>
                    </a:lnTo>
                    <a:lnTo>
                      <a:pt x="0" y="197"/>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08" name="Freeform 453"/>
              <p:cNvSpPr>
                <a:spLocks/>
              </p:cNvSpPr>
              <p:nvPr/>
            </p:nvSpPr>
            <p:spPr bwMode="auto">
              <a:xfrm>
                <a:off x="4898" y="3490"/>
                <a:ext cx="2" cy="10"/>
              </a:xfrm>
              <a:custGeom>
                <a:avLst/>
                <a:gdLst>
                  <a:gd name="T0" fmla="*/ 0 w 5"/>
                  <a:gd name="T1" fmla="*/ 0 h 23"/>
                  <a:gd name="T2" fmla="*/ 0 w 5"/>
                  <a:gd name="T3" fmla="*/ 0 h 23"/>
                  <a:gd name="T4" fmla="*/ 0 w 5"/>
                  <a:gd name="T5" fmla="*/ 0 h 23"/>
                  <a:gd name="T6" fmla="*/ 0 60000 65536"/>
                  <a:gd name="T7" fmla="*/ 0 60000 65536"/>
                  <a:gd name="T8" fmla="*/ 0 60000 65536"/>
                  <a:gd name="T9" fmla="*/ 0 w 5"/>
                  <a:gd name="T10" fmla="*/ 0 h 23"/>
                  <a:gd name="T11" fmla="*/ 5 w 5"/>
                  <a:gd name="T12" fmla="*/ 23 h 23"/>
                </a:gdLst>
                <a:ahLst/>
                <a:cxnLst>
                  <a:cxn ang="T6">
                    <a:pos x="T0" y="T1"/>
                  </a:cxn>
                  <a:cxn ang="T7">
                    <a:pos x="T2" y="T3"/>
                  </a:cxn>
                  <a:cxn ang="T8">
                    <a:pos x="T4" y="T5"/>
                  </a:cxn>
                </a:cxnLst>
                <a:rect l="T9" t="T10" r="T11" b="T12"/>
                <a:pathLst>
                  <a:path w="5" h="23">
                    <a:moveTo>
                      <a:pt x="5" y="0"/>
                    </a:moveTo>
                    <a:lnTo>
                      <a:pt x="1" y="23"/>
                    </a:lnTo>
                    <a:lnTo>
                      <a:pt x="0" y="23"/>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09" name="Freeform 454"/>
              <p:cNvSpPr>
                <a:spLocks/>
              </p:cNvSpPr>
              <p:nvPr/>
            </p:nvSpPr>
            <p:spPr bwMode="auto">
              <a:xfrm>
                <a:off x="4898" y="3500"/>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10" name="Freeform 455"/>
              <p:cNvSpPr>
                <a:spLocks/>
              </p:cNvSpPr>
              <p:nvPr/>
            </p:nvSpPr>
            <p:spPr bwMode="auto">
              <a:xfrm>
                <a:off x="4850" y="3500"/>
                <a:ext cx="48" cy="29"/>
              </a:xfrm>
              <a:custGeom>
                <a:avLst/>
                <a:gdLst>
                  <a:gd name="T0" fmla="*/ 0 w 121"/>
                  <a:gd name="T1" fmla="*/ 0 h 72"/>
                  <a:gd name="T2" fmla="*/ 0 w 121"/>
                  <a:gd name="T3" fmla="*/ 0 h 72"/>
                  <a:gd name="T4" fmla="*/ 0 w 121"/>
                  <a:gd name="T5" fmla="*/ 0 h 72"/>
                  <a:gd name="T6" fmla="*/ 0 60000 65536"/>
                  <a:gd name="T7" fmla="*/ 0 60000 65536"/>
                  <a:gd name="T8" fmla="*/ 0 60000 65536"/>
                  <a:gd name="T9" fmla="*/ 0 w 121"/>
                  <a:gd name="T10" fmla="*/ 0 h 72"/>
                  <a:gd name="T11" fmla="*/ 121 w 121"/>
                  <a:gd name="T12" fmla="*/ 72 h 72"/>
                </a:gdLst>
                <a:ahLst/>
                <a:cxnLst>
                  <a:cxn ang="T6">
                    <a:pos x="T0" y="T1"/>
                  </a:cxn>
                  <a:cxn ang="T7">
                    <a:pos x="T2" y="T3"/>
                  </a:cxn>
                  <a:cxn ang="T8">
                    <a:pos x="T4" y="T5"/>
                  </a:cxn>
                </a:cxnLst>
                <a:rect l="T9" t="T10" r="T11" b="T12"/>
                <a:pathLst>
                  <a:path w="121" h="72">
                    <a:moveTo>
                      <a:pt x="121" y="0"/>
                    </a:moveTo>
                    <a:lnTo>
                      <a:pt x="1" y="72"/>
                    </a:lnTo>
                    <a:lnTo>
                      <a:pt x="0" y="72"/>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11" name="Freeform 456"/>
              <p:cNvSpPr>
                <a:spLocks/>
              </p:cNvSpPr>
              <p:nvPr/>
            </p:nvSpPr>
            <p:spPr bwMode="auto">
              <a:xfrm>
                <a:off x="4850" y="3529"/>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12" name="Freeform 457"/>
              <p:cNvSpPr>
                <a:spLocks/>
              </p:cNvSpPr>
              <p:nvPr/>
            </p:nvSpPr>
            <p:spPr bwMode="auto">
              <a:xfrm>
                <a:off x="4846" y="3529"/>
                <a:ext cx="4" cy="14"/>
              </a:xfrm>
              <a:custGeom>
                <a:avLst/>
                <a:gdLst>
                  <a:gd name="T0" fmla="*/ 0 w 12"/>
                  <a:gd name="T1" fmla="*/ 0 h 36"/>
                  <a:gd name="T2" fmla="*/ 0 w 12"/>
                  <a:gd name="T3" fmla="*/ 0 h 36"/>
                  <a:gd name="T4" fmla="*/ 0 w 12"/>
                  <a:gd name="T5" fmla="*/ 0 h 36"/>
                  <a:gd name="T6" fmla="*/ 0 60000 65536"/>
                  <a:gd name="T7" fmla="*/ 0 60000 65536"/>
                  <a:gd name="T8" fmla="*/ 0 60000 65536"/>
                  <a:gd name="T9" fmla="*/ 0 w 12"/>
                  <a:gd name="T10" fmla="*/ 0 h 36"/>
                  <a:gd name="T11" fmla="*/ 12 w 12"/>
                  <a:gd name="T12" fmla="*/ 36 h 36"/>
                </a:gdLst>
                <a:ahLst/>
                <a:cxnLst>
                  <a:cxn ang="T6">
                    <a:pos x="T0" y="T1"/>
                  </a:cxn>
                  <a:cxn ang="T7">
                    <a:pos x="T2" y="T3"/>
                  </a:cxn>
                  <a:cxn ang="T8">
                    <a:pos x="T4" y="T5"/>
                  </a:cxn>
                </a:cxnLst>
                <a:rect l="T9" t="T10" r="T11" b="T12"/>
                <a:pathLst>
                  <a:path w="12" h="36">
                    <a:moveTo>
                      <a:pt x="12" y="0"/>
                    </a:moveTo>
                    <a:lnTo>
                      <a:pt x="1" y="36"/>
                    </a:lnTo>
                    <a:lnTo>
                      <a:pt x="0" y="36"/>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13" name="Freeform 458"/>
              <p:cNvSpPr>
                <a:spLocks/>
              </p:cNvSpPr>
              <p:nvPr/>
            </p:nvSpPr>
            <p:spPr bwMode="auto">
              <a:xfrm>
                <a:off x="4809" y="3589"/>
                <a:ext cx="23" cy="77"/>
              </a:xfrm>
              <a:custGeom>
                <a:avLst/>
                <a:gdLst>
                  <a:gd name="T0" fmla="*/ 0 w 58"/>
                  <a:gd name="T1" fmla="*/ 0 h 192"/>
                  <a:gd name="T2" fmla="*/ 0 w 58"/>
                  <a:gd name="T3" fmla="*/ 0 h 192"/>
                  <a:gd name="T4" fmla="*/ 0 w 58"/>
                  <a:gd name="T5" fmla="*/ 0 h 192"/>
                  <a:gd name="T6" fmla="*/ 0 60000 65536"/>
                  <a:gd name="T7" fmla="*/ 0 60000 65536"/>
                  <a:gd name="T8" fmla="*/ 0 60000 65536"/>
                  <a:gd name="T9" fmla="*/ 0 w 58"/>
                  <a:gd name="T10" fmla="*/ 0 h 192"/>
                  <a:gd name="T11" fmla="*/ 58 w 58"/>
                  <a:gd name="T12" fmla="*/ 192 h 192"/>
                </a:gdLst>
                <a:ahLst/>
                <a:cxnLst>
                  <a:cxn ang="T6">
                    <a:pos x="T0" y="T1"/>
                  </a:cxn>
                  <a:cxn ang="T7">
                    <a:pos x="T2" y="T3"/>
                  </a:cxn>
                  <a:cxn ang="T8">
                    <a:pos x="T4" y="T5"/>
                  </a:cxn>
                </a:cxnLst>
                <a:rect l="T9" t="T10" r="T11" b="T12"/>
                <a:pathLst>
                  <a:path w="58" h="192">
                    <a:moveTo>
                      <a:pt x="58" y="0"/>
                    </a:moveTo>
                    <a:lnTo>
                      <a:pt x="1" y="192"/>
                    </a:lnTo>
                    <a:lnTo>
                      <a:pt x="0" y="192"/>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14" name="Freeform 459"/>
              <p:cNvSpPr>
                <a:spLocks/>
              </p:cNvSpPr>
              <p:nvPr/>
            </p:nvSpPr>
            <p:spPr bwMode="auto">
              <a:xfrm>
                <a:off x="4794" y="3712"/>
                <a:ext cx="2" cy="6"/>
              </a:xfrm>
              <a:custGeom>
                <a:avLst/>
                <a:gdLst>
                  <a:gd name="T0" fmla="*/ 0 w 5"/>
                  <a:gd name="T1" fmla="*/ 0 h 14"/>
                  <a:gd name="T2" fmla="*/ 0 w 5"/>
                  <a:gd name="T3" fmla="*/ 0 h 14"/>
                  <a:gd name="T4" fmla="*/ 0 w 5"/>
                  <a:gd name="T5" fmla="*/ 0 h 14"/>
                  <a:gd name="T6" fmla="*/ 0 60000 65536"/>
                  <a:gd name="T7" fmla="*/ 0 60000 65536"/>
                  <a:gd name="T8" fmla="*/ 0 60000 65536"/>
                  <a:gd name="T9" fmla="*/ 0 w 5"/>
                  <a:gd name="T10" fmla="*/ 0 h 14"/>
                  <a:gd name="T11" fmla="*/ 5 w 5"/>
                  <a:gd name="T12" fmla="*/ 14 h 14"/>
                </a:gdLst>
                <a:ahLst/>
                <a:cxnLst>
                  <a:cxn ang="T6">
                    <a:pos x="T0" y="T1"/>
                  </a:cxn>
                  <a:cxn ang="T7">
                    <a:pos x="T2" y="T3"/>
                  </a:cxn>
                  <a:cxn ang="T8">
                    <a:pos x="T4" y="T5"/>
                  </a:cxn>
                </a:cxnLst>
                <a:rect l="T9" t="T10" r="T11" b="T12"/>
                <a:pathLst>
                  <a:path w="5" h="14">
                    <a:moveTo>
                      <a:pt x="5" y="0"/>
                    </a:moveTo>
                    <a:lnTo>
                      <a:pt x="1" y="14"/>
                    </a:lnTo>
                    <a:lnTo>
                      <a:pt x="0" y="14"/>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15" name="Freeform 460"/>
              <p:cNvSpPr>
                <a:spLocks/>
              </p:cNvSpPr>
              <p:nvPr/>
            </p:nvSpPr>
            <p:spPr bwMode="auto">
              <a:xfrm>
                <a:off x="4794" y="3718"/>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16" name="Freeform 461"/>
              <p:cNvSpPr>
                <a:spLocks/>
              </p:cNvSpPr>
              <p:nvPr/>
            </p:nvSpPr>
            <p:spPr bwMode="auto">
              <a:xfrm>
                <a:off x="4732" y="3718"/>
                <a:ext cx="62" cy="42"/>
              </a:xfrm>
              <a:custGeom>
                <a:avLst/>
                <a:gdLst>
                  <a:gd name="T0" fmla="*/ 0 w 155"/>
                  <a:gd name="T1" fmla="*/ 0 h 106"/>
                  <a:gd name="T2" fmla="*/ 0 w 155"/>
                  <a:gd name="T3" fmla="*/ 0 h 106"/>
                  <a:gd name="T4" fmla="*/ 0 w 155"/>
                  <a:gd name="T5" fmla="*/ 0 h 106"/>
                  <a:gd name="T6" fmla="*/ 0 60000 65536"/>
                  <a:gd name="T7" fmla="*/ 0 60000 65536"/>
                  <a:gd name="T8" fmla="*/ 0 60000 65536"/>
                  <a:gd name="T9" fmla="*/ 0 w 155"/>
                  <a:gd name="T10" fmla="*/ 0 h 106"/>
                  <a:gd name="T11" fmla="*/ 155 w 155"/>
                  <a:gd name="T12" fmla="*/ 106 h 106"/>
                </a:gdLst>
                <a:ahLst/>
                <a:cxnLst>
                  <a:cxn ang="T6">
                    <a:pos x="T0" y="T1"/>
                  </a:cxn>
                  <a:cxn ang="T7">
                    <a:pos x="T2" y="T3"/>
                  </a:cxn>
                  <a:cxn ang="T8">
                    <a:pos x="T4" y="T5"/>
                  </a:cxn>
                </a:cxnLst>
                <a:rect l="T9" t="T10" r="T11" b="T12"/>
                <a:pathLst>
                  <a:path w="155" h="106">
                    <a:moveTo>
                      <a:pt x="155" y="0"/>
                    </a:moveTo>
                    <a:lnTo>
                      <a:pt x="1" y="106"/>
                    </a:lnTo>
                    <a:lnTo>
                      <a:pt x="0" y="106"/>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17" name="Freeform 462"/>
              <p:cNvSpPr>
                <a:spLocks/>
              </p:cNvSpPr>
              <p:nvPr/>
            </p:nvSpPr>
            <p:spPr bwMode="auto">
              <a:xfrm>
                <a:off x="4659" y="3797"/>
                <a:ext cx="43" cy="51"/>
              </a:xfrm>
              <a:custGeom>
                <a:avLst/>
                <a:gdLst>
                  <a:gd name="T0" fmla="*/ 0 w 108"/>
                  <a:gd name="T1" fmla="*/ 0 h 129"/>
                  <a:gd name="T2" fmla="*/ 0 w 108"/>
                  <a:gd name="T3" fmla="*/ 0 h 129"/>
                  <a:gd name="T4" fmla="*/ 0 w 108"/>
                  <a:gd name="T5" fmla="*/ 0 h 129"/>
                  <a:gd name="T6" fmla="*/ 0 60000 65536"/>
                  <a:gd name="T7" fmla="*/ 0 60000 65536"/>
                  <a:gd name="T8" fmla="*/ 0 60000 65536"/>
                  <a:gd name="T9" fmla="*/ 0 w 108"/>
                  <a:gd name="T10" fmla="*/ 0 h 129"/>
                  <a:gd name="T11" fmla="*/ 108 w 108"/>
                  <a:gd name="T12" fmla="*/ 129 h 129"/>
                </a:gdLst>
                <a:ahLst/>
                <a:cxnLst>
                  <a:cxn ang="T6">
                    <a:pos x="T0" y="T1"/>
                  </a:cxn>
                  <a:cxn ang="T7">
                    <a:pos x="T2" y="T3"/>
                  </a:cxn>
                  <a:cxn ang="T8">
                    <a:pos x="T4" y="T5"/>
                  </a:cxn>
                </a:cxnLst>
                <a:rect l="T9" t="T10" r="T11" b="T12"/>
                <a:pathLst>
                  <a:path w="108" h="129">
                    <a:moveTo>
                      <a:pt x="108" y="0"/>
                    </a:moveTo>
                    <a:lnTo>
                      <a:pt x="1" y="129"/>
                    </a:lnTo>
                    <a:lnTo>
                      <a:pt x="0" y="129"/>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18" name="Freeform 463"/>
              <p:cNvSpPr>
                <a:spLocks/>
              </p:cNvSpPr>
              <p:nvPr/>
            </p:nvSpPr>
            <p:spPr bwMode="auto">
              <a:xfrm>
                <a:off x="4659" y="3848"/>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19" name="Freeform 464"/>
              <p:cNvSpPr>
                <a:spLocks/>
              </p:cNvSpPr>
              <p:nvPr/>
            </p:nvSpPr>
            <p:spPr bwMode="auto">
              <a:xfrm>
                <a:off x="4646" y="3848"/>
                <a:ext cx="13" cy="5"/>
              </a:xfrm>
              <a:custGeom>
                <a:avLst/>
                <a:gdLst>
                  <a:gd name="T0" fmla="*/ 0 w 32"/>
                  <a:gd name="T1" fmla="*/ 0 h 12"/>
                  <a:gd name="T2" fmla="*/ 0 w 32"/>
                  <a:gd name="T3" fmla="*/ 0 h 12"/>
                  <a:gd name="T4" fmla="*/ 0 w 32"/>
                  <a:gd name="T5" fmla="*/ 0 h 12"/>
                  <a:gd name="T6" fmla="*/ 0 60000 65536"/>
                  <a:gd name="T7" fmla="*/ 0 60000 65536"/>
                  <a:gd name="T8" fmla="*/ 0 60000 65536"/>
                  <a:gd name="T9" fmla="*/ 0 w 32"/>
                  <a:gd name="T10" fmla="*/ 0 h 12"/>
                  <a:gd name="T11" fmla="*/ 32 w 32"/>
                  <a:gd name="T12" fmla="*/ 12 h 12"/>
                </a:gdLst>
                <a:ahLst/>
                <a:cxnLst>
                  <a:cxn ang="T6">
                    <a:pos x="T0" y="T1"/>
                  </a:cxn>
                  <a:cxn ang="T7">
                    <a:pos x="T2" y="T3"/>
                  </a:cxn>
                  <a:cxn ang="T8">
                    <a:pos x="T4" y="T5"/>
                  </a:cxn>
                </a:cxnLst>
                <a:rect l="T9" t="T10" r="T11" b="T12"/>
                <a:pathLst>
                  <a:path w="32" h="12">
                    <a:moveTo>
                      <a:pt x="32" y="0"/>
                    </a:moveTo>
                    <a:lnTo>
                      <a:pt x="1" y="12"/>
                    </a:lnTo>
                    <a:lnTo>
                      <a:pt x="0" y="12"/>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20" name="Freeform 465"/>
              <p:cNvSpPr>
                <a:spLocks/>
              </p:cNvSpPr>
              <p:nvPr/>
            </p:nvSpPr>
            <p:spPr bwMode="auto">
              <a:xfrm>
                <a:off x="4579" y="3870"/>
                <a:ext cx="22" cy="8"/>
              </a:xfrm>
              <a:custGeom>
                <a:avLst/>
                <a:gdLst>
                  <a:gd name="T0" fmla="*/ 0 w 56"/>
                  <a:gd name="T1" fmla="*/ 0 h 20"/>
                  <a:gd name="T2" fmla="*/ 0 w 56"/>
                  <a:gd name="T3" fmla="*/ 0 h 20"/>
                  <a:gd name="T4" fmla="*/ 0 w 56"/>
                  <a:gd name="T5" fmla="*/ 0 h 20"/>
                  <a:gd name="T6" fmla="*/ 0 60000 65536"/>
                  <a:gd name="T7" fmla="*/ 0 60000 65536"/>
                  <a:gd name="T8" fmla="*/ 0 60000 65536"/>
                  <a:gd name="T9" fmla="*/ 0 w 56"/>
                  <a:gd name="T10" fmla="*/ 0 h 20"/>
                  <a:gd name="T11" fmla="*/ 56 w 56"/>
                  <a:gd name="T12" fmla="*/ 20 h 20"/>
                </a:gdLst>
                <a:ahLst/>
                <a:cxnLst>
                  <a:cxn ang="T6">
                    <a:pos x="T0" y="T1"/>
                  </a:cxn>
                  <a:cxn ang="T7">
                    <a:pos x="T2" y="T3"/>
                  </a:cxn>
                  <a:cxn ang="T8">
                    <a:pos x="T4" y="T5"/>
                  </a:cxn>
                </a:cxnLst>
                <a:rect l="T9" t="T10" r="T11" b="T12"/>
                <a:pathLst>
                  <a:path w="56" h="20">
                    <a:moveTo>
                      <a:pt x="56" y="0"/>
                    </a:moveTo>
                    <a:lnTo>
                      <a:pt x="1" y="20"/>
                    </a:lnTo>
                    <a:lnTo>
                      <a:pt x="0" y="2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21" name="Freeform 466"/>
              <p:cNvSpPr>
                <a:spLocks/>
              </p:cNvSpPr>
              <p:nvPr/>
            </p:nvSpPr>
            <p:spPr bwMode="auto">
              <a:xfrm>
                <a:off x="4579" y="3878"/>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22" name="Freeform 467"/>
              <p:cNvSpPr>
                <a:spLocks/>
              </p:cNvSpPr>
              <p:nvPr/>
            </p:nvSpPr>
            <p:spPr bwMode="auto">
              <a:xfrm>
                <a:off x="4539" y="3878"/>
                <a:ext cx="40" cy="40"/>
              </a:xfrm>
              <a:custGeom>
                <a:avLst/>
                <a:gdLst>
                  <a:gd name="T0" fmla="*/ 0 w 101"/>
                  <a:gd name="T1" fmla="*/ 0 h 100"/>
                  <a:gd name="T2" fmla="*/ 0 w 101"/>
                  <a:gd name="T3" fmla="*/ 0 h 100"/>
                  <a:gd name="T4" fmla="*/ 0 w 101"/>
                  <a:gd name="T5" fmla="*/ 0 h 100"/>
                  <a:gd name="T6" fmla="*/ 0 60000 65536"/>
                  <a:gd name="T7" fmla="*/ 0 60000 65536"/>
                  <a:gd name="T8" fmla="*/ 0 60000 65536"/>
                  <a:gd name="T9" fmla="*/ 0 w 101"/>
                  <a:gd name="T10" fmla="*/ 0 h 100"/>
                  <a:gd name="T11" fmla="*/ 101 w 101"/>
                  <a:gd name="T12" fmla="*/ 100 h 100"/>
                </a:gdLst>
                <a:ahLst/>
                <a:cxnLst>
                  <a:cxn ang="T6">
                    <a:pos x="T0" y="T1"/>
                  </a:cxn>
                  <a:cxn ang="T7">
                    <a:pos x="T2" y="T3"/>
                  </a:cxn>
                  <a:cxn ang="T8">
                    <a:pos x="T4" y="T5"/>
                  </a:cxn>
                </a:cxnLst>
                <a:rect l="T9" t="T10" r="T11" b="T12"/>
                <a:pathLst>
                  <a:path w="101" h="100">
                    <a:moveTo>
                      <a:pt x="101" y="0"/>
                    </a:moveTo>
                    <a:lnTo>
                      <a:pt x="1" y="100"/>
                    </a:lnTo>
                    <a:lnTo>
                      <a:pt x="0" y="10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23" name="Freeform 468"/>
              <p:cNvSpPr>
                <a:spLocks/>
              </p:cNvSpPr>
              <p:nvPr/>
            </p:nvSpPr>
            <p:spPr bwMode="auto">
              <a:xfrm>
                <a:off x="4491" y="3952"/>
                <a:ext cx="14" cy="13"/>
              </a:xfrm>
              <a:custGeom>
                <a:avLst/>
                <a:gdLst>
                  <a:gd name="T0" fmla="*/ 0 w 35"/>
                  <a:gd name="T1" fmla="*/ 0 h 33"/>
                  <a:gd name="T2" fmla="*/ 0 w 35"/>
                  <a:gd name="T3" fmla="*/ 0 h 33"/>
                  <a:gd name="T4" fmla="*/ 0 w 35"/>
                  <a:gd name="T5" fmla="*/ 0 h 33"/>
                  <a:gd name="T6" fmla="*/ 0 60000 65536"/>
                  <a:gd name="T7" fmla="*/ 0 60000 65536"/>
                  <a:gd name="T8" fmla="*/ 0 60000 65536"/>
                  <a:gd name="T9" fmla="*/ 0 w 35"/>
                  <a:gd name="T10" fmla="*/ 0 h 33"/>
                  <a:gd name="T11" fmla="*/ 35 w 35"/>
                  <a:gd name="T12" fmla="*/ 33 h 33"/>
                </a:gdLst>
                <a:ahLst/>
                <a:cxnLst>
                  <a:cxn ang="T6">
                    <a:pos x="T0" y="T1"/>
                  </a:cxn>
                  <a:cxn ang="T7">
                    <a:pos x="T2" y="T3"/>
                  </a:cxn>
                  <a:cxn ang="T8">
                    <a:pos x="T4" y="T5"/>
                  </a:cxn>
                </a:cxnLst>
                <a:rect l="T9" t="T10" r="T11" b="T12"/>
                <a:pathLst>
                  <a:path w="35" h="33">
                    <a:moveTo>
                      <a:pt x="35" y="0"/>
                    </a:moveTo>
                    <a:lnTo>
                      <a:pt x="1" y="33"/>
                    </a:lnTo>
                    <a:lnTo>
                      <a:pt x="0" y="33"/>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24" name="Freeform 469"/>
              <p:cNvSpPr>
                <a:spLocks/>
              </p:cNvSpPr>
              <p:nvPr/>
            </p:nvSpPr>
            <p:spPr bwMode="auto">
              <a:xfrm>
                <a:off x="4492" y="3965"/>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25" name="Freeform 470"/>
              <p:cNvSpPr>
                <a:spLocks/>
              </p:cNvSpPr>
              <p:nvPr/>
            </p:nvSpPr>
            <p:spPr bwMode="auto">
              <a:xfrm>
                <a:off x="4431" y="3965"/>
                <a:ext cx="61" cy="1"/>
              </a:xfrm>
              <a:custGeom>
                <a:avLst/>
                <a:gdLst>
                  <a:gd name="T0" fmla="*/ 0 w 153"/>
                  <a:gd name="T1" fmla="*/ 0 h 1"/>
                  <a:gd name="T2" fmla="*/ 0 w 153"/>
                  <a:gd name="T3" fmla="*/ 0 h 1"/>
                  <a:gd name="T4" fmla="*/ 0 w 153"/>
                  <a:gd name="T5" fmla="*/ 0 h 1"/>
                  <a:gd name="T6" fmla="*/ 0 60000 65536"/>
                  <a:gd name="T7" fmla="*/ 0 60000 65536"/>
                  <a:gd name="T8" fmla="*/ 0 60000 65536"/>
                  <a:gd name="T9" fmla="*/ 0 w 153"/>
                  <a:gd name="T10" fmla="*/ 0 h 1"/>
                  <a:gd name="T11" fmla="*/ 153 w 153"/>
                  <a:gd name="T12" fmla="*/ 1 h 1"/>
                </a:gdLst>
                <a:ahLst/>
                <a:cxnLst>
                  <a:cxn ang="T6">
                    <a:pos x="T0" y="T1"/>
                  </a:cxn>
                  <a:cxn ang="T7">
                    <a:pos x="T2" y="T3"/>
                  </a:cxn>
                  <a:cxn ang="T8">
                    <a:pos x="T4" y="T5"/>
                  </a:cxn>
                </a:cxnLst>
                <a:rect l="T9" t="T10" r="T11" b="T12"/>
                <a:pathLst>
                  <a:path w="153" h="1">
                    <a:moveTo>
                      <a:pt x="153" y="0"/>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26" name="Freeform 471"/>
              <p:cNvSpPr>
                <a:spLocks/>
              </p:cNvSpPr>
              <p:nvPr/>
            </p:nvSpPr>
            <p:spPr bwMode="auto">
              <a:xfrm>
                <a:off x="4303" y="3965"/>
                <a:ext cx="80" cy="1"/>
              </a:xfrm>
              <a:custGeom>
                <a:avLst/>
                <a:gdLst>
                  <a:gd name="T0" fmla="*/ 0 w 201"/>
                  <a:gd name="T1" fmla="*/ 0 h 1"/>
                  <a:gd name="T2" fmla="*/ 0 w 201"/>
                  <a:gd name="T3" fmla="*/ 0 h 1"/>
                  <a:gd name="T4" fmla="*/ 0 w 201"/>
                  <a:gd name="T5" fmla="*/ 0 h 1"/>
                  <a:gd name="T6" fmla="*/ 0 60000 65536"/>
                  <a:gd name="T7" fmla="*/ 0 60000 65536"/>
                  <a:gd name="T8" fmla="*/ 0 60000 65536"/>
                  <a:gd name="T9" fmla="*/ 0 w 201"/>
                  <a:gd name="T10" fmla="*/ 0 h 1"/>
                  <a:gd name="T11" fmla="*/ 201 w 201"/>
                  <a:gd name="T12" fmla="*/ 1 h 1"/>
                </a:gdLst>
                <a:ahLst/>
                <a:cxnLst>
                  <a:cxn ang="T6">
                    <a:pos x="T0" y="T1"/>
                  </a:cxn>
                  <a:cxn ang="T7">
                    <a:pos x="T2" y="T3"/>
                  </a:cxn>
                  <a:cxn ang="T8">
                    <a:pos x="T4" y="T5"/>
                  </a:cxn>
                </a:cxnLst>
                <a:rect l="T9" t="T10" r="T11" b="T12"/>
                <a:pathLst>
                  <a:path w="201" h="1">
                    <a:moveTo>
                      <a:pt x="201" y="0"/>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27" name="Freeform 472"/>
              <p:cNvSpPr>
                <a:spLocks/>
              </p:cNvSpPr>
              <p:nvPr/>
            </p:nvSpPr>
            <p:spPr bwMode="auto">
              <a:xfrm>
                <a:off x="4180" y="3965"/>
                <a:ext cx="75" cy="1"/>
              </a:xfrm>
              <a:custGeom>
                <a:avLst/>
                <a:gdLst>
                  <a:gd name="T0" fmla="*/ 0 w 187"/>
                  <a:gd name="T1" fmla="*/ 0 h 1"/>
                  <a:gd name="T2" fmla="*/ 0 w 187"/>
                  <a:gd name="T3" fmla="*/ 0 h 1"/>
                  <a:gd name="T4" fmla="*/ 0 w 187"/>
                  <a:gd name="T5" fmla="*/ 0 h 1"/>
                  <a:gd name="T6" fmla="*/ 0 60000 65536"/>
                  <a:gd name="T7" fmla="*/ 0 60000 65536"/>
                  <a:gd name="T8" fmla="*/ 0 60000 65536"/>
                  <a:gd name="T9" fmla="*/ 0 w 187"/>
                  <a:gd name="T10" fmla="*/ 0 h 1"/>
                  <a:gd name="T11" fmla="*/ 187 w 187"/>
                  <a:gd name="T12" fmla="*/ 1 h 1"/>
                </a:gdLst>
                <a:ahLst/>
                <a:cxnLst>
                  <a:cxn ang="T6">
                    <a:pos x="T0" y="T1"/>
                  </a:cxn>
                  <a:cxn ang="T7">
                    <a:pos x="T2" y="T3"/>
                  </a:cxn>
                  <a:cxn ang="T8">
                    <a:pos x="T4" y="T5"/>
                  </a:cxn>
                </a:cxnLst>
                <a:rect l="T9" t="T10" r="T11" b="T12"/>
                <a:pathLst>
                  <a:path w="187" h="1">
                    <a:moveTo>
                      <a:pt x="187" y="0"/>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28" name="Freeform 473"/>
              <p:cNvSpPr>
                <a:spLocks/>
              </p:cNvSpPr>
              <p:nvPr/>
            </p:nvSpPr>
            <p:spPr bwMode="auto">
              <a:xfrm>
                <a:off x="4181" y="3965"/>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29" name="Freeform 474"/>
              <p:cNvSpPr>
                <a:spLocks/>
              </p:cNvSpPr>
              <p:nvPr/>
            </p:nvSpPr>
            <p:spPr bwMode="auto">
              <a:xfrm>
                <a:off x="4175" y="3965"/>
                <a:ext cx="6" cy="1"/>
              </a:xfrm>
              <a:custGeom>
                <a:avLst/>
                <a:gdLst>
                  <a:gd name="T0" fmla="*/ 0 w 15"/>
                  <a:gd name="T1" fmla="*/ 0 h 1"/>
                  <a:gd name="T2" fmla="*/ 0 w 15"/>
                  <a:gd name="T3" fmla="*/ 0 h 1"/>
                  <a:gd name="T4" fmla="*/ 0 w 15"/>
                  <a:gd name="T5" fmla="*/ 0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15" y="0"/>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30" name="Freeform 475"/>
              <p:cNvSpPr>
                <a:spLocks/>
              </p:cNvSpPr>
              <p:nvPr/>
            </p:nvSpPr>
            <p:spPr bwMode="auto">
              <a:xfrm>
                <a:off x="4061" y="3965"/>
                <a:ext cx="66" cy="1"/>
              </a:xfrm>
              <a:custGeom>
                <a:avLst/>
                <a:gdLst>
                  <a:gd name="T0" fmla="*/ 0 w 166"/>
                  <a:gd name="T1" fmla="*/ 0 h 1"/>
                  <a:gd name="T2" fmla="*/ 0 w 166"/>
                  <a:gd name="T3" fmla="*/ 0 h 1"/>
                  <a:gd name="T4" fmla="*/ 0 w 166"/>
                  <a:gd name="T5" fmla="*/ 0 h 1"/>
                  <a:gd name="T6" fmla="*/ 0 60000 65536"/>
                  <a:gd name="T7" fmla="*/ 0 60000 65536"/>
                  <a:gd name="T8" fmla="*/ 0 60000 65536"/>
                  <a:gd name="T9" fmla="*/ 0 w 166"/>
                  <a:gd name="T10" fmla="*/ 0 h 1"/>
                  <a:gd name="T11" fmla="*/ 166 w 166"/>
                  <a:gd name="T12" fmla="*/ 1 h 1"/>
                </a:gdLst>
                <a:ahLst/>
                <a:cxnLst>
                  <a:cxn ang="T6">
                    <a:pos x="T0" y="T1"/>
                  </a:cxn>
                  <a:cxn ang="T7">
                    <a:pos x="T2" y="T3"/>
                  </a:cxn>
                  <a:cxn ang="T8">
                    <a:pos x="T4" y="T5"/>
                  </a:cxn>
                </a:cxnLst>
                <a:rect l="T9" t="T10" r="T11" b="T12"/>
                <a:pathLst>
                  <a:path w="166" h="1">
                    <a:moveTo>
                      <a:pt x="166" y="0"/>
                    </a:moveTo>
                    <a:lnTo>
                      <a:pt x="1" y="0"/>
                    </a:lnTo>
                    <a:lnTo>
                      <a:pt x="0"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31" name="Freeform 476"/>
              <p:cNvSpPr>
                <a:spLocks/>
              </p:cNvSpPr>
              <p:nvPr/>
            </p:nvSpPr>
            <p:spPr bwMode="auto">
              <a:xfrm>
                <a:off x="4061" y="3965"/>
                <a:ext cx="1" cy="1"/>
              </a:xfrm>
              <a:custGeom>
                <a:avLst/>
                <a:gdLst>
                  <a:gd name="T0" fmla="*/ 0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1" y="0"/>
                    </a:lnTo>
                  </a:path>
                </a:pathLst>
              </a:custGeom>
              <a:noFill/>
              <a:ln w="12700">
                <a:solidFill>
                  <a:srgbClr val="007F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p>
            </p:txBody>
          </p:sp>
          <p:sp>
            <p:nvSpPr>
              <p:cNvPr id="72932" name="Rectangle 477"/>
              <p:cNvSpPr>
                <a:spLocks noChangeArrowheads="1"/>
              </p:cNvSpPr>
              <p:nvPr/>
            </p:nvSpPr>
            <p:spPr bwMode="auto">
              <a:xfrm>
                <a:off x="3201" y="3908"/>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0</a:t>
                </a:r>
                <a:endParaRPr lang="en-US">
                  <a:latin typeface="Arial" charset="0"/>
                </a:endParaRPr>
              </a:p>
            </p:txBody>
          </p:sp>
        </p:grpSp>
        <p:sp>
          <p:nvSpPr>
            <p:cNvPr id="72712" name="Rectangle 478"/>
            <p:cNvSpPr>
              <a:spLocks noChangeArrowheads="1"/>
            </p:cNvSpPr>
            <p:nvPr/>
          </p:nvSpPr>
          <p:spPr bwMode="auto">
            <a:xfrm>
              <a:off x="3137" y="3763"/>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10</a:t>
              </a:r>
              <a:endParaRPr lang="en-US">
                <a:latin typeface="Arial" charset="0"/>
              </a:endParaRPr>
            </a:p>
          </p:txBody>
        </p:sp>
        <p:sp>
          <p:nvSpPr>
            <p:cNvPr id="72713" name="Rectangle 479"/>
            <p:cNvSpPr>
              <a:spLocks noChangeArrowheads="1"/>
            </p:cNvSpPr>
            <p:nvPr/>
          </p:nvSpPr>
          <p:spPr bwMode="auto">
            <a:xfrm>
              <a:off x="3137" y="3617"/>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20</a:t>
              </a:r>
              <a:endParaRPr lang="en-US">
                <a:latin typeface="Arial" charset="0"/>
              </a:endParaRPr>
            </a:p>
          </p:txBody>
        </p:sp>
        <p:sp>
          <p:nvSpPr>
            <p:cNvPr id="72714" name="Rectangle 480"/>
            <p:cNvSpPr>
              <a:spLocks noChangeArrowheads="1"/>
            </p:cNvSpPr>
            <p:nvPr/>
          </p:nvSpPr>
          <p:spPr bwMode="auto">
            <a:xfrm>
              <a:off x="3137" y="3472"/>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30</a:t>
              </a:r>
              <a:endParaRPr lang="en-US">
                <a:latin typeface="Arial" charset="0"/>
              </a:endParaRPr>
            </a:p>
          </p:txBody>
        </p:sp>
        <p:sp>
          <p:nvSpPr>
            <p:cNvPr id="72715" name="Rectangle 481"/>
            <p:cNvSpPr>
              <a:spLocks noChangeArrowheads="1"/>
            </p:cNvSpPr>
            <p:nvPr/>
          </p:nvSpPr>
          <p:spPr bwMode="auto">
            <a:xfrm>
              <a:off x="3137" y="3327"/>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40</a:t>
              </a:r>
              <a:endParaRPr lang="en-US">
                <a:latin typeface="Arial" charset="0"/>
              </a:endParaRPr>
            </a:p>
          </p:txBody>
        </p:sp>
        <p:sp>
          <p:nvSpPr>
            <p:cNvPr id="72716" name="Rectangle 482"/>
            <p:cNvSpPr>
              <a:spLocks noChangeArrowheads="1"/>
            </p:cNvSpPr>
            <p:nvPr/>
          </p:nvSpPr>
          <p:spPr bwMode="auto">
            <a:xfrm>
              <a:off x="3137" y="3181"/>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50</a:t>
              </a:r>
              <a:endParaRPr lang="en-US">
                <a:latin typeface="Arial" charset="0"/>
              </a:endParaRPr>
            </a:p>
          </p:txBody>
        </p:sp>
        <p:sp>
          <p:nvSpPr>
            <p:cNvPr id="72717" name="Rectangle 483"/>
            <p:cNvSpPr>
              <a:spLocks noChangeArrowheads="1"/>
            </p:cNvSpPr>
            <p:nvPr/>
          </p:nvSpPr>
          <p:spPr bwMode="auto">
            <a:xfrm>
              <a:off x="3137" y="3036"/>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60</a:t>
              </a:r>
              <a:endParaRPr lang="en-US">
                <a:latin typeface="Arial" charset="0"/>
              </a:endParaRPr>
            </a:p>
          </p:txBody>
        </p:sp>
        <p:sp>
          <p:nvSpPr>
            <p:cNvPr id="72718" name="Rectangle 484"/>
            <p:cNvSpPr>
              <a:spLocks noChangeArrowheads="1"/>
            </p:cNvSpPr>
            <p:nvPr/>
          </p:nvSpPr>
          <p:spPr bwMode="auto">
            <a:xfrm>
              <a:off x="3137" y="2891"/>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70</a:t>
              </a:r>
              <a:endParaRPr lang="en-US">
                <a:latin typeface="Arial" charset="0"/>
              </a:endParaRPr>
            </a:p>
          </p:txBody>
        </p:sp>
        <p:sp>
          <p:nvSpPr>
            <p:cNvPr id="72719" name="Rectangle 485"/>
            <p:cNvSpPr>
              <a:spLocks noChangeArrowheads="1"/>
            </p:cNvSpPr>
            <p:nvPr/>
          </p:nvSpPr>
          <p:spPr bwMode="auto">
            <a:xfrm>
              <a:off x="3137" y="2745"/>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80</a:t>
              </a:r>
              <a:endParaRPr lang="en-US">
                <a:latin typeface="Arial" charset="0"/>
              </a:endParaRPr>
            </a:p>
          </p:txBody>
        </p:sp>
        <p:sp>
          <p:nvSpPr>
            <p:cNvPr id="72720" name="Rectangle 486"/>
            <p:cNvSpPr>
              <a:spLocks noChangeArrowheads="1"/>
            </p:cNvSpPr>
            <p:nvPr/>
          </p:nvSpPr>
          <p:spPr bwMode="auto">
            <a:xfrm>
              <a:off x="3137" y="2600"/>
              <a:ext cx="1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90</a:t>
              </a:r>
              <a:endParaRPr lang="en-US">
                <a:latin typeface="Arial" charset="0"/>
              </a:endParaRPr>
            </a:p>
          </p:txBody>
        </p:sp>
        <p:sp>
          <p:nvSpPr>
            <p:cNvPr id="72721" name="Rectangle 487"/>
            <p:cNvSpPr>
              <a:spLocks noChangeArrowheads="1"/>
            </p:cNvSpPr>
            <p:nvPr/>
          </p:nvSpPr>
          <p:spPr bwMode="auto">
            <a:xfrm>
              <a:off x="3073" y="2455"/>
              <a:ext cx="18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100</a:t>
              </a:r>
              <a:endParaRPr lang="en-US">
                <a:latin typeface="Arial" charset="0"/>
              </a:endParaRPr>
            </a:p>
          </p:txBody>
        </p:sp>
        <p:sp>
          <p:nvSpPr>
            <p:cNvPr id="72722" name="Rectangle 488"/>
            <p:cNvSpPr>
              <a:spLocks noChangeArrowheads="1"/>
            </p:cNvSpPr>
            <p:nvPr/>
          </p:nvSpPr>
          <p:spPr bwMode="auto">
            <a:xfrm>
              <a:off x="3201" y="4036"/>
              <a:ext cx="24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1250</a:t>
              </a:r>
              <a:endParaRPr lang="en-US">
                <a:latin typeface="Arial" charset="0"/>
              </a:endParaRPr>
            </a:p>
          </p:txBody>
        </p:sp>
        <p:sp>
          <p:nvSpPr>
            <p:cNvPr id="72723" name="Rectangle 489"/>
            <p:cNvSpPr>
              <a:spLocks noChangeArrowheads="1"/>
            </p:cNvSpPr>
            <p:nvPr/>
          </p:nvSpPr>
          <p:spPr bwMode="auto">
            <a:xfrm>
              <a:off x="3599" y="4036"/>
              <a:ext cx="24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1650</a:t>
              </a:r>
              <a:endParaRPr lang="en-US">
                <a:latin typeface="Arial" charset="0"/>
              </a:endParaRPr>
            </a:p>
          </p:txBody>
        </p:sp>
        <p:sp>
          <p:nvSpPr>
            <p:cNvPr id="72724" name="Rectangle 490"/>
            <p:cNvSpPr>
              <a:spLocks noChangeArrowheads="1"/>
            </p:cNvSpPr>
            <p:nvPr/>
          </p:nvSpPr>
          <p:spPr bwMode="auto">
            <a:xfrm>
              <a:off x="3998" y="4036"/>
              <a:ext cx="24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2050</a:t>
              </a:r>
              <a:endParaRPr lang="en-US">
                <a:latin typeface="Arial" charset="0"/>
              </a:endParaRPr>
            </a:p>
          </p:txBody>
        </p:sp>
        <p:sp>
          <p:nvSpPr>
            <p:cNvPr id="72725" name="Rectangle 491"/>
            <p:cNvSpPr>
              <a:spLocks noChangeArrowheads="1"/>
            </p:cNvSpPr>
            <p:nvPr/>
          </p:nvSpPr>
          <p:spPr bwMode="auto">
            <a:xfrm>
              <a:off x="4397" y="4036"/>
              <a:ext cx="24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2450</a:t>
              </a:r>
              <a:endParaRPr lang="en-US">
                <a:latin typeface="Arial" charset="0"/>
              </a:endParaRPr>
            </a:p>
          </p:txBody>
        </p:sp>
        <p:sp>
          <p:nvSpPr>
            <p:cNvPr id="72726" name="Rectangle 492"/>
            <p:cNvSpPr>
              <a:spLocks noChangeArrowheads="1"/>
            </p:cNvSpPr>
            <p:nvPr/>
          </p:nvSpPr>
          <p:spPr bwMode="auto">
            <a:xfrm>
              <a:off x="4795" y="4036"/>
              <a:ext cx="24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2850</a:t>
              </a:r>
              <a:endParaRPr lang="en-US">
                <a:latin typeface="Arial" charset="0"/>
              </a:endParaRPr>
            </a:p>
          </p:txBody>
        </p:sp>
        <p:pic>
          <p:nvPicPr>
            <p:cNvPr id="72727" name="Picture 4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5" y="2581"/>
              <a:ext cx="144" cy="1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28" name="Rectangle 494"/>
            <p:cNvSpPr>
              <a:spLocks noChangeArrowheads="1"/>
            </p:cNvSpPr>
            <p:nvPr/>
          </p:nvSpPr>
          <p:spPr bwMode="auto">
            <a:xfrm>
              <a:off x="3529" y="4182"/>
              <a:ext cx="113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latin typeface="Arial" charset="0"/>
                </a:rPr>
                <a:t>Box Density (pixels)</a:t>
              </a:r>
              <a:endParaRPr lang="en-US">
                <a:latin typeface="Arial" charset="0"/>
              </a:endParaRPr>
            </a:p>
          </p:txBody>
        </p:sp>
        <p:sp>
          <p:nvSpPr>
            <p:cNvPr id="72729" name="Rectangle 495"/>
            <p:cNvSpPr>
              <a:spLocks noChangeArrowheads="1"/>
            </p:cNvSpPr>
            <p:nvPr/>
          </p:nvSpPr>
          <p:spPr bwMode="auto">
            <a:xfrm>
              <a:off x="2959" y="2264"/>
              <a:ext cx="50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800">
                  <a:solidFill>
                    <a:srgbClr val="000000"/>
                  </a:solidFill>
                  <a:latin typeface="Arial" charset="0"/>
                </a:rPr>
                <a:t>Monkey</a:t>
              </a:r>
              <a:endParaRPr lang="en-US">
                <a:latin typeface="Arial" charset="0"/>
              </a:endParaRPr>
            </a:p>
          </p:txBody>
        </p:sp>
        <p:sp>
          <p:nvSpPr>
            <p:cNvPr id="72730" name="Rectangle 496"/>
            <p:cNvSpPr>
              <a:spLocks noChangeArrowheads="1"/>
            </p:cNvSpPr>
            <p:nvPr/>
          </p:nvSpPr>
          <p:spPr bwMode="auto">
            <a:xfrm>
              <a:off x="3768" y="2583"/>
              <a:ext cx="35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Sparse</a:t>
              </a:r>
              <a:endParaRPr lang="en-US">
                <a:latin typeface="Arial" charset="0"/>
              </a:endParaRPr>
            </a:p>
          </p:txBody>
        </p:sp>
        <p:sp>
          <p:nvSpPr>
            <p:cNvPr id="72731" name="Rectangle 497"/>
            <p:cNvSpPr>
              <a:spLocks noChangeArrowheads="1"/>
            </p:cNvSpPr>
            <p:nvPr/>
          </p:nvSpPr>
          <p:spPr bwMode="auto">
            <a:xfrm>
              <a:off x="5072" y="2807"/>
              <a:ext cx="32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Dense</a:t>
              </a:r>
              <a:endParaRPr lang="en-US">
                <a:latin typeface="Arial" charset="0"/>
              </a:endParaRPr>
            </a:p>
          </p:txBody>
        </p:sp>
        <p:sp>
          <p:nvSpPr>
            <p:cNvPr id="72732" name="Rectangle 498"/>
            <p:cNvSpPr>
              <a:spLocks noChangeArrowheads="1"/>
            </p:cNvSpPr>
            <p:nvPr/>
          </p:nvSpPr>
          <p:spPr bwMode="auto">
            <a:xfrm>
              <a:off x="5072" y="3601"/>
              <a:ext cx="47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Arial" charset="0"/>
                </a:rPr>
                <a:t>Uncertain</a:t>
              </a:r>
              <a:endParaRPr lang="en-US">
                <a:latin typeface="Arial" charset="0"/>
              </a:endParaRPr>
            </a:p>
          </p:txBody>
        </p:sp>
      </p:grpSp>
      <p:sp>
        <p:nvSpPr>
          <p:cNvPr id="2" name="Espace réservé du pied de page 1"/>
          <p:cNvSpPr>
            <a:spLocks noGrp="1"/>
          </p:cNvSpPr>
          <p:nvPr>
            <p:ph type="ftr" sz="quarter" idx="11"/>
          </p:nvPr>
        </p:nvSpPr>
        <p:spPr/>
        <p:txBody>
          <a:bodyPr/>
          <a:lstStyle/>
          <a:p>
            <a:pPr>
              <a:defRPr/>
            </a:pPr>
            <a:endParaRPr lang="fr-FR"/>
          </a:p>
        </p:txBody>
      </p:sp>
      <p:sp>
        <p:nvSpPr>
          <p:cNvPr id="3" name="ZoneTexte 2"/>
          <p:cNvSpPr txBox="1"/>
          <p:nvPr/>
        </p:nvSpPr>
        <p:spPr>
          <a:xfrm>
            <a:off x="704335" y="4275438"/>
            <a:ext cx="184731" cy="461665"/>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193637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90738" y="548680"/>
            <a:ext cx="7918450" cy="788987"/>
          </a:xfrm>
        </p:spPr>
        <p:txBody>
          <a:bodyPr/>
          <a:lstStyle/>
          <a:p>
            <a:r>
              <a:rPr lang="fr-FR" sz="3200" dirty="0" err="1">
                <a:solidFill>
                  <a:schemeClr val="folHlink"/>
                </a:solidFill>
                <a:latin typeface="Arial" charset="0"/>
                <a:ea typeface="ＭＳ Ｐゴシック" charset="0"/>
                <a:cs typeface="ＭＳ Ｐゴシック" charset="0"/>
              </a:rPr>
              <a:t>Metacognition</a:t>
            </a:r>
            <a:r>
              <a:rPr lang="fr-FR" sz="3200" dirty="0">
                <a:solidFill>
                  <a:schemeClr val="folHlink"/>
                </a:solidFill>
                <a:latin typeface="Arial" charset="0"/>
                <a:ea typeface="ＭＳ Ｐゴシック" charset="0"/>
                <a:cs typeface="ＭＳ Ｐゴシック" charset="0"/>
              </a:rPr>
              <a:t> in </a:t>
            </a:r>
            <a:r>
              <a:rPr lang="fr-FR" sz="3200" dirty="0" err="1">
                <a:solidFill>
                  <a:schemeClr val="folHlink"/>
                </a:solidFill>
                <a:latin typeface="Arial" charset="0"/>
                <a:ea typeface="ＭＳ Ｐゴシック" charset="0"/>
                <a:cs typeface="ＭＳ Ｐゴシック" charset="0"/>
              </a:rPr>
              <a:t>Phylogeny</a:t>
            </a:r>
            <a:r>
              <a:rPr lang="fr-FR" sz="3200" dirty="0">
                <a:solidFill>
                  <a:schemeClr val="folHlink"/>
                </a:solidFill>
                <a:latin typeface="Arial" charset="0"/>
                <a:ea typeface="ＭＳ Ｐゴシック" charset="0"/>
                <a:cs typeface="ＭＳ Ｐゴシック" charset="0"/>
              </a:rPr>
              <a:t>:</a:t>
            </a:r>
            <a:r>
              <a:rPr lang="fr-FR" sz="4000" dirty="0">
                <a:solidFill>
                  <a:schemeClr val="folHlink"/>
                </a:solidFill>
                <a:latin typeface="Arial" charset="0"/>
                <a:ea typeface="ＭＳ Ｐゴシック" charset="0"/>
                <a:cs typeface="ＭＳ Ｐゴシック" charset="0"/>
              </a:rPr>
              <a:t/>
            </a:r>
            <a:br>
              <a:rPr lang="fr-FR" sz="4000" dirty="0">
                <a:solidFill>
                  <a:schemeClr val="folHlink"/>
                </a:solidFill>
                <a:latin typeface="Arial" charset="0"/>
                <a:ea typeface="ＭＳ Ｐゴシック" charset="0"/>
                <a:cs typeface="ＭＳ Ｐゴシック" charset="0"/>
              </a:rPr>
            </a:br>
            <a:r>
              <a:rPr lang="fr-FR" sz="2800" dirty="0" err="1">
                <a:solidFill>
                  <a:schemeClr val="folHlink"/>
                </a:solidFill>
                <a:latin typeface="Arial" charset="0"/>
                <a:ea typeface="ＭＳ Ｐゴシック" charset="0"/>
                <a:cs typeface="ＭＳ Ｐゴシック" charset="0"/>
              </a:rPr>
              <a:t>Yes</a:t>
            </a:r>
            <a:r>
              <a:rPr lang="fr-FR" dirty="0">
                <a:latin typeface="Arial" charset="0"/>
                <a:ea typeface="ＭＳ Ｐゴシック" charset="0"/>
                <a:cs typeface="ＭＳ Ｐゴシック" charset="0"/>
              </a:rPr>
              <a:t>                                   </a:t>
            </a:r>
            <a:r>
              <a:rPr lang="fr-FR" sz="2800" dirty="0">
                <a:solidFill>
                  <a:schemeClr val="folHlink"/>
                </a:solidFill>
                <a:latin typeface="Arial" charset="0"/>
                <a:ea typeface="ＭＳ Ｐゴシック" charset="0"/>
                <a:cs typeface="ＭＳ Ｐゴシック" charset="0"/>
              </a:rPr>
              <a:t>No</a:t>
            </a:r>
            <a:endParaRPr lang="fr-FR" sz="2800" dirty="0">
              <a:latin typeface="Arial" charset="0"/>
              <a:ea typeface="ＭＳ Ｐゴシック" charset="0"/>
              <a:cs typeface="ＭＳ Ｐゴシック" charset="0"/>
            </a:endParaRPr>
          </a:p>
        </p:txBody>
      </p:sp>
      <p:sp>
        <p:nvSpPr>
          <p:cNvPr id="74755" name="Rectangle 3"/>
          <p:cNvSpPr>
            <a:spLocks noGrp="1" noChangeArrowheads="1"/>
          </p:cNvSpPr>
          <p:nvPr>
            <p:ph type="body" sz="half" idx="1"/>
          </p:nvPr>
        </p:nvSpPr>
        <p:spPr>
          <a:xfrm>
            <a:off x="590738" y="1916832"/>
            <a:ext cx="3909253" cy="4608512"/>
          </a:xfrm>
        </p:spPr>
        <p:txBody>
          <a:bodyPr>
            <a:normAutofit fontScale="92500" lnSpcReduction="20000"/>
          </a:bodyPr>
          <a:lstStyle/>
          <a:p>
            <a:pPr>
              <a:lnSpc>
                <a:spcPct val="90000"/>
              </a:lnSpc>
              <a:buFont typeface="Arial" charset="0"/>
              <a:buChar char="•"/>
            </a:pPr>
            <a:r>
              <a:rPr lang="fr-FR" sz="2300" dirty="0">
                <a:solidFill>
                  <a:schemeClr val="folHlink"/>
                </a:solidFill>
                <a:latin typeface="Arial" charset="0"/>
                <a:ea typeface="ＭＳ Ｐゴシック" charset="0"/>
                <a:cs typeface="ＭＳ Ｐゴシック" charset="0"/>
              </a:rPr>
              <a:t>Pigeons</a:t>
            </a:r>
            <a:r>
              <a:rPr lang="fr-FR" sz="2300" dirty="0">
                <a:latin typeface="Arial" charset="0"/>
                <a:ea typeface="ＭＳ Ｐゴシック" charset="0"/>
                <a:cs typeface="ＭＳ Ｐゴシック" charset="0"/>
              </a:rPr>
              <a:t> </a:t>
            </a:r>
            <a:r>
              <a:rPr lang="fr-FR" sz="2300" dirty="0" smtClean="0">
                <a:latin typeface="Arial" charset="0"/>
                <a:ea typeface="ＭＳ Ｐゴシック" charset="0"/>
                <a:cs typeface="ＭＳ Ｐゴシック" charset="0"/>
              </a:rPr>
              <a:t>U-R </a:t>
            </a:r>
            <a:r>
              <a:rPr lang="fr-FR" sz="2300" dirty="0" err="1" smtClean="0">
                <a:latin typeface="Arial" charset="0"/>
                <a:ea typeface="ＭＳ Ｐゴシック" charset="0"/>
                <a:cs typeface="ＭＳ Ｐゴシック" charset="0"/>
              </a:rPr>
              <a:t>opt</a:t>
            </a:r>
            <a:r>
              <a:rPr lang="fr-FR" sz="2300" dirty="0" smtClean="0">
                <a:latin typeface="Arial" charset="0"/>
                <a:ea typeface="ＭＳ Ｐゴシック" charset="0"/>
                <a:cs typeface="ＭＳ Ｐゴシック" charset="0"/>
              </a:rPr>
              <a:t> out (Adams &amp; </a:t>
            </a:r>
            <a:r>
              <a:rPr lang="fr-FR" sz="2300" dirty="0" err="1" smtClean="0">
                <a:latin typeface="Arial" charset="0"/>
                <a:ea typeface="ＭＳ Ｐゴシック" charset="0"/>
                <a:cs typeface="ＭＳ Ｐゴシック" charset="0"/>
              </a:rPr>
              <a:t>Santi</a:t>
            </a:r>
            <a:r>
              <a:rPr lang="fr-FR" sz="2300" dirty="0" smtClean="0">
                <a:latin typeface="Arial" charset="0"/>
                <a:ea typeface="ＭＳ Ｐゴシック" charset="0"/>
                <a:cs typeface="ＭＳ Ｐゴシック" charset="0"/>
              </a:rPr>
              <a:t> 2011)</a:t>
            </a:r>
          </a:p>
          <a:p>
            <a:pPr>
              <a:lnSpc>
                <a:spcPct val="90000"/>
              </a:lnSpc>
              <a:buFont typeface="Arial" charset="0"/>
              <a:buChar char="•"/>
            </a:pPr>
            <a:r>
              <a:rPr lang="fr-FR" sz="2300" dirty="0">
                <a:solidFill>
                  <a:schemeClr val="folHlink"/>
                </a:solidFill>
                <a:latin typeface="Arial" charset="0"/>
                <a:ea typeface="ＭＳ Ｐゴシック" charset="0"/>
                <a:cs typeface="ＭＳ Ｐゴシック" charset="0"/>
              </a:rPr>
              <a:t>Rats:</a:t>
            </a:r>
            <a:r>
              <a:rPr lang="fr-FR" sz="2300" dirty="0">
                <a:latin typeface="Arial" charset="0"/>
                <a:ea typeface="ＭＳ Ｐゴシック" charset="0"/>
                <a:cs typeface="ＭＳ Ｐゴシック" charset="0"/>
              </a:rPr>
              <a:t> Foote &amp; Crystal (2007</a:t>
            </a:r>
            <a:r>
              <a:rPr lang="fr-FR" sz="2300" dirty="0" smtClean="0">
                <a:latin typeface="Arial" charset="0"/>
                <a:ea typeface="ＭＳ Ｐゴシック" charset="0"/>
                <a:cs typeface="ＭＳ Ｐゴシック" charset="0"/>
              </a:rPr>
              <a:t>); </a:t>
            </a:r>
            <a:r>
              <a:rPr lang="fr-FR" sz="2300" dirty="0" err="1" smtClean="0">
                <a:latin typeface="Arial" charset="0"/>
                <a:ea typeface="ＭＳ Ｐゴシック" charset="0"/>
                <a:cs typeface="ＭＳ Ｐゴシック" charset="0"/>
              </a:rPr>
              <a:t>Kepecs</a:t>
            </a:r>
            <a:r>
              <a:rPr lang="fr-FR" sz="2300" dirty="0" smtClean="0">
                <a:latin typeface="Arial" charset="0"/>
                <a:ea typeface="ＭＳ Ｐゴシック" charset="0"/>
                <a:cs typeface="ＭＳ Ｐゴシック" charset="0"/>
              </a:rPr>
              <a:t> et al (2008) </a:t>
            </a:r>
            <a:r>
              <a:rPr lang="fr-FR" sz="2300" dirty="0">
                <a:latin typeface="Arial" charset="0"/>
                <a:ea typeface="ＭＳ Ｐゴシック" charset="0"/>
                <a:cs typeface="ＭＳ Ｐゴシック" charset="0"/>
              </a:rPr>
              <a:t>U-R </a:t>
            </a:r>
            <a:endParaRPr lang="fr-FR" sz="2300" dirty="0" smtClean="0">
              <a:latin typeface="Arial" charset="0"/>
              <a:ea typeface="ＭＳ Ｐゴシック" charset="0"/>
              <a:cs typeface="ＭＳ Ｐゴシック" charset="0"/>
            </a:endParaRPr>
          </a:p>
          <a:p>
            <a:pPr>
              <a:lnSpc>
                <a:spcPct val="90000"/>
              </a:lnSpc>
              <a:buFont typeface="Arial" charset="0"/>
              <a:buChar char="•"/>
            </a:pPr>
            <a:r>
              <a:rPr lang="fr-FR" sz="2300" dirty="0" err="1" smtClean="0">
                <a:solidFill>
                  <a:schemeClr val="folHlink"/>
                </a:solidFill>
                <a:latin typeface="Arial" charset="0"/>
                <a:ea typeface="ＭＳ Ｐゴシック" charset="0"/>
                <a:cs typeface="ＭＳ Ｐゴシック" charset="0"/>
              </a:rPr>
              <a:t>Capuchin</a:t>
            </a:r>
            <a:r>
              <a:rPr lang="fr-FR" sz="2300" dirty="0" smtClean="0">
                <a:solidFill>
                  <a:schemeClr val="folHlink"/>
                </a:solidFill>
                <a:latin typeface="Arial" charset="0"/>
                <a:ea typeface="ＭＳ Ｐゴシック" charset="0"/>
                <a:cs typeface="ＭＳ Ｐゴシック" charset="0"/>
              </a:rPr>
              <a:t> </a:t>
            </a:r>
            <a:r>
              <a:rPr lang="fr-FR" sz="2300" dirty="0" err="1">
                <a:solidFill>
                  <a:schemeClr val="folHlink"/>
                </a:solidFill>
                <a:latin typeface="Arial" charset="0"/>
                <a:ea typeface="ＭＳ Ｐゴシック" charset="0"/>
                <a:cs typeface="ＭＳ Ｐゴシック" charset="0"/>
              </a:rPr>
              <a:t>monkeys</a:t>
            </a:r>
            <a:r>
              <a:rPr lang="fr-FR" sz="2300" dirty="0">
                <a:solidFill>
                  <a:schemeClr val="folHlink"/>
                </a:solidFill>
                <a:latin typeface="Arial" charset="0"/>
                <a:ea typeface="ＭＳ Ｐゴシック" charset="0"/>
                <a:cs typeface="ＭＳ Ｐゴシック" charset="0"/>
              </a:rPr>
              <a:t>:</a:t>
            </a:r>
            <a:r>
              <a:rPr lang="fr-FR" sz="2300" dirty="0">
                <a:latin typeface="Arial" charset="0"/>
                <a:ea typeface="ＭＳ Ｐゴシック" charset="0"/>
                <a:cs typeface="ＭＳ Ｐゴシック" charset="0"/>
              </a:rPr>
              <a:t> </a:t>
            </a:r>
            <a:r>
              <a:rPr lang="fr-FR" sz="2300" dirty="0" smtClean="0">
                <a:latin typeface="Arial" charset="0"/>
                <a:ea typeface="ＭＳ Ｐゴシック" charset="0"/>
                <a:cs typeface="ＭＳ Ｐゴシック" charset="0"/>
              </a:rPr>
              <a:t>U-R (</a:t>
            </a:r>
            <a:r>
              <a:rPr lang="fr-FR" sz="2300" dirty="0" err="1" smtClean="0">
                <a:latin typeface="Arial" charset="0"/>
                <a:ea typeface="ＭＳ Ｐゴシック" charset="0"/>
                <a:cs typeface="ＭＳ Ｐゴシック" charset="0"/>
              </a:rPr>
              <a:t>Fujita</a:t>
            </a:r>
            <a:r>
              <a:rPr lang="fr-FR" sz="2300" dirty="0" smtClean="0">
                <a:latin typeface="Arial" charset="0"/>
                <a:ea typeface="ＭＳ Ｐゴシック" charset="0"/>
                <a:cs typeface="ＭＳ Ｐゴシック" charset="0"/>
              </a:rPr>
              <a:t> 2009)</a:t>
            </a:r>
            <a:endParaRPr lang="fr-FR" sz="2300" dirty="0">
              <a:latin typeface="Arial" charset="0"/>
              <a:ea typeface="ＭＳ Ｐゴシック" charset="0"/>
            </a:endParaRPr>
          </a:p>
          <a:p>
            <a:pPr>
              <a:lnSpc>
                <a:spcPct val="90000"/>
              </a:lnSpc>
              <a:buFont typeface="Arial" charset="0"/>
              <a:buChar char="•"/>
            </a:pPr>
            <a:r>
              <a:rPr lang="fr-FR" sz="2300" dirty="0" err="1">
                <a:solidFill>
                  <a:schemeClr val="accent2"/>
                </a:solidFill>
                <a:latin typeface="Arial" charset="0"/>
                <a:ea typeface="ＭＳ Ｐゴシック" charset="0"/>
              </a:rPr>
              <a:t>Rhesus</a:t>
            </a:r>
            <a:r>
              <a:rPr lang="fr-FR" sz="2300" dirty="0">
                <a:solidFill>
                  <a:schemeClr val="accent2"/>
                </a:solidFill>
                <a:latin typeface="Arial" charset="0"/>
                <a:ea typeface="ＭＳ Ｐゴシック" charset="0"/>
              </a:rPr>
              <a:t> macaques </a:t>
            </a:r>
            <a:r>
              <a:rPr lang="fr-FR" sz="2300" dirty="0">
                <a:latin typeface="Arial" charset="0"/>
                <a:ea typeface="ＭＳ Ｐゴシック" charset="0"/>
              </a:rPr>
              <a:t>(SI &amp; U-R</a:t>
            </a:r>
            <a:r>
              <a:rPr lang="fr-FR" sz="2300" dirty="0" smtClean="0">
                <a:latin typeface="Arial" charset="0"/>
                <a:ea typeface="ＭＳ Ｐゴシック" charset="0"/>
              </a:rPr>
              <a:t>) (Smith et al, </a:t>
            </a:r>
            <a:r>
              <a:rPr lang="fr-FR" sz="2300" dirty="0" err="1" smtClean="0">
                <a:latin typeface="Arial" charset="0"/>
                <a:ea typeface="ＭＳ Ｐゴシック" charset="0"/>
              </a:rPr>
              <a:t>Kornell</a:t>
            </a:r>
            <a:r>
              <a:rPr lang="fr-FR" sz="2300" dirty="0" smtClean="0">
                <a:latin typeface="Arial" charset="0"/>
                <a:ea typeface="ＭＳ Ｐゴシック" charset="0"/>
              </a:rPr>
              <a:t>, Hampton))</a:t>
            </a:r>
            <a:endParaRPr lang="fr-FR" sz="2300" dirty="0">
              <a:latin typeface="Arial" charset="0"/>
              <a:ea typeface="ＭＳ Ｐゴシック" charset="0"/>
            </a:endParaRPr>
          </a:p>
          <a:p>
            <a:pPr>
              <a:lnSpc>
                <a:spcPct val="90000"/>
              </a:lnSpc>
              <a:buFont typeface="Arial" charset="0"/>
              <a:buChar char="•"/>
            </a:pPr>
            <a:r>
              <a:rPr lang="fr-FR" sz="2300" dirty="0" err="1" smtClean="0">
                <a:solidFill>
                  <a:schemeClr val="accent2"/>
                </a:solidFill>
                <a:latin typeface="Arial" charset="0"/>
                <a:ea typeface="ＭＳ Ｐゴシック" charset="0"/>
              </a:rPr>
              <a:t>Bottle-nosed</a:t>
            </a:r>
            <a:r>
              <a:rPr lang="fr-FR" sz="2300" dirty="0" smtClean="0">
                <a:solidFill>
                  <a:schemeClr val="accent2"/>
                </a:solidFill>
                <a:latin typeface="Arial" charset="0"/>
                <a:ea typeface="ＭＳ Ｐゴシック" charset="0"/>
              </a:rPr>
              <a:t> </a:t>
            </a:r>
            <a:r>
              <a:rPr lang="fr-FR" sz="2300" dirty="0" err="1">
                <a:solidFill>
                  <a:schemeClr val="accent2"/>
                </a:solidFill>
                <a:latin typeface="Arial" charset="0"/>
                <a:ea typeface="ＭＳ Ｐゴシック" charset="0"/>
              </a:rPr>
              <a:t>dolphins</a:t>
            </a:r>
            <a:r>
              <a:rPr lang="fr-FR" sz="2300" dirty="0">
                <a:solidFill>
                  <a:schemeClr val="accent2"/>
                </a:solidFill>
                <a:latin typeface="Arial" charset="0"/>
                <a:ea typeface="ＭＳ Ｐゴシック" charset="0"/>
              </a:rPr>
              <a:t> </a:t>
            </a:r>
            <a:r>
              <a:rPr lang="fr-FR" sz="2300" dirty="0" smtClean="0">
                <a:latin typeface="Arial" charset="0"/>
                <a:ea typeface="ＭＳ Ｐゴシック" charset="0"/>
              </a:rPr>
              <a:t>U-R (Smith)</a:t>
            </a:r>
            <a:endParaRPr lang="fr-FR" sz="2300" dirty="0">
              <a:latin typeface="Arial" charset="0"/>
              <a:ea typeface="ＭＳ Ｐゴシック" charset="0"/>
            </a:endParaRPr>
          </a:p>
          <a:p>
            <a:pPr>
              <a:lnSpc>
                <a:spcPct val="90000"/>
              </a:lnSpc>
            </a:pPr>
            <a:r>
              <a:rPr lang="fr-FR" sz="2100" dirty="0" err="1" smtClean="0">
                <a:solidFill>
                  <a:schemeClr val="accent2"/>
                </a:solidFill>
                <a:latin typeface="Arial" charset="0"/>
                <a:ea typeface="ＭＳ Ｐゴシック" charset="0"/>
              </a:rPr>
              <a:t>Chimps</a:t>
            </a:r>
            <a:r>
              <a:rPr lang="fr-FR" sz="2100" dirty="0" smtClean="0">
                <a:solidFill>
                  <a:schemeClr val="accent2"/>
                </a:solidFill>
                <a:latin typeface="Arial" charset="0"/>
                <a:ea typeface="ＭＳ Ｐゴシック" charset="0"/>
              </a:rPr>
              <a:t> </a:t>
            </a:r>
            <a:r>
              <a:rPr lang="fr-FR" sz="2100" dirty="0">
                <a:solidFill>
                  <a:schemeClr val="accent2"/>
                </a:solidFill>
                <a:latin typeface="Arial" charset="0"/>
                <a:ea typeface="ＭＳ Ｐゴシック" charset="0"/>
              </a:rPr>
              <a:t>and </a:t>
            </a:r>
            <a:r>
              <a:rPr lang="fr-FR" sz="2100" dirty="0" err="1" smtClean="0">
                <a:solidFill>
                  <a:schemeClr val="accent2"/>
                </a:solidFill>
                <a:latin typeface="Arial" charset="0"/>
                <a:ea typeface="ＭＳ Ｐゴシック" charset="0"/>
              </a:rPr>
              <a:t>orangutans</a:t>
            </a:r>
            <a:r>
              <a:rPr lang="fr-FR" sz="2100" dirty="0" smtClean="0">
                <a:solidFill>
                  <a:schemeClr val="accent2"/>
                </a:solidFill>
                <a:latin typeface="Arial" charset="0"/>
                <a:ea typeface="ＭＳ Ｐゴシック" charset="0"/>
              </a:rPr>
              <a:t> </a:t>
            </a:r>
            <a:r>
              <a:rPr lang="fr-FR" sz="2100" dirty="0" smtClean="0">
                <a:latin typeface="Arial" charset="0"/>
                <a:ea typeface="ＭＳ Ｐゴシック" charset="0"/>
              </a:rPr>
              <a:t>(</a:t>
            </a:r>
            <a:r>
              <a:rPr lang="fr-FR" sz="2100" dirty="0">
                <a:latin typeface="Arial" charset="0"/>
                <a:ea typeface="ＭＳ Ｐゴシック" charset="0"/>
              </a:rPr>
              <a:t>SI) and </a:t>
            </a:r>
            <a:r>
              <a:rPr lang="fr-FR" sz="2100" dirty="0" smtClean="0">
                <a:latin typeface="Arial" charset="0"/>
                <a:ea typeface="ＭＳ Ｐゴシック" charset="0"/>
              </a:rPr>
              <a:t>UR (</a:t>
            </a:r>
            <a:r>
              <a:rPr lang="fr-FR" sz="2100" dirty="0" err="1" smtClean="0">
                <a:latin typeface="Arial" charset="0"/>
                <a:ea typeface="ＭＳ Ｐゴシック" charset="0"/>
              </a:rPr>
              <a:t>Suda</a:t>
            </a:r>
            <a:r>
              <a:rPr lang="fr-FR" sz="2100" dirty="0" smtClean="0">
                <a:latin typeface="Arial" charset="0"/>
                <a:ea typeface="ＭＳ Ｐゴシック" charset="0"/>
              </a:rPr>
              <a:t>-King </a:t>
            </a:r>
            <a:r>
              <a:rPr lang="fr-FR" sz="2100" dirty="0">
                <a:latin typeface="Arial" charset="0"/>
                <a:ea typeface="ＭＳ Ｐゴシック" charset="0"/>
              </a:rPr>
              <a:t>2008</a:t>
            </a:r>
            <a:r>
              <a:rPr lang="fr-FR" sz="2100" dirty="0" smtClean="0">
                <a:latin typeface="Arial" charset="0"/>
                <a:ea typeface="ＭＳ Ｐゴシック" charset="0"/>
              </a:rPr>
              <a:t>)</a:t>
            </a:r>
            <a:endParaRPr lang="fr-FR" sz="2600" dirty="0">
              <a:latin typeface="Arial" charset="0"/>
              <a:ea typeface="ＭＳ Ｐゴシック" charset="0"/>
              <a:cs typeface="ＭＳ Ｐゴシック" charset="0"/>
            </a:endParaRPr>
          </a:p>
          <a:p>
            <a:pPr>
              <a:lnSpc>
                <a:spcPct val="90000"/>
              </a:lnSpc>
            </a:pPr>
            <a:endParaRPr lang="fr-FR" dirty="0">
              <a:latin typeface="Arial" charset="0"/>
              <a:ea typeface="ＭＳ Ｐゴシック" charset="0"/>
              <a:cs typeface="ＭＳ Ｐゴシック" charset="0"/>
            </a:endParaRPr>
          </a:p>
        </p:txBody>
      </p:sp>
      <p:sp>
        <p:nvSpPr>
          <p:cNvPr id="74756" name="Rectangle 4"/>
          <p:cNvSpPr>
            <a:spLocks noGrp="1" noChangeArrowheads="1"/>
          </p:cNvSpPr>
          <p:nvPr>
            <p:ph type="body" sz="half" idx="2"/>
          </p:nvPr>
        </p:nvSpPr>
        <p:spPr>
          <a:xfrm>
            <a:off x="4724400" y="2133600"/>
            <a:ext cx="3810000" cy="4114800"/>
          </a:xfrm>
        </p:spPr>
        <p:txBody>
          <a:bodyPr/>
          <a:lstStyle/>
          <a:p>
            <a:pPr>
              <a:lnSpc>
                <a:spcPct val="90000"/>
              </a:lnSpc>
              <a:buFont typeface="Arial" charset="0"/>
              <a:buChar char="•"/>
            </a:pPr>
            <a:r>
              <a:rPr lang="fr-FR" dirty="0">
                <a:solidFill>
                  <a:schemeClr val="folHlink"/>
                </a:solidFill>
                <a:latin typeface="Arial" charset="0"/>
                <a:ea typeface="ＭＳ Ｐゴシック" charset="0"/>
                <a:cs typeface="ＭＳ Ｐゴシック" charset="0"/>
              </a:rPr>
              <a:t>Pigeons</a:t>
            </a:r>
            <a:r>
              <a:rPr lang="fr-FR" dirty="0">
                <a:latin typeface="Arial" charset="0"/>
                <a:ea typeface="ＭＳ Ｐゴシック" charset="0"/>
                <a:cs typeface="ＭＳ Ｐゴシック" charset="0"/>
              </a:rPr>
              <a:t> no U-R (Sutton &amp; </a:t>
            </a:r>
            <a:r>
              <a:rPr lang="fr-FR" dirty="0" err="1">
                <a:latin typeface="Arial" charset="0"/>
                <a:ea typeface="ＭＳ Ｐゴシック" charset="0"/>
                <a:cs typeface="ＭＳ Ｐゴシック" charset="0"/>
              </a:rPr>
              <a:t>Shettleworth</a:t>
            </a:r>
            <a:r>
              <a:rPr lang="fr-FR" dirty="0">
                <a:latin typeface="Arial" charset="0"/>
                <a:ea typeface="ＭＳ Ｐゴシック" charset="0"/>
                <a:cs typeface="ＭＳ Ｐゴシック" charset="0"/>
              </a:rPr>
              <a:t>, 2008)</a:t>
            </a:r>
          </a:p>
          <a:p>
            <a:pPr>
              <a:lnSpc>
                <a:spcPct val="90000"/>
              </a:lnSpc>
              <a:buFont typeface="Arial" charset="0"/>
              <a:buChar char="•"/>
            </a:pPr>
            <a:r>
              <a:rPr lang="fr-FR" dirty="0" smtClean="0">
                <a:solidFill>
                  <a:schemeClr val="folHlink"/>
                </a:solidFill>
                <a:latin typeface="Arial" charset="0"/>
                <a:ea typeface="ＭＳ Ｐゴシック" charset="0"/>
                <a:cs typeface="ＭＳ Ｐゴシック" charset="0"/>
              </a:rPr>
              <a:t>Rats</a:t>
            </a:r>
            <a:r>
              <a:rPr lang="fr-FR" dirty="0">
                <a:latin typeface="Arial" charset="0"/>
                <a:ea typeface="ＭＳ Ｐゴシック" charset="0"/>
                <a:cs typeface="ＭＳ Ｐゴシック" charset="0"/>
              </a:rPr>
              <a:t>: Smith &amp; </a:t>
            </a:r>
            <a:r>
              <a:rPr lang="fr-FR" dirty="0" err="1">
                <a:latin typeface="Arial" charset="0"/>
                <a:ea typeface="ＭＳ Ｐゴシック" charset="0"/>
                <a:cs typeface="ＭＳ Ｐゴシック" charset="0"/>
              </a:rPr>
              <a:t>Scholl</a:t>
            </a:r>
            <a:r>
              <a:rPr lang="fr-FR" dirty="0">
                <a:latin typeface="Arial" charset="0"/>
                <a:ea typeface="ＭＳ Ｐゴシック" charset="0"/>
                <a:cs typeface="ＭＳ Ｐゴシック" charset="0"/>
              </a:rPr>
              <a:t> (</a:t>
            </a:r>
            <a:r>
              <a:rPr lang="fr-FR" dirty="0" err="1">
                <a:latin typeface="Arial" charset="0"/>
                <a:ea typeface="ＭＳ Ｐゴシック" charset="0"/>
                <a:cs typeface="ＭＳ Ｐゴシック" charset="0"/>
              </a:rPr>
              <a:t>unpub</a:t>
            </a:r>
            <a:r>
              <a:rPr lang="fr-FR" dirty="0">
                <a:latin typeface="Arial" charset="0"/>
                <a:ea typeface="ＭＳ Ｐゴシック" charset="0"/>
                <a:cs typeface="ＭＳ Ｐゴシック" charset="0"/>
              </a:rPr>
              <a:t>.), Smith  et al. 2007 (no U-R</a:t>
            </a:r>
            <a:r>
              <a:rPr lang="fr-FR" dirty="0" smtClean="0">
                <a:latin typeface="Arial" charset="0"/>
                <a:ea typeface="ＭＳ Ｐゴシック" charset="0"/>
                <a:cs typeface="ＭＳ Ｐゴシック" charset="0"/>
              </a:rPr>
              <a:t>)</a:t>
            </a:r>
          </a:p>
          <a:p>
            <a:pPr>
              <a:lnSpc>
                <a:spcPct val="90000"/>
              </a:lnSpc>
              <a:buFont typeface="Arial" charset="0"/>
              <a:buChar char="•"/>
            </a:pPr>
            <a:r>
              <a:rPr lang="fr-FR" dirty="0" err="1">
                <a:solidFill>
                  <a:schemeClr val="folHlink"/>
                </a:solidFill>
                <a:latin typeface="Arial" charset="0"/>
                <a:ea typeface="ＭＳ Ｐゴシック" charset="0"/>
                <a:cs typeface="ＭＳ Ｐゴシック" charset="0"/>
              </a:rPr>
              <a:t>Capuchin</a:t>
            </a:r>
            <a:r>
              <a:rPr lang="fr-FR" dirty="0">
                <a:solidFill>
                  <a:schemeClr val="folHlink"/>
                </a:solidFill>
                <a:latin typeface="Arial" charset="0"/>
                <a:ea typeface="ＭＳ Ｐゴシック" charset="0"/>
                <a:cs typeface="ＭＳ Ｐゴシック" charset="0"/>
              </a:rPr>
              <a:t> </a:t>
            </a:r>
            <a:r>
              <a:rPr lang="fr-FR" dirty="0" err="1">
                <a:solidFill>
                  <a:schemeClr val="folHlink"/>
                </a:solidFill>
                <a:latin typeface="Arial" charset="0"/>
                <a:ea typeface="ＭＳ Ｐゴシック" charset="0"/>
                <a:cs typeface="ＭＳ Ｐゴシック" charset="0"/>
              </a:rPr>
              <a:t>monkeys</a:t>
            </a:r>
            <a:r>
              <a:rPr lang="fr-FR" dirty="0">
                <a:solidFill>
                  <a:schemeClr val="folHlink"/>
                </a:solidFill>
                <a:latin typeface="Arial" charset="0"/>
                <a:ea typeface="ＭＳ Ｐゴシック" charset="0"/>
                <a:cs typeface="ＭＳ Ｐゴシック" charset="0"/>
              </a:rPr>
              <a:t>:</a:t>
            </a:r>
            <a:r>
              <a:rPr lang="fr-FR" dirty="0">
                <a:latin typeface="Arial" charset="0"/>
                <a:ea typeface="ＭＳ Ｐゴシック" charset="0"/>
                <a:cs typeface="ＭＳ Ｐゴシック" charset="0"/>
              </a:rPr>
              <a:t> no SI, no U-R (</a:t>
            </a:r>
            <a:r>
              <a:rPr lang="fr-FR" dirty="0" err="1">
                <a:latin typeface="Arial" charset="0"/>
                <a:ea typeface="ＭＳ Ｐゴシック" charset="0"/>
                <a:cs typeface="ＭＳ Ｐゴシック" charset="0"/>
              </a:rPr>
              <a:t>Beran</a:t>
            </a:r>
            <a:r>
              <a:rPr lang="fr-FR" dirty="0">
                <a:latin typeface="Arial" charset="0"/>
                <a:ea typeface="ＭＳ Ｐゴシック" charset="0"/>
                <a:cs typeface="ＭＳ Ｐゴシック" charset="0"/>
              </a:rPr>
              <a:t> et al. 2006)</a:t>
            </a:r>
            <a:endParaRPr lang="fr-FR" dirty="0">
              <a:solidFill>
                <a:schemeClr val="folHlink"/>
              </a:solidFill>
              <a:latin typeface="Arial" charset="0"/>
              <a:ea typeface="ＭＳ Ｐゴシック" charset="0"/>
              <a:cs typeface="ＭＳ Ｐゴシック" charset="0"/>
            </a:endParaRPr>
          </a:p>
          <a:p>
            <a:pPr>
              <a:lnSpc>
                <a:spcPct val="90000"/>
              </a:lnSpc>
              <a:buFont typeface="Arial" charset="0"/>
              <a:buChar char="•"/>
            </a:pPr>
            <a:endParaRPr lang="fr-FR" dirty="0">
              <a:latin typeface="Arial" charset="0"/>
              <a:ea typeface="ＭＳ Ｐゴシック" charset="0"/>
              <a:cs typeface="ＭＳ Ｐゴシック" charset="0"/>
            </a:endParaRPr>
          </a:p>
        </p:txBody>
      </p:sp>
      <p:sp>
        <p:nvSpPr>
          <p:cNvPr id="2" name="Espace réservé du pied de page 1"/>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719747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6388" y="739775"/>
            <a:ext cx="8513762" cy="2728913"/>
          </a:xfrm>
        </p:spPr>
        <p:txBody>
          <a:bodyPr/>
          <a:lstStyle/>
          <a:p>
            <a:pPr algn="ctr" eaLnBrk="1" hangingPunct="1"/>
            <a:r>
              <a:rPr lang="en-US" sz="4400" dirty="0" smtClean="0">
                <a:solidFill>
                  <a:schemeClr val="accent2"/>
                </a:solidFill>
                <a:latin typeface="Arial" charset="0"/>
                <a:ea typeface="ＭＳ Ｐゴシック" charset="0"/>
                <a:cs typeface="ＭＳ Ｐゴシック" charset="0"/>
              </a:rPr>
              <a:t>Hypothesis 1</a:t>
            </a:r>
            <a:endParaRPr lang="en-US" sz="4400" dirty="0">
              <a:solidFill>
                <a:schemeClr val="accent2"/>
              </a:solidFill>
              <a:latin typeface="Arial" charset="0"/>
              <a:ea typeface="ＭＳ Ｐゴシック" charset="0"/>
              <a:cs typeface="ＭＳ Ｐゴシック" charset="0"/>
            </a:endParaRPr>
          </a:p>
        </p:txBody>
      </p:sp>
      <p:sp>
        <p:nvSpPr>
          <p:cNvPr id="41987" name="Sous-titre 2"/>
          <p:cNvSpPr>
            <a:spLocks noGrp="1"/>
          </p:cNvSpPr>
          <p:nvPr>
            <p:ph type="subTitle" idx="1"/>
          </p:nvPr>
        </p:nvSpPr>
        <p:spPr>
          <a:xfrm>
            <a:off x="306388" y="3505200"/>
            <a:ext cx="4683125" cy="2438400"/>
          </a:xfrm>
        </p:spPr>
        <p:txBody>
          <a:bodyPr>
            <a:normAutofit/>
          </a:bodyPr>
          <a:lstStyle/>
          <a:p>
            <a:pPr eaLnBrk="1" hangingPunct="1"/>
            <a:r>
              <a:rPr lang="en-US" dirty="0" smtClean="0">
                <a:solidFill>
                  <a:srgbClr val="FFEFCD"/>
                </a:solidFill>
                <a:latin typeface="Arial" charset="0"/>
                <a:ea typeface="ＭＳ Ｐゴシック" charset="0"/>
                <a:cs typeface="ＭＳ Ｐゴシック" charset="0"/>
              </a:rPr>
              <a:t>Metacognition as </a:t>
            </a:r>
            <a:r>
              <a:rPr lang="en-US" dirty="0" err="1" smtClean="0">
                <a:solidFill>
                  <a:srgbClr val="FFEFCD"/>
                </a:solidFill>
                <a:latin typeface="Arial" charset="0"/>
                <a:ea typeface="ＭＳ Ｐゴシック" charset="0"/>
                <a:cs typeface="ＭＳ Ｐゴシック" charset="0"/>
              </a:rPr>
              <a:t>metaknowledge</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pic>
        <p:nvPicPr>
          <p:cNvPr id="41988"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67000"/>
            <a:ext cx="2540000" cy="359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Espace réservé du pied de page 2"/>
          <p:cNvSpPr>
            <a:spLocks noGrp="1"/>
          </p:cNvSpPr>
          <p:nvPr>
            <p:ph type="ftr" sz="quarter" idx="11"/>
          </p:nvPr>
        </p:nvSpPr>
        <p:spPr/>
        <p:txBody>
          <a:bodyPr/>
          <a:lstStyle/>
          <a:p>
            <a:pPr>
              <a:defRPr/>
            </a:pP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Hypothesis</a:t>
            </a:r>
            <a:r>
              <a:rPr lang="fr-FR" dirty="0" smtClean="0"/>
              <a:t> 1 </a:t>
            </a:r>
            <a:r>
              <a:rPr lang="fr-FR" dirty="0" err="1" smtClean="0"/>
              <a:t>from</a:t>
            </a:r>
            <a:r>
              <a:rPr lang="fr-FR" dirty="0" smtClean="0"/>
              <a:t> </a:t>
            </a:r>
            <a:r>
              <a:rPr lang="fr-FR" dirty="0" err="1" smtClean="0"/>
              <a:t>comparatists</a:t>
            </a:r>
            <a:endParaRPr lang="fr-FR" dirty="0"/>
          </a:p>
        </p:txBody>
      </p:sp>
      <p:sp>
        <p:nvSpPr>
          <p:cNvPr id="3" name="Espace réservé du contenu 2"/>
          <p:cNvSpPr>
            <a:spLocks noGrp="1"/>
          </p:cNvSpPr>
          <p:nvPr>
            <p:ph idx="1"/>
          </p:nvPr>
        </p:nvSpPr>
        <p:spPr/>
        <p:txBody>
          <a:bodyPr/>
          <a:lstStyle/>
          <a:p>
            <a:pPr>
              <a:buFont typeface="Arial" charset="0"/>
              <a:buChar char="•"/>
            </a:pPr>
            <a:r>
              <a:rPr lang="en-US" dirty="0" smtClean="0"/>
              <a:t>Metacognitive animals have </a:t>
            </a:r>
            <a:r>
              <a:rPr lang="en-US" dirty="0"/>
              <a:t>a disposition to </a:t>
            </a:r>
            <a:r>
              <a:rPr lang="en-US" i="1" dirty="0"/>
              <a:t>know that</a:t>
            </a:r>
            <a:r>
              <a:rPr lang="en-US" dirty="0"/>
              <a:t> they themselves are in a given mental state, for example that they are trying to remember whether they have perceived a given stimulus in a prior occasion</a:t>
            </a:r>
            <a:r>
              <a:rPr lang="en-US" dirty="0" smtClean="0"/>
              <a:t>.</a:t>
            </a:r>
          </a:p>
          <a:p>
            <a:pPr>
              <a:buFont typeface="Arial" charset="0"/>
              <a:buChar char="•"/>
            </a:pPr>
            <a:r>
              <a:rPr lang="en-US" dirty="0" smtClean="0"/>
              <a:t> </a:t>
            </a:r>
            <a:r>
              <a:rPr lang="en-US" dirty="0"/>
              <a:t>"Knowing that", by definition, has propositional content. </a:t>
            </a:r>
            <a:endParaRPr lang="en-US" dirty="0" smtClean="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718938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en-US" dirty="0"/>
              <a:t>As a consequence, embedded contents should require </a:t>
            </a:r>
            <a:endParaRPr lang="en-US" dirty="0" smtClean="0"/>
          </a:p>
          <a:p>
            <a:r>
              <a:rPr lang="en-US" dirty="0" smtClean="0"/>
              <a:t>Embedding attitude </a:t>
            </a:r>
            <a:r>
              <a:rPr lang="en-US" dirty="0"/>
              <a:t>concepts </a:t>
            </a:r>
            <a:endParaRPr lang="en-US" dirty="0" smtClean="0"/>
          </a:p>
          <a:p>
            <a:r>
              <a:rPr lang="en-US" dirty="0" smtClean="0"/>
              <a:t>Reference to oneself </a:t>
            </a:r>
            <a:r>
              <a:rPr lang="en-US" dirty="0"/>
              <a:t>as the target knower. </a:t>
            </a:r>
            <a:endParaRPr lang="fr-FR" dirty="0"/>
          </a:p>
          <a:p>
            <a:endParaRPr lang="fr-FR"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843450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Three</a:t>
            </a:r>
            <a:r>
              <a:rPr lang="fr-FR" dirty="0" smtClean="0"/>
              <a:t> main arguments </a:t>
            </a:r>
            <a:endParaRPr lang="fr-FR" dirty="0"/>
          </a:p>
        </p:txBody>
      </p:sp>
      <p:sp>
        <p:nvSpPr>
          <p:cNvPr id="3" name="Espace réservé du contenu 2"/>
          <p:cNvSpPr>
            <a:spLocks noGrp="1"/>
          </p:cNvSpPr>
          <p:nvPr>
            <p:ph idx="1"/>
          </p:nvPr>
        </p:nvSpPr>
        <p:spPr/>
        <p:txBody>
          <a:bodyPr/>
          <a:lstStyle/>
          <a:p>
            <a:pPr marL="457200" indent="-457200">
              <a:buFont typeface="+mj-lt"/>
              <a:buAutoNum type="arabicPeriod"/>
            </a:pPr>
            <a:r>
              <a:rPr lang="en-GB" dirty="0" smtClean="0"/>
              <a:t>Prospective </a:t>
            </a:r>
            <a:r>
              <a:rPr lang="en-GB" dirty="0"/>
              <a:t>judgments of </a:t>
            </a:r>
            <a:r>
              <a:rPr lang="en-GB" dirty="0" smtClean="0"/>
              <a:t>uncertainty formed </a:t>
            </a:r>
            <a:r>
              <a:rPr lang="en-GB" dirty="0"/>
              <a:t>in the absence of the primary test stimuli, "constitute a strict test of the hypothesis that the metacognitive judgment is based on introspection directed at explicit mental representations"</a:t>
            </a:r>
            <a:r>
              <a:rPr lang="fr-FR" dirty="0"/>
              <a:t> </a:t>
            </a:r>
            <a:endParaRPr lang="fr-FR" dirty="0" smtClean="0"/>
          </a:p>
          <a:p>
            <a:pPr marL="457200" indent="-457200">
              <a:buFont typeface="+mj-lt"/>
              <a:buAutoNum type="arabicPeriod"/>
            </a:pPr>
            <a:r>
              <a:rPr lang="en-GB" dirty="0"/>
              <a:t>Retrospective judgments of confidence, especially when they immediately transfer from one task to another, "suggest that not only is the animal motivated to avoid penalized responses, but also that it can report knowledge of its state of </a:t>
            </a:r>
            <a:r>
              <a:rPr lang="en-GB" dirty="0" smtClean="0"/>
              <a:t>uncertainty"</a:t>
            </a:r>
            <a:r>
              <a:rPr lang="fr-FR" dirty="0" smtClean="0"/>
              <a:t> </a:t>
            </a:r>
            <a:endParaRPr lang="fr-FR"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967842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Three</a:t>
            </a:r>
            <a:r>
              <a:rPr lang="fr-FR" dirty="0"/>
              <a:t> main arguments </a:t>
            </a:r>
          </a:p>
        </p:txBody>
      </p:sp>
      <p:sp>
        <p:nvSpPr>
          <p:cNvPr id="3" name="Espace réservé du contenu 2"/>
          <p:cNvSpPr>
            <a:spLocks noGrp="1"/>
          </p:cNvSpPr>
          <p:nvPr>
            <p:ph idx="1"/>
          </p:nvPr>
        </p:nvSpPr>
        <p:spPr/>
        <p:txBody>
          <a:bodyPr/>
          <a:lstStyle/>
          <a:p>
            <a:endParaRPr lang="en-GB" dirty="0" smtClean="0"/>
          </a:p>
          <a:p>
            <a:pPr marL="457200" indent="-457200">
              <a:buFont typeface="+mj-lt"/>
              <a:buAutoNum type="arabicPeriod" startAt="3"/>
            </a:pPr>
            <a:r>
              <a:rPr lang="en-GB" dirty="0" smtClean="0"/>
              <a:t>Given </a:t>
            </a:r>
            <a:r>
              <a:rPr lang="en-GB" dirty="0"/>
              <a:t>the similarity of pattern in uncertainty responses in humans and in rhesus monkeys, a </a:t>
            </a:r>
            <a:r>
              <a:rPr lang="en-GB" dirty="0" err="1"/>
              <a:t>metarepresentational</a:t>
            </a:r>
            <a:r>
              <a:rPr lang="en-GB" dirty="0"/>
              <a:t> account </a:t>
            </a:r>
            <a:r>
              <a:rPr lang="en-GB" dirty="0" smtClean="0"/>
              <a:t>is as </a:t>
            </a:r>
            <a:r>
              <a:rPr lang="en-GB" dirty="0"/>
              <a:t>justified in the second case as it is in the first</a:t>
            </a:r>
            <a:r>
              <a:rPr lang="fr-FR" dirty="0"/>
              <a:t> </a:t>
            </a:r>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82733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Four questions &amp; </a:t>
            </a:r>
            <a:r>
              <a:rPr lang="fr-FR" dirty="0" err="1" smtClean="0"/>
              <a:t>answers</a:t>
            </a:r>
            <a:endParaRPr lang="fr-FR" dirty="0"/>
          </a:p>
        </p:txBody>
      </p:sp>
      <p:sp>
        <p:nvSpPr>
          <p:cNvPr id="3" name="Espace réservé du contenu 2"/>
          <p:cNvSpPr>
            <a:spLocks noGrp="1"/>
          </p:cNvSpPr>
          <p:nvPr>
            <p:ph idx="1"/>
          </p:nvPr>
        </p:nvSpPr>
        <p:spPr/>
        <p:txBody>
          <a:bodyPr/>
          <a:lstStyle/>
          <a:p>
            <a:pPr marL="457200" indent="-457200">
              <a:buFont typeface="+mj-lt"/>
              <a:buAutoNum type="arabicPeriod"/>
            </a:pPr>
            <a:r>
              <a:rPr lang="fr-FR" dirty="0" err="1" smtClean="0"/>
              <a:t>Informational</a:t>
            </a:r>
            <a:r>
              <a:rPr lang="fr-FR" dirty="0" smtClean="0"/>
              <a:t> source?</a:t>
            </a:r>
          </a:p>
          <a:p>
            <a:pPr lvl="1">
              <a:buFont typeface="Courier New" charset="0"/>
              <a:buChar char="o"/>
            </a:pPr>
            <a:r>
              <a:rPr lang="fr-FR" dirty="0" smtClean="0"/>
              <a:t> </a:t>
            </a:r>
            <a:r>
              <a:rPr lang="fr-FR" dirty="0" err="1" smtClean="0"/>
              <a:t>Higher-order</a:t>
            </a:r>
            <a:r>
              <a:rPr lang="fr-FR" dirty="0" smtClean="0"/>
              <a:t> </a:t>
            </a:r>
            <a:r>
              <a:rPr lang="fr-FR" dirty="0" err="1" smtClean="0"/>
              <a:t>awareness</a:t>
            </a:r>
            <a:endParaRPr lang="fr-FR" dirty="0"/>
          </a:p>
          <a:p>
            <a:pPr marL="457200" indent="-457200">
              <a:buFont typeface="+mj-lt"/>
              <a:buAutoNum type="arabicPeriod"/>
            </a:pPr>
            <a:r>
              <a:rPr lang="fr-FR" dirty="0" smtClean="0"/>
              <a:t>Nature of </a:t>
            </a:r>
            <a:r>
              <a:rPr lang="fr-FR" dirty="0" err="1" smtClean="0"/>
              <a:t>opt</a:t>
            </a:r>
            <a:r>
              <a:rPr lang="fr-FR" dirty="0" smtClean="0"/>
              <a:t> out-</a:t>
            </a:r>
            <a:r>
              <a:rPr lang="fr-FR" dirty="0" err="1" smtClean="0"/>
              <a:t>decision</a:t>
            </a:r>
            <a:r>
              <a:rPr lang="fr-FR" dirty="0" smtClean="0"/>
              <a:t> ?</a:t>
            </a:r>
          </a:p>
          <a:p>
            <a:pPr lvl="1">
              <a:buFont typeface="Courier New" charset="0"/>
              <a:buChar char="o"/>
            </a:pPr>
            <a:r>
              <a:rPr lang="fr-FR" dirty="0" err="1" smtClean="0"/>
              <a:t>Epistemic</a:t>
            </a:r>
            <a:r>
              <a:rPr lang="fr-FR" dirty="0" smtClean="0"/>
              <a:t> </a:t>
            </a:r>
          </a:p>
          <a:p>
            <a:pPr marL="457200" indent="-457200">
              <a:buFont typeface="+mj-lt"/>
              <a:buAutoNum type="arabicPeriod"/>
            </a:pPr>
            <a:r>
              <a:rPr lang="fr-FR" dirty="0" err="1" smtClean="0"/>
              <a:t>What</a:t>
            </a:r>
            <a:r>
              <a:rPr lang="fr-FR" dirty="0" smtClean="0"/>
              <a:t> </a:t>
            </a:r>
            <a:r>
              <a:rPr lang="fr-FR" dirty="0" err="1" smtClean="0"/>
              <a:t>motivates</a:t>
            </a:r>
            <a:r>
              <a:rPr lang="fr-FR" dirty="0" smtClean="0"/>
              <a:t> </a:t>
            </a:r>
            <a:r>
              <a:rPr lang="fr-FR" dirty="0" err="1" smtClean="0"/>
              <a:t>decision</a:t>
            </a:r>
            <a:r>
              <a:rPr lang="fr-FR" dirty="0" smtClean="0"/>
              <a:t>? </a:t>
            </a:r>
          </a:p>
          <a:p>
            <a:pPr lvl="1" indent="-342900">
              <a:buFont typeface="Courier New" charset="0"/>
              <a:buChar char="o"/>
            </a:pPr>
            <a:r>
              <a:rPr lang="fr-FR" dirty="0" err="1" smtClean="0"/>
              <a:t>Judgment</a:t>
            </a:r>
            <a:r>
              <a:rPr lang="fr-FR" dirty="0" smtClean="0"/>
              <a:t> of </a:t>
            </a:r>
            <a:r>
              <a:rPr lang="fr-FR" dirty="0" err="1" smtClean="0"/>
              <a:t>uncertainty</a:t>
            </a:r>
            <a:endParaRPr lang="fr-FR" dirty="0" smtClean="0"/>
          </a:p>
          <a:p>
            <a:pPr marL="457200" indent="-457200">
              <a:buFont typeface="+mj-lt"/>
              <a:buAutoNum type="arabicPeriod"/>
            </a:pPr>
            <a:r>
              <a:rPr lang="fr-FR" dirty="0" smtClean="0"/>
              <a:t>Type of </a:t>
            </a:r>
            <a:r>
              <a:rPr lang="fr-FR" dirty="0" err="1" smtClean="0"/>
              <a:t>learning</a:t>
            </a:r>
            <a:r>
              <a:rPr lang="fr-FR" dirty="0" smtClean="0"/>
              <a:t>?  </a:t>
            </a:r>
          </a:p>
          <a:p>
            <a:pPr lvl="1">
              <a:buFont typeface="Courier New" charset="0"/>
              <a:buChar char="o"/>
            </a:pPr>
            <a:r>
              <a:rPr lang="fr-FR" dirty="0" err="1" smtClean="0"/>
              <a:t>Inference</a:t>
            </a:r>
            <a:endParaRPr lang="fr-FR" dirty="0" smtClean="0"/>
          </a:p>
          <a:p>
            <a:pPr>
              <a:buFont typeface="Courier New" charset="0"/>
              <a:buChar char="o"/>
            </a:pPr>
            <a:endParaRPr lang="fr-FR" dirty="0" smtClean="0"/>
          </a:p>
          <a:p>
            <a:endParaRPr lang="fr-FR"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2071191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Objections to Argument 1</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en-GB" sz="1800" dirty="0" smtClean="0"/>
              <a:t>"Prospective </a:t>
            </a:r>
            <a:r>
              <a:rPr lang="en-GB" sz="1800" dirty="0"/>
              <a:t>judgments of uncertainty formed in the absence of the primary test stimuli, "constitute a strict test </a:t>
            </a:r>
            <a:r>
              <a:rPr lang="en-GB" sz="1800" b="1" dirty="0">
                <a:solidFill>
                  <a:schemeClr val="accent2"/>
                </a:solidFill>
              </a:rPr>
              <a:t>of the hypothesis that </a:t>
            </a:r>
            <a:r>
              <a:rPr lang="en-GB" sz="1800" dirty="0"/>
              <a:t>the metacognitive judgment is based on introspection directed at explicit mental representations</a:t>
            </a:r>
            <a:r>
              <a:rPr lang="en-GB" sz="1800" dirty="0" smtClean="0"/>
              <a:t>".</a:t>
            </a:r>
          </a:p>
          <a:p>
            <a:pPr>
              <a:buFont typeface="Wingdings" charset="2"/>
              <a:buChar char="Ø"/>
            </a:pPr>
            <a:r>
              <a:rPr lang="fr-FR" sz="2400" dirty="0" smtClean="0"/>
              <a:t> Do the </a:t>
            </a:r>
            <a:r>
              <a:rPr lang="fr-FR" sz="2400" dirty="0" err="1" smtClean="0"/>
              <a:t>animals</a:t>
            </a:r>
            <a:r>
              <a:rPr lang="fr-FR" sz="2400" dirty="0" smtClean="0"/>
              <a:t> </a:t>
            </a:r>
            <a:r>
              <a:rPr lang="fr-FR" sz="2400" dirty="0" err="1" smtClean="0"/>
              <a:t>need</a:t>
            </a:r>
            <a:r>
              <a:rPr lang="fr-FR" sz="2400" dirty="0" smtClean="0"/>
              <a:t> to </a:t>
            </a:r>
            <a:r>
              <a:rPr lang="fr-FR" sz="2400" dirty="0" err="1" smtClean="0"/>
              <a:t>form</a:t>
            </a:r>
            <a:r>
              <a:rPr lang="fr-FR" sz="2400" dirty="0" smtClean="0"/>
              <a:t> "</a:t>
            </a:r>
            <a:r>
              <a:rPr lang="fr-FR" sz="2400" dirty="0" err="1" smtClean="0"/>
              <a:t>j</a:t>
            </a:r>
            <a:r>
              <a:rPr lang="fr-FR" sz="2400" dirty="0" err="1" smtClean="0">
                <a:solidFill>
                  <a:schemeClr val="accent2"/>
                </a:solidFill>
              </a:rPr>
              <a:t>udgments</a:t>
            </a:r>
            <a:r>
              <a:rPr lang="fr-FR" sz="2400" dirty="0" smtClean="0">
                <a:solidFill>
                  <a:schemeClr val="accent2"/>
                </a:solidFill>
              </a:rPr>
              <a:t> of </a:t>
            </a:r>
            <a:r>
              <a:rPr lang="fr-FR" sz="2400" dirty="0" err="1" smtClean="0">
                <a:solidFill>
                  <a:schemeClr val="accent2"/>
                </a:solidFill>
              </a:rPr>
              <a:t>uncertainty</a:t>
            </a:r>
            <a:r>
              <a:rPr lang="fr-FR" sz="2400" dirty="0" smtClean="0">
                <a:solidFill>
                  <a:schemeClr val="accent2"/>
                </a:solidFill>
              </a:rPr>
              <a:t>"?</a:t>
            </a:r>
          </a:p>
          <a:p>
            <a:pPr>
              <a:buFont typeface="Wingdings" charset="2"/>
              <a:buChar char="Ø"/>
            </a:pPr>
            <a:r>
              <a:rPr lang="fr-FR" sz="2400" dirty="0" err="1" smtClean="0">
                <a:solidFill>
                  <a:schemeClr val="accent1"/>
                </a:solidFill>
              </a:rPr>
              <a:t>What</a:t>
            </a:r>
            <a:r>
              <a:rPr lang="fr-FR" sz="2400" dirty="0" smtClean="0">
                <a:solidFill>
                  <a:schemeClr val="accent1"/>
                </a:solidFill>
              </a:rPr>
              <a:t> </a:t>
            </a:r>
            <a:r>
              <a:rPr lang="fr-FR" sz="2400" dirty="0" err="1" smtClean="0">
                <a:solidFill>
                  <a:schemeClr val="accent1"/>
                </a:solidFill>
              </a:rPr>
              <a:t>exactly</a:t>
            </a:r>
            <a:r>
              <a:rPr lang="fr-FR" sz="2400" dirty="0" smtClean="0">
                <a:solidFill>
                  <a:schemeClr val="accent1"/>
                </a:solidFill>
              </a:rPr>
              <a:t> </a:t>
            </a:r>
            <a:r>
              <a:rPr lang="fr-FR" sz="2400" dirty="0" smtClean="0"/>
              <a:t>are the </a:t>
            </a:r>
            <a:r>
              <a:rPr lang="fr-FR" sz="2400" dirty="0" err="1" smtClean="0"/>
              <a:t>representations</a:t>
            </a:r>
            <a:r>
              <a:rPr lang="fr-FR" sz="2400" dirty="0" smtClean="0"/>
              <a:t> </a:t>
            </a:r>
            <a:r>
              <a:rPr lang="fr-FR" sz="2400" dirty="0" err="1" smtClean="0"/>
              <a:t>that</a:t>
            </a:r>
            <a:r>
              <a:rPr lang="fr-FR" sz="2400" dirty="0" smtClean="0"/>
              <a:t> the animal "</a:t>
            </a:r>
            <a:r>
              <a:rPr lang="fr-FR" sz="2400" dirty="0" err="1" smtClean="0"/>
              <a:t>introspects</a:t>
            </a:r>
            <a:r>
              <a:rPr lang="fr-FR" sz="2400" dirty="0" smtClean="0"/>
              <a:t>" in </a:t>
            </a:r>
            <a:r>
              <a:rPr lang="fr-FR" sz="2400" dirty="0" err="1" smtClean="0"/>
              <a:t>order</a:t>
            </a:r>
            <a:r>
              <a:rPr lang="fr-FR" sz="2400" dirty="0" smtClean="0"/>
              <a:t> to </a:t>
            </a:r>
            <a:r>
              <a:rPr lang="fr-FR" sz="2400" dirty="0" err="1" smtClean="0"/>
              <a:t>judge</a:t>
            </a:r>
            <a:r>
              <a:rPr lang="fr-FR" sz="2400" dirty="0" smtClean="0"/>
              <a:t>?</a:t>
            </a:r>
          </a:p>
          <a:p>
            <a:pPr>
              <a:buFont typeface="Wingdings" charset="2"/>
              <a:buChar char="Ø"/>
            </a:pPr>
            <a:r>
              <a:rPr lang="fr-FR" sz="2400" dirty="0" err="1" smtClean="0"/>
              <a:t>What</a:t>
            </a:r>
            <a:r>
              <a:rPr lang="fr-FR" sz="2400" dirty="0" smtClean="0"/>
              <a:t> </a:t>
            </a:r>
            <a:r>
              <a:rPr lang="fr-FR" sz="2400" dirty="0" err="1" smtClean="0"/>
              <a:t>is</a:t>
            </a:r>
            <a:r>
              <a:rPr lang="fr-FR" sz="2400" dirty="0" smtClean="0"/>
              <a:t> the </a:t>
            </a:r>
            <a:r>
              <a:rPr lang="fr-FR" sz="2400" dirty="0" err="1" smtClean="0">
                <a:solidFill>
                  <a:schemeClr val="accent1"/>
                </a:solidFill>
              </a:rPr>
              <a:t>evidence</a:t>
            </a:r>
            <a:r>
              <a:rPr lang="fr-FR" sz="2400" dirty="0" smtClean="0"/>
              <a:t> for </a:t>
            </a:r>
            <a:r>
              <a:rPr lang="fr-FR" sz="2400" dirty="0" err="1" smtClean="0"/>
              <a:t>these</a:t>
            </a:r>
            <a:r>
              <a:rPr lang="fr-FR" sz="2400" dirty="0" smtClean="0"/>
              <a:t> </a:t>
            </a:r>
            <a:r>
              <a:rPr lang="fr-FR" sz="2400" dirty="0" err="1" smtClean="0"/>
              <a:t>representations</a:t>
            </a:r>
            <a:r>
              <a:rPr lang="fr-FR" sz="2400" dirty="0" smtClean="0"/>
              <a:t> </a:t>
            </a:r>
            <a:r>
              <a:rPr lang="fr-FR" sz="2400" dirty="0" err="1" smtClean="0"/>
              <a:t>being</a:t>
            </a:r>
            <a:r>
              <a:rPr lang="fr-FR" sz="2400" dirty="0" smtClean="0"/>
              <a:t> "explicit",</a:t>
            </a:r>
            <a:r>
              <a:rPr lang="fr-FR" sz="2400" dirty="0" err="1" smtClean="0"/>
              <a:t>rather</a:t>
            </a:r>
            <a:r>
              <a:rPr lang="fr-FR" sz="2400" dirty="0" smtClean="0"/>
              <a:t> </a:t>
            </a:r>
            <a:r>
              <a:rPr lang="fr-FR" sz="2400" dirty="0" err="1" smtClean="0"/>
              <a:t>than</a:t>
            </a:r>
            <a:r>
              <a:rPr lang="fr-FR" sz="2400" dirty="0" smtClean="0"/>
              <a:t> "</a:t>
            </a:r>
            <a:r>
              <a:rPr lang="fr-FR" sz="2400" dirty="0" err="1" smtClean="0"/>
              <a:t>implicit</a:t>
            </a:r>
            <a:r>
              <a:rPr lang="fr-FR" sz="2400" dirty="0" smtClean="0"/>
              <a:t>"? </a:t>
            </a:r>
          </a:p>
          <a:p>
            <a:pPr>
              <a:buFont typeface="Wingdings" charset="2"/>
              <a:buChar char="Ø"/>
            </a:pPr>
            <a:endParaRPr lang="fr-FR"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173795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A Puzzle</a:t>
            </a:r>
            <a:endParaRPr lang="fr-FR" dirty="0"/>
          </a:p>
        </p:txBody>
      </p:sp>
      <p:sp>
        <p:nvSpPr>
          <p:cNvPr id="6" name="Espace réservé du contenu 5"/>
          <p:cNvSpPr>
            <a:spLocks noGrp="1"/>
          </p:cNvSpPr>
          <p:nvPr>
            <p:ph idx="1"/>
          </p:nvPr>
        </p:nvSpPr>
        <p:spPr/>
        <p:txBody>
          <a:bodyPr/>
          <a:lstStyle/>
          <a:p>
            <a:pPr>
              <a:buFont typeface="Wingdings" charset="2"/>
              <a:buChar char="u"/>
            </a:pPr>
            <a:r>
              <a:rPr lang="en-GB" dirty="0" smtClean="0"/>
              <a:t>There </a:t>
            </a:r>
            <a:r>
              <a:rPr lang="en-GB" dirty="0"/>
              <a:t>is evidence that non-human animals that have not evolved a mindreading capacity, such as macaques and non-primate species, such as rodents, are nevertheless </a:t>
            </a:r>
            <a:r>
              <a:rPr lang="en-GB" dirty="0">
                <a:solidFill>
                  <a:srgbClr val="FFC000"/>
                </a:solidFill>
              </a:rPr>
              <a:t>able to appropriately evaluate their self-confidence level in perceptual and memory tasks. </a:t>
            </a:r>
            <a:endParaRPr lang="en-GB" dirty="0" smtClean="0">
              <a:solidFill>
                <a:srgbClr val="FFC000"/>
              </a:solidFill>
            </a:endParaRPr>
          </a:p>
          <a:p>
            <a:pPr>
              <a:buFont typeface="Wingdings" charset="2"/>
              <a:buChar char="u"/>
            </a:pPr>
            <a:r>
              <a:rPr lang="en-GB" dirty="0" smtClean="0"/>
              <a:t>Self-knowledge, however, </a:t>
            </a:r>
            <a:r>
              <a:rPr lang="en-GB" dirty="0"/>
              <a:t>seems to require some form of embedding a representation into another, i.e. </a:t>
            </a:r>
            <a:r>
              <a:rPr lang="en-GB" i="1" dirty="0" err="1">
                <a:solidFill>
                  <a:srgbClr val="FFC000"/>
                </a:solidFill>
              </a:rPr>
              <a:t>metarepresenting</a:t>
            </a:r>
            <a:r>
              <a:rPr lang="en-GB" dirty="0"/>
              <a:t> one's own states, as exemplified in mindreading. </a:t>
            </a:r>
            <a:endParaRPr lang="fr-FR"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2593085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Objections to Argument 2</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en-GB" sz="1800" dirty="0" smtClean="0"/>
              <a:t>Retrospective </a:t>
            </a:r>
            <a:r>
              <a:rPr lang="en-GB" sz="1800" dirty="0"/>
              <a:t>judgments of confidence, especially when they immediately transfer from one task to another, "suggest that not only is the animal motivated to avoid penalized responses, but also that it can report knowledge of its state of uncertainty"</a:t>
            </a:r>
            <a:r>
              <a:rPr lang="fr-FR" sz="2000" dirty="0"/>
              <a:t> </a:t>
            </a:r>
            <a:endParaRPr lang="fr-FR" sz="2000" dirty="0" smtClean="0"/>
          </a:p>
          <a:p>
            <a:pPr>
              <a:buFont typeface="Wingdings" charset="2"/>
              <a:buChar char="Ø"/>
            </a:pPr>
            <a:r>
              <a:rPr lang="fr-FR" sz="2400" dirty="0" err="1" smtClean="0"/>
              <a:t>Reportlikeness</a:t>
            </a:r>
            <a:r>
              <a:rPr lang="fr-FR" sz="2400" dirty="0" smtClean="0"/>
              <a:t> of the </a:t>
            </a:r>
            <a:r>
              <a:rPr lang="fr-FR" sz="2400" dirty="0" err="1" smtClean="0"/>
              <a:t>responses</a:t>
            </a:r>
            <a:r>
              <a:rPr lang="fr-FR" sz="2400" dirty="0" smtClean="0"/>
              <a:t> are a </a:t>
            </a:r>
            <a:r>
              <a:rPr lang="fr-FR" sz="2400" dirty="0" err="1" smtClean="0"/>
              <a:t>paradigm</a:t>
            </a:r>
            <a:r>
              <a:rPr lang="fr-FR" sz="2400" dirty="0" smtClean="0"/>
              <a:t> </a:t>
            </a:r>
            <a:r>
              <a:rPr lang="fr-FR" sz="2400" dirty="0" err="1" smtClean="0"/>
              <a:t>effect</a:t>
            </a:r>
            <a:r>
              <a:rPr lang="fr-FR" sz="2400" dirty="0" smtClean="0"/>
              <a:t>: the </a:t>
            </a:r>
            <a:r>
              <a:rPr lang="fr-FR" sz="2400" dirty="0" err="1" smtClean="0"/>
              <a:t>animals</a:t>
            </a:r>
            <a:r>
              <a:rPr lang="fr-FR" sz="2400" dirty="0" smtClean="0"/>
              <a:t> </a:t>
            </a:r>
            <a:r>
              <a:rPr lang="fr-FR" sz="2400" dirty="0" err="1" smtClean="0"/>
              <a:t>don't</a:t>
            </a:r>
            <a:r>
              <a:rPr lang="fr-FR" sz="2400" dirty="0" smtClean="0"/>
              <a:t> </a:t>
            </a:r>
            <a:r>
              <a:rPr lang="fr-FR" sz="2400" dirty="0" smtClean="0">
                <a:solidFill>
                  <a:schemeClr val="accent1"/>
                </a:solidFill>
              </a:rPr>
              <a:t>report </a:t>
            </a:r>
            <a:r>
              <a:rPr lang="fr-FR" sz="2400" dirty="0" err="1" smtClean="0">
                <a:solidFill>
                  <a:schemeClr val="accent1"/>
                </a:solidFill>
              </a:rPr>
              <a:t>what</a:t>
            </a:r>
            <a:r>
              <a:rPr lang="fr-FR" sz="2400" dirty="0" smtClean="0">
                <a:solidFill>
                  <a:schemeClr val="accent1"/>
                </a:solidFill>
              </a:rPr>
              <a:t> </a:t>
            </a:r>
            <a:r>
              <a:rPr lang="fr-FR" sz="2400" dirty="0" err="1" smtClean="0">
                <a:solidFill>
                  <a:schemeClr val="accent1"/>
                </a:solidFill>
              </a:rPr>
              <a:t>they</a:t>
            </a:r>
            <a:r>
              <a:rPr lang="fr-FR" sz="2400" dirty="0" smtClean="0">
                <a:solidFill>
                  <a:schemeClr val="accent1"/>
                </a:solidFill>
              </a:rPr>
              <a:t> know</a:t>
            </a:r>
            <a:r>
              <a:rPr lang="fr-FR" sz="2400" dirty="0" smtClean="0"/>
              <a:t>, </a:t>
            </a:r>
            <a:r>
              <a:rPr lang="fr-FR" sz="2400" dirty="0" err="1" smtClean="0"/>
              <a:t>because</a:t>
            </a:r>
            <a:r>
              <a:rPr lang="fr-FR" sz="2400" dirty="0" smtClean="0"/>
              <a:t> </a:t>
            </a:r>
            <a:r>
              <a:rPr lang="fr-FR" sz="2400" dirty="0" err="1" smtClean="0"/>
              <a:t>reporting</a:t>
            </a:r>
            <a:r>
              <a:rPr lang="fr-FR" sz="2400" dirty="0" smtClean="0"/>
              <a:t> a state of </a:t>
            </a:r>
            <a:r>
              <a:rPr lang="fr-FR" sz="2400" dirty="0" err="1" smtClean="0"/>
              <a:t>affairs</a:t>
            </a:r>
            <a:r>
              <a:rPr lang="fr-FR" sz="2400" dirty="0" smtClean="0"/>
              <a:t> </a:t>
            </a:r>
            <a:r>
              <a:rPr lang="fr-FR" sz="2400" dirty="0" err="1" smtClean="0"/>
              <a:t>is</a:t>
            </a:r>
            <a:r>
              <a:rPr lang="fr-FR" sz="2400" dirty="0" smtClean="0"/>
              <a:t> not a speech </a:t>
            </a:r>
            <a:r>
              <a:rPr lang="fr-FR" sz="2400" dirty="0" err="1" smtClean="0"/>
              <a:t>act</a:t>
            </a:r>
            <a:r>
              <a:rPr lang="fr-FR" sz="2400" dirty="0" smtClean="0"/>
              <a:t> </a:t>
            </a:r>
            <a:r>
              <a:rPr lang="fr-FR" sz="2400" dirty="0" err="1" smtClean="0"/>
              <a:t>they</a:t>
            </a:r>
            <a:r>
              <a:rPr lang="fr-FR" sz="2400" dirty="0" smtClean="0"/>
              <a:t> are </a:t>
            </a:r>
            <a:r>
              <a:rPr lang="fr-FR" sz="2400" dirty="0" err="1" smtClean="0"/>
              <a:t>disposed</a:t>
            </a:r>
            <a:r>
              <a:rPr lang="fr-FR" sz="2400" dirty="0" smtClean="0"/>
              <a:t> to </a:t>
            </a:r>
            <a:r>
              <a:rPr lang="fr-FR" sz="2400" dirty="0" err="1" smtClean="0"/>
              <a:t>perform</a:t>
            </a:r>
            <a:r>
              <a:rPr lang="fr-FR" sz="2400" dirty="0" smtClean="0"/>
              <a:t>.</a:t>
            </a:r>
          </a:p>
          <a:p>
            <a:pPr>
              <a:buFont typeface="Wingdings" charset="2"/>
              <a:buChar char="Ø"/>
            </a:pPr>
            <a:r>
              <a:rPr lang="fr-FR" sz="2400" dirty="0" err="1" smtClean="0"/>
              <a:t>They</a:t>
            </a:r>
            <a:r>
              <a:rPr lang="fr-FR" sz="2400" dirty="0" smtClean="0"/>
              <a:t>, </a:t>
            </a:r>
            <a:r>
              <a:rPr lang="fr-FR" sz="2400" dirty="0" err="1" smtClean="0"/>
              <a:t>rather</a:t>
            </a:r>
            <a:r>
              <a:rPr lang="fr-FR" sz="2400" dirty="0" smtClean="0"/>
              <a:t>, express </a:t>
            </a:r>
            <a:r>
              <a:rPr lang="fr-FR" sz="2400" dirty="0" err="1" smtClean="0"/>
              <a:t>their</a:t>
            </a:r>
            <a:r>
              <a:rPr lang="fr-FR" sz="2400" dirty="0" smtClean="0"/>
              <a:t> </a:t>
            </a:r>
            <a:r>
              <a:rPr lang="fr-FR" sz="2400" dirty="0" err="1" smtClean="0"/>
              <a:t>uncertainty</a:t>
            </a:r>
            <a:r>
              <a:rPr lang="fr-FR" sz="2400" dirty="0" smtClean="0"/>
              <a:t> </a:t>
            </a:r>
            <a:r>
              <a:rPr lang="fr-FR" sz="2400" dirty="0" smtClean="0">
                <a:solidFill>
                  <a:schemeClr val="accent1"/>
                </a:solidFill>
              </a:rPr>
              <a:t>by </a:t>
            </a:r>
            <a:r>
              <a:rPr lang="fr-FR" sz="2400" dirty="0" err="1" smtClean="0"/>
              <a:t>deciding</a:t>
            </a:r>
            <a:r>
              <a:rPr lang="fr-FR" sz="2400" dirty="0" smtClean="0"/>
              <a:t> to </a:t>
            </a:r>
            <a:r>
              <a:rPr lang="fr-FR" sz="2400" dirty="0" err="1" smtClean="0"/>
              <a:t>include</a:t>
            </a:r>
            <a:r>
              <a:rPr lang="fr-FR" sz="2400" dirty="0" smtClean="0"/>
              <a:t> or </a:t>
            </a:r>
            <a:r>
              <a:rPr lang="fr-FR" sz="2400" dirty="0" err="1" smtClean="0"/>
              <a:t>reject</a:t>
            </a:r>
            <a:r>
              <a:rPr lang="fr-FR" sz="2400" dirty="0" smtClean="0"/>
              <a:t> the test in </a:t>
            </a:r>
            <a:r>
              <a:rPr lang="fr-FR" sz="2400" dirty="0" err="1" smtClean="0"/>
              <a:t>their</a:t>
            </a:r>
            <a:r>
              <a:rPr lang="fr-FR" sz="2400" dirty="0" smtClean="0"/>
              <a:t> final score.</a:t>
            </a:r>
          </a:p>
          <a:p>
            <a:pPr marL="0" indent="0">
              <a:buNone/>
            </a:pPr>
            <a:endParaRPr lang="fr-FR" sz="2400"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921818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Objections to Argument 3</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en-GB" sz="2000" dirty="0" smtClean="0"/>
              <a:t>"Given </a:t>
            </a:r>
            <a:r>
              <a:rPr lang="en-GB" sz="2000" dirty="0"/>
              <a:t>the similarity of pattern in uncertainty responses in humans and in rhesus monkeys, a </a:t>
            </a:r>
            <a:r>
              <a:rPr lang="en-GB" sz="2000" dirty="0" err="1"/>
              <a:t>metarepresentational</a:t>
            </a:r>
            <a:r>
              <a:rPr lang="en-GB" sz="2000" dirty="0"/>
              <a:t> account </a:t>
            </a:r>
            <a:r>
              <a:rPr lang="en-GB" sz="2000" dirty="0" smtClean="0"/>
              <a:t>is as </a:t>
            </a:r>
            <a:r>
              <a:rPr lang="en-GB" sz="2000" dirty="0"/>
              <a:t>justified in the second case as it is in the </a:t>
            </a:r>
            <a:r>
              <a:rPr lang="en-GB" sz="2000" dirty="0" smtClean="0"/>
              <a:t>first".</a:t>
            </a:r>
            <a:endParaRPr lang="en-GB" sz="2000" dirty="0"/>
          </a:p>
          <a:p>
            <a:pPr>
              <a:buFont typeface="Wingdings" charset="2"/>
              <a:buChar char="Ø"/>
            </a:pPr>
            <a:r>
              <a:rPr lang="fr-FR" sz="2400" dirty="0" smtClean="0"/>
              <a:t>Suppose </a:t>
            </a:r>
            <a:r>
              <a:rPr lang="fr-FR" sz="2400" dirty="0" err="1" smtClean="0"/>
              <a:t>that</a:t>
            </a:r>
            <a:r>
              <a:rPr lang="fr-FR" sz="2400" dirty="0" smtClean="0"/>
              <a:t> </a:t>
            </a:r>
            <a:r>
              <a:rPr lang="fr-FR" sz="2400" dirty="0" err="1" smtClean="0"/>
              <a:t>humans</a:t>
            </a:r>
            <a:r>
              <a:rPr lang="fr-FR" sz="2400" dirty="0" smtClean="0"/>
              <a:t> </a:t>
            </a:r>
            <a:r>
              <a:rPr lang="fr-FR" sz="2400" dirty="0" err="1" smtClean="0"/>
              <a:t>need</a:t>
            </a:r>
            <a:r>
              <a:rPr lang="fr-FR" sz="2400" dirty="0" smtClean="0"/>
              <a:t> to </a:t>
            </a:r>
            <a:r>
              <a:rPr lang="fr-FR" sz="2400" dirty="0" err="1" smtClean="0"/>
              <a:t>form</a:t>
            </a:r>
            <a:r>
              <a:rPr lang="fr-FR" sz="2400" dirty="0" smtClean="0"/>
              <a:t> </a:t>
            </a:r>
            <a:r>
              <a:rPr lang="fr-FR" sz="2400" dirty="0" err="1" smtClean="0"/>
              <a:t>metarepresentations</a:t>
            </a:r>
            <a:r>
              <a:rPr lang="fr-FR" sz="2400" dirty="0" smtClean="0"/>
              <a:t> about </a:t>
            </a:r>
            <a:r>
              <a:rPr lang="fr-FR" sz="2400" dirty="0" err="1" smtClean="0"/>
              <a:t>their</a:t>
            </a:r>
            <a:r>
              <a:rPr lang="fr-FR" sz="2400" dirty="0" smtClean="0"/>
              <a:t> mental states to </a:t>
            </a:r>
            <a:r>
              <a:rPr lang="fr-FR" sz="2400" dirty="0" err="1" smtClean="0"/>
              <a:t>experience</a:t>
            </a:r>
            <a:r>
              <a:rPr lang="fr-FR" sz="2400" dirty="0" smtClean="0"/>
              <a:t>/use </a:t>
            </a:r>
            <a:r>
              <a:rPr lang="fr-FR" sz="2400" dirty="0" err="1" smtClean="0"/>
              <a:t>uncertainty</a:t>
            </a:r>
            <a:r>
              <a:rPr lang="fr-FR" sz="2400" dirty="0" smtClean="0"/>
              <a:t> in </a:t>
            </a:r>
            <a:r>
              <a:rPr lang="fr-FR" sz="2400" dirty="0" err="1" smtClean="0"/>
              <a:t>guiding</a:t>
            </a:r>
            <a:r>
              <a:rPr lang="fr-FR" sz="2400" dirty="0" smtClean="0"/>
              <a:t> </a:t>
            </a:r>
            <a:r>
              <a:rPr lang="fr-FR" sz="2400" dirty="0" err="1" smtClean="0"/>
              <a:t>their</a:t>
            </a:r>
            <a:r>
              <a:rPr lang="fr-FR" sz="2400" dirty="0" smtClean="0"/>
              <a:t> </a:t>
            </a:r>
            <a:r>
              <a:rPr lang="fr-FR" sz="2400" dirty="0" err="1" smtClean="0"/>
              <a:t>act</a:t>
            </a:r>
            <a:r>
              <a:rPr lang="fr-FR" sz="2400" dirty="0" smtClean="0"/>
              <a:t>.</a:t>
            </a:r>
          </a:p>
          <a:p>
            <a:pPr>
              <a:buFont typeface="Wingdings" charset="2"/>
              <a:buChar char="Ø"/>
            </a:pPr>
            <a:r>
              <a:rPr lang="fr-FR" sz="2400" dirty="0" smtClean="0"/>
              <a:t>How </a:t>
            </a:r>
            <a:r>
              <a:rPr lang="fr-FR" sz="2400" dirty="0" err="1" smtClean="0"/>
              <a:t>might</a:t>
            </a:r>
            <a:r>
              <a:rPr lang="fr-FR" sz="2400" dirty="0" smtClean="0"/>
              <a:t> </a:t>
            </a:r>
            <a:r>
              <a:rPr lang="fr-FR" sz="2400" dirty="0" smtClean="0">
                <a:solidFill>
                  <a:srgbClr val="FFFF00"/>
                </a:solidFill>
              </a:rPr>
              <a:t>non-</a:t>
            </a:r>
            <a:r>
              <a:rPr lang="fr-FR" sz="2400" dirty="0" err="1" smtClean="0">
                <a:solidFill>
                  <a:srgbClr val="FFFF00"/>
                </a:solidFill>
              </a:rPr>
              <a:t>mindreaders</a:t>
            </a:r>
            <a:r>
              <a:rPr lang="fr-FR" sz="2400" dirty="0" smtClean="0">
                <a:solidFill>
                  <a:srgbClr val="FFFF00"/>
                </a:solidFill>
              </a:rPr>
              <a:t> </a:t>
            </a:r>
            <a:r>
              <a:rPr lang="fr-FR" sz="2400" dirty="0" err="1" smtClean="0"/>
              <a:t>metarepresent</a:t>
            </a:r>
            <a:r>
              <a:rPr lang="fr-FR" sz="2400" dirty="0" smtClean="0"/>
              <a:t> </a:t>
            </a:r>
            <a:r>
              <a:rPr lang="fr-FR" sz="2400" dirty="0" err="1" smtClean="0"/>
              <a:t>their</a:t>
            </a:r>
            <a:r>
              <a:rPr lang="fr-FR" sz="2400" dirty="0" smtClean="0"/>
              <a:t> </a:t>
            </a:r>
            <a:r>
              <a:rPr lang="fr-FR" sz="2400" dirty="0" err="1" smtClean="0"/>
              <a:t>own</a:t>
            </a:r>
            <a:r>
              <a:rPr lang="fr-FR" sz="2400" dirty="0" smtClean="0"/>
              <a:t> mental states?</a:t>
            </a:r>
          </a:p>
          <a:p>
            <a:pPr>
              <a:buFont typeface="Wingdings" charset="2"/>
              <a:buChar char="Ø"/>
            </a:pPr>
            <a:r>
              <a:rPr lang="fr-FR" sz="2400" dirty="0" err="1" smtClean="0"/>
              <a:t>From</a:t>
            </a:r>
            <a:r>
              <a:rPr lang="fr-FR" sz="2400" dirty="0" smtClean="0"/>
              <a:t> the </a:t>
            </a:r>
            <a:r>
              <a:rPr lang="fr-FR" sz="2400" dirty="0" err="1" smtClean="0"/>
              <a:t>similarity</a:t>
            </a:r>
            <a:r>
              <a:rPr lang="fr-FR" sz="2400" dirty="0" smtClean="0"/>
              <a:t> of pattern, </a:t>
            </a:r>
            <a:r>
              <a:rPr lang="fr-FR" sz="2400" dirty="0" err="1" smtClean="0"/>
              <a:t>what</a:t>
            </a:r>
            <a:r>
              <a:rPr lang="fr-FR" sz="2400" dirty="0" smtClean="0"/>
              <a:t> </a:t>
            </a:r>
            <a:r>
              <a:rPr lang="fr-FR" sz="2400" dirty="0" err="1" smtClean="0"/>
              <a:t>can</a:t>
            </a:r>
            <a:r>
              <a:rPr lang="fr-FR" sz="2400" dirty="0" smtClean="0"/>
              <a:t> </a:t>
            </a:r>
            <a:r>
              <a:rPr lang="fr-FR" sz="2400" dirty="0" err="1" smtClean="0"/>
              <a:t>be</a:t>
            </a:r>
            <a:r>
              <a:rPr lang="fr-FR" sz="2400" dirty="0" smtClean="0"/>
              <a:t> </a:t>
            </a:r>
            <a:r>
              <a:rPr lang="fr-FR" sz="2400" dirty="0" err="1" smtClean="0"/>
              <a:t>concluded</a:t>
            </a:r>
            <a:r>
              <a:rPr lang="fr-FR" sz="2400" dirty="0" smtClean="0"/>
              <a:t> </a:t>
            </a:r>
            <a:r>
              <a:rPr lang="fr-FR" sz="2400" dirty="0" err="1" smtClean="0"/>
              <a:t>is</a:t>
            </a:r>
            <a:r>
              <a:rPr lang="fr-FR" sz="2400" dirty="0" smtClean="0"/>
              <a:t> </a:t>
            </a:r>
            <a:r>
              <a:rPr lang="fr-FR" sz="2400" dirty="0" err="1" smtClean="0">
                <a:solidFill>
                  <a:srgbClr val="FFFF00"/>
                </a:solidFill>
              </a:rPr>
              <a:t>only</a:t>
            </a:r>
            <a:r>
              <a:rPr lang="fr-FR" sz="2400" dirty="0" smtClean="0"/>
              <a:t> </a:t>
            </a:r>
            <a:r>
              <a:rPr lang="fr-FR" sz="2400" dirty="0" err="1" smtClean="0"/>
              <a:t>that</a:t>
            </a:r>
            <a:r>
              <a:rPr lang="fr-FR" sz="2400" dirty="0" smtClean="0"/>
              <a:t> a </a:t>
            </a:r>
            <a:r>
              <a:rPr lang="fr-FR" sz="2400" dirty="0" err="1" smtClean="0"/>
              <a:t>similar</a:t>
            </a:r>
            <a:r>
              <a:rPr lang="fr-FR" sz="2400" dirty="0" smtClean="0"/>
              <a:t> </a:t>
            </a:r>
            <a:r>
              <a:rPr lang="fr-FR" sz="2400" dirty="0" err="1" smtClean="0"/>
              <a:t>kind</a:t>
            </a:r>
            <a:r>
              <a:rPr lang="fr-FR" sz="2400" dirty="0" smtClean="0"/>
              <a:t> of information </a:t>
            </a:r>
            <a:r>
              <a:rPr lang="fr-FR" sz="2400" dirty="0" err="1" smtClean="0"/>
              <a:t>is</a:t>
            </a:r>
            <a:r>
              <a:rPr lang="fr-FR" sz="2400" dirty="0" smtClean="0"/>
              <a:t> </a:t>
            </a:r>
            <a:r>
              <a:rPr lang="fr-FR" sz="2400" dirty="0" err="1" smtClean="0"/>
              <a:t>available</a:t>
            </a:r>
            <a:r>
              <a:rPr lang="fr-FR" sz="2400" dirty="0" smtClean="0"/>
              <a:t> to </a:t>
            </a:r>
            <a:r>
              <a:rPr lang="fr-FR" sz="2400" dirty="0" err="1" smtClean="0"/>
              <a:t>humans</a:t>
            </a:r>
            <a:r>
              <a:rPr lang="fr-FR" sz="2400" dirty="0" smtClean="0"/>
              <a:t> </a:t>
            </a:r>
            <a:r>
              <a:rPr lang="fr-FR" sz="2400" dirty="0" smtClean="0"/>
              <a:t>and to </a:t>
            </a:r>
            <a:r>
              <a:rPr lang="fr-FR" sz="2400" dirty="0" err="1" smtClean="0"/>
              <a:t>rhesus</a:t>
            </a:r>
            <a:r>
              <a:rPr lang="fr-FR" sz="2400" dirty="0" smtClean="0"/>
              <a:t> </a:t>
            </a:r>
            <a:r>
              <a:rPr lang="fr-FR" sz="2400" dirty="0" err="1" smtClean="0"/>
              <a:t>monkeys</a:t>
            </a:r>
            <a:r>
              <a:rPr lang="fr-FR" sz="2400" dirty="0" smtClean="0"/>
              <a:t>, </a:t>
            </a:r>
            <a:r>
              <a:rPr lang="fr-FR" sz="2400" dirty="0" err="1" smtClean="0"/>
              <a:t>rodents</a:t>
            </a:r>
            <a:r>
              <a:rPr lang="fr-FR" sz="2400" dirty="0" smtClean="0"/>
              <a:t>, etc. to </a:t>
            </a:r>
            <a:r>
              <a:rPr lang="fr-FR" sz="2400" dirty="0" err="1" smtClean="0"/>
              <a:t>assess</a:t>
            </a:r>
            <a:r>
              <a:rPr lang="fr-FR" sz="2400" dirty="0" smtClean="0"/>
              <a:t> </a:t>
            </a:r>
            <a:r>
              <a:rPr lang="fr-FR" sz="2400" dirty="0" err="1" smtClean="0"/>
              <a:t>their</a:t>
            </a:r>
            <a:r>
              <a:rPr lang="fr-FR" sz="2400" dirty="0" smtClean="0"/>
              <a:t> </a:t>
            </a:r>
            <a:r>
              <a:rPr lang="fr-FR" sz="2400" dirty="0" err="1" smtClean="0"/>
              <a:t>own</a:t>
            </a:r>
            <a:r>
              <a:rPr lang="fr-FR" sz="2400" dirty="0" smtClean="0"/>
              <a:t> </a:t>
            </a:r>
            <a:r>
              <a:rPr lang="fr-FR" sz="2400" dirty="0" err="1" smtClean="0"/>
              <a:t>uncertainty</a:t>
            </a:r>
            <a:r>
              <a:rPr lang="fr-FR" sz="2400" dirty="0" smtClean="0"/>
              <a:t>.</a:t>
            </a:r>
            <a:endParaRPr lang="fr-FR" sz="2400"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135827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Objections to Argument 3</a:t>
            </a:r>
            <a:endParaRPr lang="fr-FR" dirty="0"/>
          </a:p>
        </p:txBody>
      </p:sp>
      <p:sp>
        <p:nvSpPr>
          <p:cNvPr id="3" name="Espace réservé du contenu 2"/>
          <p:cNvSpPr>
            <a:spLocks noGrp="1"/>
          </p:cNvSpPr>
          <p:nvPr>
            <p:ph idx="1"/>
          </p:nvPr>
        </p:nvSpPr>
        <p:spPr>
          <a:xfrm>
            <a:off x="989013" y="2060848"/>
            <a:ext cx="7165975" cy="4081463"/>
          </a:xfrm>
        </p:spPr>
        <p:txBody>
          <a:bodyPr>
            <a:normAutofit fontScale="92500" lnSpcReduction="20000"/>
          </a:bodyPr>
          <a:lstStyle/>
          <a:p>
            <a:pPr>
              <a:buFont typeface="Wingdings" charset="2"/>
              <a:buChar char="Ø"/>
            </a:pPr>
            <a:r>
              <a:rPr lang="fr-FR" sz="2400" dirty="0" err="1" smtClean="0"/>
              <a:t>Might</a:t>
            </a:r>
            <a:r>
              <a:rPr lang="fr-FR" sz="2400" dirty="0" smtClean="0"/>
              <a:t> </a:t>
            </a:r>
            <a:r>
              <a:rPr lang="fr-FR" sz="2400" dirty="0" err="1" smtClean="0"/>
              <a:t>animals</a:t>
            </a:r>
            <a:r>
              <a:rPr lang="fr-FR" sz="2400" dirty="0" smtClean="0"/>
              <a:t> </a:t>
            </a:r>
            <a:r>
              <a:rPr lang="fr-FR" sz="2400" dirty="0" err="1" smtClean="0"/>
              <a:t>metarepresent</a:t>
            </a:r>
            <a:r>
              <a:rPr lang="fr-FR" sz="2400" dirty="0" smtClean="0">
                <a:solidFill>
                  <a:schemeClr val="accent1"/>
                </a:solidFill>
              </a:rPr>
              <a:t> </a:t>
            </a:r>
            <a:r>
              <a:rPr lang="fr-FR" sz="2400" dirty="0" err="1" smtClean="0">
                <a:solidFill>
                  <a:schemeClr val="accent1"/>
                </a:solidFill>
              </a:rPr>
              <a:t>only</a:t>
            </a:r>
            <a:r>
              <a:rPr lang="fr-FR" sz="2400" dirty="0" smtClean="0">
                <a:solidFill>
                  <a:schemeClr val="accent1"/>
                </a:solidFill>
              </a:rPr>
              <a:t> </a:t>
            </a:r>
            <a:r>
              <a:rPr lang="fr-FR" sz="2400" dirty="0" err="1" smtClean="0"/>
              <a:t>their</a:t>
            </a:r>
            <a:r>
              <a:rPr lang="fr-FR" sz="2400" dirty="0" smtClean="0"/>
              <a:t> </a:t>
            </a:r>
            <a:r>
              <a:rPr lang="fr-FR" sz="2400" dirty="0" err="1" smtClean="0"/>
              <a:t>own</a:t>
            </a:r>
            <a:r>
              <a:rPr lang="fr-FR" sz="2400" dirty="0" smtClean="0"/>
              <a:t> mental states? This </a:t>
            </a:r>
            <a:r>
              <a:rPr lang="fr-FR" sz="2400" dirty="0" err="1" smtClean="0"/>
              <a:t>would</a:t>
            </a:r>
            <a:r>
              <a:rPr lang="fr-FR" sz="2400" dirty="0" smtClean="0"/>
              <a:t> </a:t>
            </a:r>
            <a:r>
              <a:rPr lang="fr-FR" sz="2400" dirty="0" err="1" smtClean="0"/>
              <a:t>infringe</a:t>
            </a:r>
            <a:r>
              <a:rPr lang="fr-FR" sz="2400" dirty="0" smtClean="0"/>
              <a:t> the </a:t>
            </a:r>
            <a:r>
              <a:rPr lang="fr-FR" sz="2400" dirty="0" err="1" smtClean="0"/>
              <a:t>generality</a:t>
            </a:r>
            <a:r>
              <a:rPr lang="fr-FR" sz="2400" dirty="0" smtClean="0"/>
              <a:t> </a:t>
            </a:r>
            <a:r>
              <a:rPr lang="fr-FR" sz="2400" dirty="0" err="1" smtClean="0"/>
              <a:t>principle</a:t>
            </a:r>
            <a:r>
              <a:rPr lang="fr-FR" sz="2400" dirty="0" smtClean="0"/>
              <a:t> as </a:t>
            </a:r>
            <a:r>
              <a:rPr lang="fr-FR" sz="2400" dirty="0" err="1" smtClean="0"/>
              <a:t>applied</a:t>
            </a:r>
            <a:r>
              <a:rPr lang="fr-FR" sz="2400" dirty="0" smtClean="0"/>
              <a:t> to mental-state concepts.</a:t>
            </a:r>
          </a:p>
          <a:p>
            <a:pPr>
              <a:buFont typeface="Wingdings" charset="2"/>
              <a:buChar char="Ø"/>
            </a:pPr>
            <a:r>
              <a:rPr lang="fr-FR" sz="2400" dirty="0" smtClean="0"/>
              <a:t>Can </a:t>
            </a:r>
            <a:r>
              <a:rPr lang="fr-FR" sz="2400" dirty="0" err="1" smtClean="0"/>
              <a:t>metarepresentations</a:t>
            </a:r>
            <a:r>
              <a:rPr lang="fr-FR" sz="2400" dirty="0" smtClean="0"/>
              <a:t> </a:t>
            </a:r>
            <a:r>
              <a:rPr lang="fr-FR" sz="2400" dirty="0" err="1" smtClean="0"/>
              <a:t>be</a:t>
            </a:r>
            <a:r>
              <a:rPr lang="fr-FR" sz="2400" dirty="0" smtClean="0"/>
              <a:t> </a:t>
            </a:r>
            <a:r>
              <a:rPr lang="fr-FR" sz="2400" dirty="0" err="1" smtClean="0"/>
              <a:t>formed</a:t>
            </a:r>
            <a:r>
              <a:rPr lang="fr-FR" sz="2400" dirty="0" smtClean="0"/>
              <a:t> </a:t>
            </a:r>
            <a:r>
              <a:rPr lang="fr-FR" sz="2400" dirty="0" smtClean="0">
                <a:solidFill>
                  <a:schemeClr val="accent1"/>
                </a:solidFill>
              </a:rPr>
              <a:t>in the absence of attitude concepts</a:t>
            </a:r>
            <a:r>
              <a:rPr lang="fr-FR" sz="2400" dirty="0" smtClean="0"/>
              <a:t>, </a:t>
            </a:r>
            <a:r>
              <a:rPr lang="fr-FR" sz="2400" dirty="0" err="1" smtClean="0"/>
              <a:t>with</a:t>
            </a:r>
            <a:r>
              <a:rPr lang="fr-FR" sz="2400" dirty="0" smtClean="0"/>
              <a:t> indexical concepts </a:t>
            </a:r>
            <a:r>
              <a:rPr lang="fr-FR" sz="2400" dirty="0" err="1" smtClean="0"/>
              <a:t>referring</a:t>
            </a:r>
            <a:r>
              <a:rPr lang="fr-FR" sz="2400" dirty="0" smtClean="0"/>
              <a:t> to </a:t>
            </a:r>
            <a:r>
              <a:rPr lang="fr-FR" sz="2400" dirty="0" err="1" smtClean="0"/>
              <a:t>nonconceptual</a:t>
            </a:r>
            <a:r>
              <a:rPr lang="fr-FR" sz="2400" dirty="0" smtClean="0"/>
              <a:t> patterns of </a:t>
            </a:r>
            <a:r>
              <a:rPr lang="fr-FR" sz="2400" dirty="0" err="1" smtClean="0"/>
              <a:t>experience</a:t>
            </a:r>
            <a:r>
              <a:rPr lang="fr-FR" sz="2400" dirty="0" smtClean="0"/>
              <a:t>? This </a:t>
            </a:r>
            <a:r>
              <a:rPr lang="fr-FR" sz="2400" dirty="0" err="1" smtClean="0"/>
              <a:t>proposal</a:t>
            </a:r>
            <a:r>
              <a:rPr lang="fr-FR" sz="2400" dirty="0" smtClean="0"/>
              <a:t> </a:t>
            </a:r>
            <a:r>
              <a:rPr lang="fr-FR" sz="2400" dirty="0" err="1" smtClean="0"/>
              <a:t>is</a:t>
            </a:r>
            <a:r>
              <a:rPr lang="fr-FR" sz="2400" dirty="0" smtClean="0"/>
              <a:t> incompatible </a:t>
            </a:r>
            <a:r>
              <a:rPr lang="fr-FR" sz="2400" dirty="0" err="1" smtClean="0"/>
              <a:t>with</a:t>
            </a:r>
            <a:r>
              <a:rPr lang="fr-FR" sz="2400" dirty="0" smtClean="0"/>
              <a:t> the structure of MR as </a:t>
            </a:r>
            <a:r>
              <a:rPr lang="fr-FR" sz="2400" dirty="0" err="1" smtClean="0"/>
              <a:t>embedding</a:t>
            </a:r>
            <a:r>
              <a:rPr lang="fr-FR" sz="2400" dirty="0" smtClean="0"/>
              <a:t> a proposition </a:t>
            </a:r>
            <a:r>
              <a:rPr lang="fr-FR" sz="2400" dirty="0" err="1" smtClean="0"/>
              <a:t>within</a:t>
            </a:r>
            <a:r>
              <a:rPr lang="fr-FR" sz="2400" dirty="0" smtClean="0"/>
              <a:t> </a:t>
            </a:r>
            <a:r>
              <a:rPr lang="fr-FR" sz="2400" dirty="0" err="1" smtClean="0"/>
              <a:t>another</a:t>
            </a:r>
            <a:r>
              <a:rPr lang="fr-FR" sz="2400" dirty="0" smtClean="0"/>
              <a:t>.</a:t>
            </a:r>
          </a:p>
          <a:p>
            <a:pPr>
              <a:buFont typeface="Wingdings" charset="2"/>
              <a:buChar char="Ø"/>
            </a:pPr>
            <a:r>
              <a:rPr lang="fr-FR" sz="2400" dirty="0" err="1" smtClean="0"/>
              <a:t>From</a:t>
            </a:r>
            <a:r>
              <a:rPr lang="fr-FR" sz="2400" dirty="0" smtClean="0"/>
              <a:t> the </a:t>
            </a:r>
            <a:r>
              <a:rPr lang="fr-FR" sz="2400" dirty="0" err="1" smtClean="0"/>
              <a:t>similarity</a:t>
            </a:r>
            <a:r>
              <a:rPr lang="fr-FR" sz="2400" dirty="0" smtClean="0"/>
              <a:t> of pattern, </a:t>
            </a:r>
            <a:r>
              <a:rPr lang="fr-FR" sz="2400" dirty="0" err="1" smtClean="0"/>
              <a:t>what</a:t>
            </a:r>
            <a:r>
              <a:rPr lang="fr-FR" sz="2400" dirty="0" smtClean="0"/>
              <a:t> </a:t>
            </a:r>
            <a:r>
              <a:rPr lang="fr-FR" sz="2400" dirty="0" err="1" smtClean="0"/>
              <a:t>can</a:t>
            </a:r>
            <a:r>
              <a:rPr lang="fr-FR" sz="2400" dirty="0" smtClean="0"/>
              <a:t> </a:t>
            </a:r>
            <a:r>
              <a:rPr lang="fr-FR" sz="2400" dirty="0" err="1" smtClean="0"/>
              <a:t>only</a:t>
            </a:r>
            <a:r>
              <a:rPr lang="fr-FR" sz="2400" dirty="0" smtClean="0"/>
              <a:t> </a:t>
            </a:r>
            <a:r>
              <a:rPr lang="fr-FR" sz="2400" dirty="0" err="1" smtClean="0"/>
              <a:t>be</a:t>
            </a:r>
            <a:r>
              <a:rPr lang="fr-FR" sz="2400" dirty="0" smtClean="0"/>
              <a:t> </a:t>
            </a:r>
            <a:r>
              <a:rPr lang="fr-FR" sz="2400" dirty="0" err="1" smtClean="0"/>
              <a:t>concluded</a:t>
            </a:r>
            <a:r>
              <a:rPr lang="fr-FR" sz="2400" dirty="0" smtClean="0"/>
              <a:t> </a:t>
            </a:r>
            <a:r>
              <a:rPr lang="fr-FR" sz="2400" dirty="0" err="1" smtClean="0"/>
              <a:t>is</a:t>
            </a:r>
            <a:r>
              <a:rPr lang="fr-FR" sz="2400" dirty="0" smtClean="0"/>
              <a:t> </a:t>
            </a:r>
            <a:r>
              <a:rPr lang="fr-FR" sz="2400" dirty="0" err="1" smtClean="0"/>
              <a:t>that</a:t>
            </a:r>
            <a:r>
              <a:rPr lang="fr-FR" sz="2400" dirty="0" smtClean="0"/>
              <a:t> a </a:t>
            </a:r>
            <a:r>
              <a:rPr lang="fr-FR" sz="2400" dirty="0" err="1" smtClean="0"/>
              <a:t>similar</a:t>
            </a:r>
            <a:r>
              <a:rPr lang="fr-FR" sz="2400" dirty="0" smtClean="0"/>
              <a:t> </a:t>
            </a:r>
            <a:r>
              <a:rPr lang="fr-FR" sz="2400" dirty="0" err="1" smtClean="0"/>
              <a:t>kind</a:t>
            </a:r>
            <a:r>
              <a:rPr lang="fr-FR" sz="2400" dirty="0" smtClean="0"/>
              <a:t> of information </a:t>
            </a:r>
            <a:r>
              <a:rPr lang="fr-FR" sz="2400" dirty="0" err="1" smtClean="0"/>
              <a:t>is</a:t>
            </a:r>
            <a:r>
              <a:rPr lang="fr-FR" sz="2400" dirty="0" smtClean="0"/>
              <a:t> </a:t>
            </a:r>
            <a:r>
              <a:rPr lang="fr-FR" sz="2400" dirty="0" err="1" smtClean="0"/>
              <a:t>available</a:t>
            </a:r>
            <a:r>
              <a:rPr lang="fr-FR" sz="2400" dirty="0" smtClean="0"/>
              <a:t> to non </a:t>
            </a:r>
            <a:r>
              <a:rPr lang="fr-FR" sz="2400" dirty="0" err="1" smtClean="0"/>
              <a:t>humans</a:t>
            </a:r>
            <a:r>
              <a:rPr lang="fr-FR" sz="2400" dirty="0" smtClean="0"/>
              <a:t> and to </a:t>
            </a:r>
            <a:r>
              <a:rPr lang="fr-FR" sz="2400" dirty="0" err="1" smtClean="0"/>
              <a:t>rhesus</a:t>
            </a:r>
            <a:r>
              <a:rPr lang="fr-FR" sz="2400" dirty="0" smtClean="0"/>
              <a:t> </a:t>
            </a:r>
            <a:r>
              <a:rPr lang="fr-FR" sz="2400" dirty="0" err="1" smtClean="0"/>
              <a:t>monkeys</a:t>
            </a:r>
            <a:r>
              <a:rPr lang="fr-FR" sz="2400" dirty="0" smtClean="0"/>
              <a:t>, </a:t>
            </a:r>
            <a:r>
              <a:rPr lang="fr-FR" sz="2400" dirty="0" err="1" smtClean="0"/>
              <a:t>rodents</a:t>
            </a:r>
            <a:r>
              <a:rPr lang="fr-FR" sz="2400" dirty="0" smtClean="0"/>
              <a:t>, etc. for </a:t>
            </a:r>
            <a:r>
              <a:rPr lang="fr-FR" sz="2400" dirty="0" err="1" smtClean="0"/>
              <a:t>assessing</a:t>
            </a:r>
            <a:r>
              <a:rPr lang="fr-FR" sz="2400" dirty="0" smtClean="0"/>
              <a:t> </a:t>
            </a:r>
            <a:r>
              <a:rPr lang="fr-FR" sz="2400" dirty="0" err="1" smtClean="0"/>
              <a:t>their</a:t>
            </a:r>
            <a:r>
              <a:rPr lang="fr-FR" sz="2400" dirty="0" smtClean="0"/>
              <a:t> </a:t>
            </a:r>
            <a:r>
              <a:rPr lang="fr-FR" sz="2400" dirty="0" err="1" smtClean="0"/>
              <a:t>own</a:t>
            </a:r>
            <a:r>
              <a:rPr lang="fr-FR" sz="2400" dirty="0" smtClean="0"/>
              <a:t> </a:t>
            </a:r>
            <a:r>
              <a:rPr lang="fr-FR" sz="2400" dirty="0" err="1" smtClean="0"/>
              <a:t>uncertainty</a:t>
            </a:r>
            <a:r>
              <a:rPr lang="fr-FR" sz="2400" dirty="0" smtClean="0"/>
              <a:t>.</a:t>
            </a:r>
            <a:endParaRPr lang="fr-FR" sz="2400"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624240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6388" y="739775"/>
            <a:ext cx="8513762" cy="2728913"/>
          </a:xfrm>
        </p:spPr>
        <p:txBody>
          <a:bodyPr/>
          <a:lstStyle/>
          <a:p>
            <a:pPr algn="r" eaLnBrk="1" hangingPunct="1"/>
            <a:r>
              <a:rPr lang="en-US" sz="4400" dirty="0" smtClean="0">
                <a:solidFill>
                  <a:schemeClr val="accent2"/>
                </a:solidFill>
                <a:latin typeface="Arial" charset="0"/>
                <a:ea typeface="ＭＳ Ｐゴシック" charset="0"/>
                <a:cs typeface="ＭＳ Ｐゴシック" charset="0"/>
              </a:rPr>
              <a:t>Hypothesis 2</a:t>
            </a:r>
            <a:endParaRPr lang="en-US" sz="4400" dirty="0">
              <a:solidFill>
                <a:schemeClr val="accent2"/>
              </a:solidFill>
              <a:latin typeface="Arial" charset="0"/>
              <a:ea typeface="ＭＳ Ｐゴシック" charset="0"/>
              <a:cs typeface="ＭＳ Ｐゴシック" charset="0"/>
            </a:endParaRPr>
          </a:p>
        </p:txBody>
      </p:sp>
      <p:sp>
        <p:nvSpPr>
          <p:cNvPr id="41987" name="Sous-titre 2"/>
          <p:cNvSpPr>
            <a:spLocks noGrp="1"/>
          </p:cNvSpPr>
          <p:nvPr>
            <p:ph type="subTitle" idx="1"/>
          </p:nvPr>
        </p:nvSpPr>
        <p:spPr>
          <a:xfrm>
            <a:off x="306388" y="3505200"/>
            <a:ext cx="4683125" cy="2438400"/>
          </a:xfrm>
        </p:spPr>
        <p:txBody>
          <a:bodyPr>
            <a:normAutofit fontScale="92500"/>
          </a:bodyPr>
          <a:lstStyle/>
          <a:p>
            <a:pPr eaLnBrk="1" hangingPunct="1"/>
            <a:r>
              <a:rPr lang="en-US" dirty="0" smtClean="0">
                <a:solidFill>
                  <a:srgbClr val="FFEFCD"/>
                </a:solidFill>
                <a:latin typeface="Arial" charset="0"/>
                <a:ea typeface="ＭＳ Ｐゴシック" charset="0"/>
                <a:cs typeface="ＭＳ Ｐゴシック" charset="0"/>
              </a:rPr>
              <a:t>The no- metacognition view</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3" name="Espace réservé du pied de page 2"/>
          <p:cNvSpPr>
            <a:spLocks noGrp="1"/>
          </p:cNvSpPr>
          <p:nvPr>
            <p:ph type="ftr" sz="quarter" idx="11"/>
          </p:nvPr>
        </p:nvSpPr>
        <p:spPr/>
        <p:txBody>
          <a:bodyPr/>
          <a:lstStyle/>
          <a:p>
            <a:pPr>
              <a:defRPr/>
            </a:pPr>
            <a:endParaRPr lang="fr-FR"/>
          </a:p>
        </p:txBody>
      </p:sp>
      <p:pic>
        <p:nvPicPr>
          <p:cNvPr id="4" name="Image 3"/>
          <p:cNvPicPr>
            <a:picLocks noChangeAspect="1"/>
          </p:cNvPicPr>
          <p:nvPr/>
        </p:nvPicPr>
        <p:blipFill>
          <a:blip r:embed="rId2"/>
          <a:stretch>
            <a:fillRect/>
          </a:stretch>
        </p:blipFill>
        <p:spPr>
          <a:xfrm>
            <a:off x="4355976" y="2379579"/>
            <a:ext cx="2595240" cy="2197107"/>
          </a:xfrm>
          <a:prstGeom prst="rect">
            <a:avLst/>
          </a:prstGeom>
        </p:spPr>
      </p:pic>
    </p:spTree>
    <p:extLst>
      <p:ext uri="{BB962C8B-B14F-4D97-AF65-F5344CB8AC3E}">
        <p14:creationId xmlns:p14="http://schemas.microsoft.com/office/powerpoint/2010/main" val="1035470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en-US" dirty="0" smtClean="0"/>
          </a:p>
          <a:p>
            <a:pPr marL="0" indent="0">
              <a:buNone/>
            </a:pPr>
            <a:r>
              <a:rPr lang="en-US" sz="2800" b="1" dirty="0" smtClean="0"/>
              <a:t>This view is defended in two versions:</a:t>
            </a:r>
          </a:p>
          <a:p>
            <a:pPr lvl="1">
              <a:buFont typeface="Wingdings" charset="2"/>
              <a:buChar char="Ø"/>
            </a:pPr>
            <a:r>
              <a:rPr lang="en-US" sz="2800" b="1" dirty="0" smtClean="0"/>
              <a:t>Associative accounts</a:t>
            </a:r>
          </a:p>
          <a:p>
            <a:pPr lvl="1">
              <a:buFont typeface="Wingdings" charset="2"/>
              <a:buChar char="Ø"/>
            </a:pPr>
            <a:r>
              <a:rPr lang="en-US" sz="2800" b="1" dirty="0" smtClean="0"/>
              <a:t>Executive accounts</a:t>
            </a:r>
            <a:endParaRPr lang="fr-FR" sz="2800" b="1"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60720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Associative </a:t>
            </a:r>
            <a:r>
              <a:rPr lang="fr-FR" dirty="0" err="1" smtClean="0"/>
              <a:t>accounts</a:t>
            </a:r>
            <a:endParaRPr lang="fr-FR" dirty="0"/>
          </a:p>
        </p:txBody>
      </p:sp>
      <p:sp>
        <p:nvSpPr>
          <p:cNvPr id="3" name="Espace réservé du contenu 2"/>
          <p:cNvSpPr>
            <a:spLocks noGrp="1"/>
          </p:cNvSpPr>
          <p:nvPr>
            <p:ph idx="1"/>
          </p:nvPr>
        </p:nvSpPr>
        <p:spPr/>
        <p:txBody>
          <a:bodyPr/>
          <a:lstStyle/>
          <a:p>
            <a:pPr marL="457200" indent="-457200">
              <a:buFont typeface="+mj-lt"/>
              <a:buAutoNum type="arabicPeriod"/>
            </a:pPr>
            <a:r>
              <a:rPr lang="fr-FR" dirty="0" err="1"/>
              <a:t>Informational</a:t>
            </a:r>
            <a:r>
              <a:rPr lang="fr-FR" dirty="0"/>
              <a:t> source?</a:t>
            </a:r>
          </a:p>
          <a:p>
            <a:pPr lvl="1">
              <a:buFont typeface="Courier New" charset="0"/>
              <a:buChar char="o"/>
            </a:pPr>
            <a:r>
              <a:rPr lang="fr-FR" dirty="0"/>
              <a:t> </a:t>
            </a:r>
            <a:r>
              <a:rPr lang="fr-FR" dirty="0" err="1" smtClean="0"/>
              <a:t>Behavioral</a:t>
            </a:r>
            <a:r>
              <a:rPr lang="fr-FR" dirty="0" smtClean="0"/>
              <a:t> </a:t>
            </a:r>
            <a:r>
              <a:rPr lang="fr-FR" dirty="0" err="1" smtClean="0"/>
              <a:t>cues</a:t>
            </a:r>
            <a:endParaRPr lang="fr-FR" dirty="0"/>
          </a:p>
          <a:p>
            <a:pPr marL="457200" indent="-457200">
              <a:buFont typeface="+mj-lt"/>
              <a:buAutoNum type="arabicPeriod"/>
            </a:pPr>
            <a:r>
              <a:rPr lang="fr-FR" dirty="0"/>
              <a:t>Nature of </a:t>
            </a:r>
            <a:r>
              <a:rPr lang="fr-FR" dirty="0" err="1"/>
              <a:t>opt</a:t>
            </a:r>
            <a:r>
              <a:rPr lang="fr-FR" dirty="0"/>
              <a:t> out-</a:t>
            </a:r>
            <a:r>
              <a:rPr lang="fr-FR" dirty="0" err="1"/>
              <a:t>decision</a:t>
            </a:r>
            <a:r>
              <a:rPr lang="fr-FR" dirty="0"/>
              <a:t> ?</a:t>
            </a:r>
          </a:p>
          <a:p>
            <a:pPr lvl="1">
              <a:buFont typeface="Courier New" charset="0"/>
              <a:buChar char="o"/>
            </a:pPr>
            <a:r>
              <a:rPr lang="fr-FR" dirty="0" err="1" smtClean="0"/>
              <a:t>Response</a:t>
            </a:r>
            <a:r>
              <a:rPr lang="fr-FR" dirty="0" smtClean="0"/>
              <a:t> </a:t>
            </a:r>
            <a:r>
              <a:rPr lang="fr-FR" dirty="0" err="1" smtClean="0"/>
              <a:t>conditional</a:t>
            </a:r>
            <a:r>
              <a:rPr lang="fr-FR" dirty="0" smtClean="0"/>
              <a:t> on </a:t>
            </a:r>
            <a:r>
              <a:rPr lang="fr-FR" dirty="0" err="1" smtClean="0"/>
              <a:t>anticipated</a:t>
            </a:r>
            <a:r>
              <a:rPr lang="fr-FR" dirty="0" smtClean="0"/>
              <a:t> </a:t>
            </a:r>
            <a:r>
              <a:rPr lang="fr-FR" dirty="0" err="1" smtClean="0"/>
              <a:t>reward</a:t>
            </a:r>
            <a:r>
              <a:rPr lang="fr-FR" dirty="0" smtClean="0"/>
              <a:t>/penalty</a:t>
            </a:r>
            <a:endParaRPr lang="fr-FR" dirty="0"/>
          </a:p>
          <a:p>
            <a:pPr marL="457200" indent="-457200">
              <a:buFont typeface="+mj-lt"/>
              <a:buAutoNum type="arabicPeriod"/>
            </a:pPr>
            <a:r>
              <a:rPr lang="fr-FR" dirty="0" err="1"/>
              <a:t>What</a:t>
            </a:r>
            <a:r>
              <a:rPr lang="fr-FR" dirty="0"/>
              <a:t> </a:t>
            </a:r>
            <a:r>
              <a:rPr lang="fr-FR" dirty="0" err="1"/>
              <a:t>motivates</a:t>
            </a:r>
            <a:r>
              <a:rPr lang="fr-FR" dirty="0"/>
              <a:t> </a:t>
            </a:r>
            <a:r>
              <a:rPr lang="fr-FR" dirty="0" err="1"/>
              <a:t>decision</a:t>
            </a:r>
            <a:r>
              <a:rPr lang="fr-FR" dirty="0"/>
              <a:t>? </a:t>
            </a:r>
          </a:p>
          <a:p>
            <a:pPr lvl="1" indent="-342900">
              <a:buFont typeface="Courier New" charset="0"/>
              <a:buChar char="o"/>
            </a:pPr>
            <a:r>
              <a:rPr lang="fr-FR" dirty="0" err="1" smtClean="0"/>
              <a:t>payoff</a:t>
            </a:r>
            <a:endParaRPr lang="fr-FR" dirty="0"/>
          </a:p>
          <a:p>
            <a:pPr marL="457200" indent="-457200">
              <a:buFont typeface="+mj-lt"/>
              <a:buAutoNum type="arabicPeriod"/>
            </a:pPr>
            <a:r>
              <a:rPr lang="fr-FR" dirty="0"/>
              <a:t>Type of </a:t>
            </a:r>
            <a:r>
              <a:rPr lang="fr-FR" dirty="0" err="1"/>
              <a:t>learning</a:t>
            </a:r>
            <a:r>
              <a:rPr lang="fr-FR" dirty="0"/>
              <a:t>?  </a:t>
            </a:r>
          </a:p>
          <a:p>
            <a:pPr lvl="1">
              <a:buFont typeface="Courier New" charset="0"/>
              <a:buChar char="o"/>
            </a:pPr>
            <a:r>
              <a:rPr lang="fr-FR" dirty="0" err="1" smtClean="0"/>
              <a:t>Operant</a:t>
            </a:r>
            <a:r>
              <a:rPr lang="fr-FR" dirty="0" smtClean="0"/>
              <a:t> </a:t>
            </a:r>
            <a:r>
              <a:rPr lang="fr-FR" dirty="0" err="1" smtClean="0"/>
              <a:t>conditioning</a:t>
            </a:r>
            <a:endParaRPr lang="fr-FR" dirty="0"/>
          </a:p>
          <a:p>
            <a:endParaRPr lang="fr-FR"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813904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lvl="0">
              <a:buFont typeface="Arial" charset="0"/>
              <a:buChar char="•"/>
            </a:pPr>
            <a:r>
              <a:rPr lang="fr-FR" b="1" dirty="0">
                <a:solidFill>
                  <a:schemeClr val="accent6">
                    <a:lumMod val="60000"/>
                    <a:lumOff val="40000"/>
                  </a:schemeClr>
                </a:solidFill>
              </a:rPr>
              <a:t>First-</a:t>
            </a:r>
            <a:r>
              <a:rPr lang="fr-FR" b="1" dirty="0" err="1">
                <a:solidFill>
                  <a:schemeClr val="accent6">
                    <a:lumMod val="60000"/>
                    <a:lumOff val="40000"/>
                  </a:schemeClr>
                </a:solidFill>
              </a:rPr>
              <a:t>order</a:t>
            </a:r>
            <a:r>
              <a:rPr lang="fr-FR" b="1" dirty="0">
                <a:solidFill>
                  <a:schemeClr val="accent6">
                    <a:lumMod val="60000"/>
                    <a:lumOff val="40000"/>
                  </a:schemeClr>
                </a:solidFill>
              </a:rPr>
              <a:t> </a:t>
            </a:r>
            <a:r>
              <a:rPr lang="fr-FR" b="1" dirty="0" err="1">
                <a:solidFill>
                  <a:schemeClr val="accent6">
                    <a:lumMod val="60000"/>
                    <a:lumOff val="40000"/>
                  </a:schemeClr>
                </a:solidFill>
              </a:rPr>
              <a:t>associationism</a:t>
            </a:r>
            <a:r>
              <a:rPr lang="fr-FR" b="1" dirty="0">
                <a:solidFill>
                  <a:schemeClr val="accent6">
                    <a:lumMod val="60000"/>
                    <a:lumOff val="40000"/>
                  </a:schemeClr>
                </a:solidFill>
              </a:rPr>
              <a:t>: </a:t>
            </a:r>
            <a:r>
              <a:rPr lang="en-US" dirty="0"/>
              <a:t>The information that animals use when performing tasks qualified as "metacognitive" are of a </a:t>
            </a:r>
            <a:r>
              <a:rPr lang="en-US" b="1" i="1" dirty="0"/>
              <a:t>behavioral</a:t>
            </a:r>
            <a:r>
              <a:rPr lang="en-US" dirty="0"/>
              <a:t> nature</a:t>
            </a:r>
          </a:p>
          <a:p>
            <a:pPr lvl="0">
              <a:buFont typeface="Arial" charset="0"/>
              <a:buChar char="•"/>
            </a:pPr>
            <a:r>
              <a:rPr lang="en-GB" dirty="0" smtClean="0"/>
              <a:t>Opting </a:t>
            </a:r>
            <a:r>
              <a:rPr lang="en-GB" dirty="0"/>
              <a:t>out, and the other tasks reviewed </a:t>
            </a:r>
            <a:r>
              <a:rPr lang="en-GB" dirty="0" smtClean="0"/>
              <a:t>above</a:t>
            </a:r>
            <a:r>
              <a:rPr lang="en-GB" dirty="0" smtClean="0"/>
              <a:t>, </a:t>
            </a:r>
            <a:r>
              <a:rPr lang="en-GB" dirty="0"/>
              <a:t>can be solved </a:t>
            </a:r>
            <a:r>
              <a:rPr lang="en-US" dirty="0"/>
              <a:t>on the basis of operant conditioning</a:t>
            </a:r>
            <a:r>
              <a:rPr lang="en-GB" dirty="0"/>
              <a:t> </a:t>
            </a:r>
            <a:r>
              <a:rPr lang="en-GB" dirty="0">
                <a:solidFill>
                  <a:schemeClr val="accent5">
                    <a:lumMod val="40000"/>
                    <a:lumOff val="60000"/>
                  </a:schemeClr>
                </a:solidFill>
              </a:rPr>
              <a:t>(Le Pelley 2014</a:t>
            </a:r>
            <a:r>
              <a:rPr lang="en-GB" dirty="0" smtClean="0">
                <a:solidFill>
                  <a:schemeClr val="accent5">
                    <a:lumMod val="40000"/>
                    <a:lumOff val="60000"/>
                  </a:schemeClr>
                </a:solidFill>
              </a:rPr>
              <a:t>)</a:t>
            </a:r>
          </a:p>
          <a:p>
            <a:pPr>
              <a:buFont typeface="Arial" charset="0"/>
              <a:buChar char="•"/>
            </a:pPr>
            <a:r>
              <a:rPr lang="en-GB" dirty="0"/>
              <a:t>An animal’s willingness to opt out from a cognitive </a:t>
            </a:r>
            <a:r>
              <a:rPr lang="en-GB" dirty="0" smtClean="0"/>
              <a:t>task </a:t>
            </a:r>
            <a:r>
              <a:rPr lang="en-GB" i="1" dirty="0" smtClean="0"/>
              <a:t>depends </a:t>
            </a:r>
            <a:r>
              <a:rPr lang="en-GB" i="1" dirty="0"/>
              <a:t>on </a:t>
            </a:r>
            <a:r>
              <a:rPr lang="en-GB" i="1" dirty="0" smtClean="0"/>
              <a:t> representing a </a:t>
            </a:r>
            <a:r>
              <a:rPr lang="en-GB" i="1" dirty="0"/>
              <a:t>state of the world </a:t>
            </a:r>
            <a:r>
              <a:rPr lang="en-GB" i="1" dirty="0" smtClean="0"/>
              <a:t>as </a:t>
            </a:r>
            <a:r>
              <a:rPr lang="en-GB" i="1" dirty="0"/>
              <a:t>worth producing, </a:t>
            </a:r>
            <a:r>
              <a:rPr lang="en-GB" dirty="0"/>
              <a:t>rather than on an internal evaluation of the agent's own uncertainty.</a:t>
            </a:r>
            <a:endParaRPr lang="fr-FR" dirty="0"/>
          </a:p>
          <a:p>
            <a:pPr lvl="0"/>
            <a:endParaRPr lang="fr-FR" dirty="0">
              <a:solidFill>
                <a:schemeClr val="accent5">
                  <a:lumMod val="40000"/>
                  <a:lumOff val="60000"/>
                </a:schemeClr>
              </a:solidFill>
            </a:endParaRPr>
          </a:p>
          <a:p>
            <a:endParaRPr lang="fr-FR" dirty="0"/>
          </a:p>
        </p:txBody>
      </p:sp>
    </p:spTree>
    <p:extLst>
      <p:ext uri="{BB962C8B-B14F-4D97-AF65-F5344CB8AC3E}">
        <p14:creationId xmlns:p14="http://schemas.microsoft.com/office/powerpoint/2010/main" val="1260935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72718"/>
          </a:xfrm>
        </p:spPr>
        <p:txBody>
          <a:bodyPr/>
          <a:lstStyle/>
          <a:p>
            <a:r>
              <a:rPr lang="fr-FR" dirty="0" smtClean="0"/>
              <a:t>4 </a:t>
            </a:r>
            <a:r>
              <a:rPr lang="fr-FR" dirty="0" err="1" smtClean="0"/>
              <a:t>difficulties</a:t>
            </a:r>
            <a:endParaRPr lang="fr-FR" dirty="0"/>
          </a:p>
        </p:txBody>
      </p:sp>
      <p:sp>
        <p:nvSpPr>
          <p:cNvPr id="3" name="Espace réservé du contenu 2"/>
          <p:cNvSpPr>
            <a:spLocks noGrp="1"/>
          </p:cNvSpPr>
          <p:nvPr>
            <p:ph idx="1"/>
          </p:nvPr>
        </p:nvSpPr>
        <p:spPr>
          <a:xfrm>
            <a:off x="457200" y="1702257"/>
            <a:ext cx="8229600" cy="4319031"/>
          </a:xfrm>
        </p:spPr>
        <p:txBody>
          <a:bodyPr>
            <a:normAutofit/>
          </a:bodyPr>
          <a:lstStyle/>
          <a:p>
            <a:pPr marL="514350" indent="-514350">
              <a:buFont typeface="+mj-lt"/>
              <a:buAutoNum type="arabicPeriod"/>
            </a:pPr>
            <a:r>
              <a:rPr lang="fr-FR" sz="2800" dirty="0" smtClean="0"/>
              <a:t>Suppression of direct </a:t>
            </a:r>
            <a:r>
              <a:rPr lang="fr-FR" sz="2800" dirty="0" err="1" smtClean="0"/>
              <a:t>reinforcement</a:t>
            </a:r>
            <a:r>
              <a:rPr lang="fr-FR" sz="2800" dirty="0" smtClean="0"/>
              <a:t> </a:t>
            </a:r>
            <a:r>
              <a:rPr lang="fr-FR" sz="2800" dirty="0" err="1" smtClean="0"/>
              <a:t>does</a:t>
            </a:r>
            <a:r>
              <a:rPr lang="fr-FR" sz="2800" dirty="0" smtClean="0"/>
              <a:t> not influence </a:t>
            </a:r>
            <a:r>
              <a:rPr lang="fr-FR" sz="2800" dirty="0" err="1" smtClean="0"/>
              <a:t>metacognition</a:t>
            </a:r>
            <a:r>
              <a:rPr lang="fr-FR" sz="2800" dirty="0" smtClean="0"/>
              <a:t> (Smith et al. 2006)</a:t>
            </a:r>
          </a:p>
          <a:p>
            <a:pPr marL="457200" indent="-457200">
              <a:buFont typeface="+mj-lt"/>
              <a:buAutoNum type="arabicPeriod"/>
            </a:pPr>
            <a:endParaRPr lang="fr-FR" sz="2800" dirty="0" smtClean="0"/>
          </a:p>
          <a:p>
            <a:pPr marL="514350" indent="-514350">
              <a:buFont typeface="+mj-lt"/>
              <a:buAutoNum type="arabicPeriod"/>
            </a:pPr>
            <a:r>
              <a:rPr lang="fr-FR" sz="2800" dirty="0" smtClean="0"/>
              <a:t>The </a:t>
            </a:r>
            <a:r>
              <a:rPr lang="fr-FR" sz="2800" dirty="0" err="1" smtClean="0"/>
              <a:t>difference</a:t>
            </a:r>
            <a:r>
              <a:rPr lang="fr-FR" sz="2800" dirty="0" smtClean="0"/>
              <a:t> </a:t>
            </a:r>
            <a:r>
              <a:rPr lang="fr-FR" sz="2800" dirty="0" err="1" smtClean="0"/>
              <a:t>observed</a:t>
            </a:r>
            <a:r>
              <a:rPr lang="fr-FR" sz="2800" dirty="0" smtClean="0"/>
              <a:t> </a:t>
            </a:r>
            <a:r>
              <a:rPr lang="fr-FR" sz="2800" dirty="0" err="1" smtClean="0"/>
              <a:t>between</a:t>
            </a:r>
            <a:r>
              <a:rPr lang="fr-FR" sz="2800" dirty="0" smtClean="0"/>
              <a:t> trials </a:t>
            </a:r>
            <a:r>
              <a:rPr lang="fr-FR" sz="2800" dirty="0" err="1" smtClean="0"/>
              <a:t>with</a:t>
            </a:r>
            <a:r>
              <a:rPr lang="fr-FR" sz="2800" dirty="0" smtClean="0"/>
              <a:t> free and </a:t>
            </a:r>
            <a:r>
              <a:rPr lang="fr-FR" sz="2800" dirty="0" err="1" smtClean="0"/>
              <a:t>forced</a:t>
            </a:r>
            <a:r>
              <a:rPr lang="fr-FR" sz="2800" dirty="0" smtClean="0"/>
              <a:t> cognitive </a:t>
            </a:r>
            <a:r>
              <a:rPr lang="fr-FR" sz="2800" dirty="0" err="1" smtClean="0"/>
              <a:t>decisions</a:t>
            </a:r>
            <a:r>
              <a:rPr lang="fr-FR" sz="2800" dirty="0" smtClean="0"/>
              <a:t> shows </a:t>
            </a:r>
            <a:r>
              <a:rPr lang="fr-FR" sz="2800" dirty="0" err="1" smtClean="0"/>
              <a:t>that</a:t>
            </a:r>
            <a:r>
              <a:rPr lang="fr-FR" sz="2800" dirty="0" smtClean="0"/>
              <a:t> </a:t>
            </a:r>
            <a:r>
              <a:rPr lang="fr-FR" sz="2800" dirty="0" err="1" smtClean="0"/>
              <a:t>animals</a:t>
            </a:r>
            <a:r>
              <a:rPr lang="fr-FR" sz="2800" dirty="0" smtClean="0"/>
              <a:t> are sensitive to </a:t>
            </a:r>
            <a:r>
              <a:rPr lang="fr-FR" sz="2800" dirty="0" err="1" smtClean="0"/>
              <a:t>endogenous</a:t>
            </a:r>
            <a:r>
              <a:rPr lang="fr-FR" sz="2800" dirty="0" smtClean="0"/>
              <a:t> </a:t>
            </a:r>
            <a:r>
              <a:rPr lang="fr-FR" sz="2800" dirty="0" err="1" smtClean="0"/>
              <a:t>cues</a:t>
            </a:r>
            <a:r>
              <a:rPr lang="fr-FR" sz="2800" dirty="0" smtClean="0"/>
              <a:t> </a:t>
            </a:r>
            <a:r>
              <a:rPr lang="fr-FR" sz="2800" dirty="0" err="1" smtClean="0"/>
              <a:t>rather</a:t>
            </a:r>
            <a:r>
              <a:rPr lang="fr-FR" sz="2800" dirty="0" smtClean="0"/>
              <a:t> </a:t>
            </a:r>
            <a:r>
              <a:rPr lang="fr-FR" sz="2800" dirty="0" err="1" smtClean="0"/>
              <a:t>than</a:t>
            </a:r>
            <a:r>
              <a:rPr lang="fr-FR" sz="2800" dirty="0" smtClean="0"/>
              <a:t> </a:t>
            </a:r>
            <a:r>
              <a:rPr lang="fr-FR" sz="2800" dirty="0" err="1" smtClean="0"/>
              <a:t>merely</a:t>
            </a:r>
            <a:r>
              <a:rPr lang="fr-FR" sz="2800" dirty="0" smtClean="0"/>
              <a:t> to states of the world. (Hampton, 2001, Smith et al. 2014)</a:t>
            </a:r>
          </a:p>
          <a:p>
            <a:pPr marL="514350" indent="-514350">
              <a:buFont typeface="+mj-lt"/>
              <a:buAutoNum type="arabicPeriod"/>
            </a:pPr>
            <a:endParaRPr lang="fr-FR" dirty="0" smtClean="0"/>
          </a:p>
          <a:p>
            <a:endParaRPr lang="fr-FR" dirty="0"/>
          </a:p>
        </p:txBody>
      </p:sp>
    </p:spTree>
    <p:extLst>
      <p:ext uri="{BB962C8B-B14F-4D97-AF65-F5344CB8AC3E}">
        <p14:creationId xmlns:p14="http://schemas.microsoft.com/office/powerpoint/2010/main" val="763533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72718"/>
          </a:xfrm>
        </p:spPr>
        <p:txBody>
          <a:bodyPr/>
          <a:lstStyle/>
          <a:p>
            <a:r>
              <a:rPr lang="fr-FR" dirty="0" smtClean="0"/>
              <a:t>4 </a:t>
            </a:r>
            <a:r>
              <a:rPr lang="fr-FR" dirty="0" err="1" smtClean="0"/>
              <a:t>difficulties</a:t>
            </a:r>
            <a:endParaRPr lang="fr-FR" dirty="0"/>
          </a:p>
        </p:txBody>
      </p:sp>
      <p:sp>
        <p:nvSpPr>
          <p:cNvPr id="3" name="Espace réservé du contenu 2"/>
          <p:cNvSpPr>
            <a:spLocks noGrp="1"/>
          </p:cNvSpPr>
          <p:nvPr>
            <p:ph idx="1"/>
          </p:nvPr>
        </p:nvSpPr>
        <p:spPr>
          <a:xfrm>
            <a:off x="659875" y="1640852"/>
            <a:ext cx="8229600" cy="4600755"/>
          </a:xfrm>
        </p:spPr>
        <p:txBody>
          <a:bodyPr/>
          <a:lstStyle/>
          <a:p>
            <a:pPr marL="514350" indent="-514350">
              <a:buFont typeface="+mj-lt"/>
              <a:buAutoNum type="arabicPeriod" startAt="3"/>
            </a:pPr>
            <a:r>
              <a:rPr lang="fr-FR" sz="2800" dirty="0" smtClean="0"/>
              <a:t>Computer simulations </a:t>
            </a:r>
            <a:r>
              <a:rPr lang="fr-FR" sz="2800" dirty="0" err="1" smtClean="0"/>
              <a:t>based</a:t>
            </a:r>
            <a:r>
              <a:rPr lang="fr-FR" sz="2800" dirty="0" smtClean="0"/>
              <a:t> on </a:t>
            </a:r>
            <a:r>
              <a:rPr lang="fr-FR" sz="2800" dirty="0" err="1" smtClean="0"/>
              <a:t>behavioral</a:t>
            </a:r>
            <a:r>
              <a:rPr lang="fr-FR" sz="2800" dirty="0" smtClean="0"/>
              <a:t> </a:t>
            </a:r>
            <a:r>
              <a:rPr lang="fr-FR" sz="2800" dirty="0" err="1" smtClean="0"/>
              <a:t>cues</a:t>
            </a:r>
            <a:r>
              <a:rPr lang="fr-FR" sz="2800" dirty="0" smtClean="0"/>
              <a:t> have </a:t>
            </a:r>
            <a:r>
              <a:rPr lang="fr-FR" sz="2800" dirty="0" err="1" smtClean="0"/>
              <a:t>failed</a:t>
            </a:r>
            <a:r>
              <a:rPr lang="fr-FR" sz="2800" dirty="0" smtClean="0"/>
              <a:t> to </a:t>
            </a:r>
            <a:r>
              <a:rPr lang="fr-FR" sz="2800" dirty="0" err="1" smtClean="0"/>
              <a:t>track</a:t>
            </a:r>
            <a:r>
              <a:rPr lang="fr-FR" sz="2800" dirty="0" smtClean="0"/>
              <a:t> MC </a:t>
            </a:r>
            <a:r>
              <a:rPr lang="fr-FR" sz="2800" dirty="0" err="1" smtClean="0"/>
              <a:t>response</a:t>
            </a:r>
            <a:r>
              <a:rPr lang="fr-FR" sz="2800" dirty="0" smtClean="0"/>
              <a:t> patterns (Smith et al. 2008, 2014).</a:t>
            </a:r>
          </a:p>
          <a:p>
            <a:pPr marL="514350" indent="-514350">
              <a:buFont typeface="+mj-lt"/>
              <a:buAutoNum type="arabicPeriod" startAt="3"/>
            </a:pPr>
            <a:r>
              <a:rPr lang="fr-FR" sz="2800" dirty="0" smtClean="0"/>
              <a:t>Single </a:t>
            </a:r>
            <a:r>
              <a:rPr lang="fr-FR" sz="2800" dirty="0" err="1" smtClean="0"/>
              <a:t>cell</a:t>
            </a:r>
            <a:r>
              <a:rPr lang="fr-FR" sz="2800" dirty="0" smtClean="0"/>
              <a:t> </a:t>
            </a:r>
            <a:r>
              <a:rPr lang="fr-FR" sz="2800" dirty="0" err="1" smtClean="0"/>
              <a:t>recordings</a:t>
            </a:r>
            <a:r>
              <a:rPr lang="fr-FR" sz="2800" dirty="0" smtClean="0"/>
              <a:t> in rats and </a:t>
            </a:r>
            <a:r>
              <a:rPr lang="fr-FR" sz="2800" dirty="0" err="1" smtClean="0"/>
              <a:t>monkeys</a:t>
            </a:r>
            <a:r>
              <a:rPr lang="fr-FR" sz="2800" dirty="0" smtClean="0"/>
              <a:t> show </a:t>
            </a:r>
            <a:r>
              <a:rPr lang="fr-FR" sz="2800" dirty="0" err="1" smtClean="0"/>
              <a:t>that</a:t>
            </a:r>
            <a:r>
              <a:rPr lang="fr-FR" sz="2800" dirty="0" smtClean="0"/>
              <a:t> the </a:t>
            </a:r>
            <a:r>
              <a:rPr lang="fr-FR" sz="2800" dirty="0" err="1" smtClean="0"/>
              <a:t>cues</a:t>
            </a:r>
            <a:r>
              <a:rPr lang="fr-FR" sz="2800" dirty="0" smtClean="0"/>
              <a:t> </a:t>
            </a:r>
            <a:r>
              <a:rPr lang="fr-FR" sz="2800" dirty="0" err="1" smtClean="0"/>
              <a:t>guiding</a:t>
            </a:r>
            <a:r>
              <a:rPr lang="fr-FR" sz="2800" dirty="0" smtClean="0"/>
              <a:t> </a:t>
            </a:r>
            <a:r>
              <a:rPr lang="fr-FR" sz="2800" dirty="0" err="1" smtClean="0"/>
              <a:t>decision</a:t>
            </a:r>
            <a:r>
              <a:rPr lang="fr-FR" sz="2800" dirty="0" smtClean="0"/>
              <a:t> are </a:t>
            </a:r>
            <a:r>
              <a:rPr lang="fr-FR" sz="2800" dirty="0" err="1" smtClean="0"/>
              <a:t>unrelated</a:t>
            </a:r>
            <a:r>
              <a:rPr lang="fr-FR" sz="2800" dirty="0" smtClean="0"/>
              <a:t> to </a:t>
            </a:r>
          </a:p>
          <a:p>
            <a:pPr lvl="2" indent="-342900">
              <a:buFont typeface="Wingdings" charset="2"/>
              <a:buChar char="Ø"/>
            </a:pPr>
            <a:r>
              <a:rPr lang="fr-FR" sz="2400" dirty="0" smtClean="0"/>
              <a:t>Stimulus</a:t>
            </a:r>
          </a:p>
          <a:p>
            <a:pPr lvl="2" indent="-342900">
              <a:buFont typeface="Wingdings" charset="2"/>
              <a:buChar char="Ø"/>
            </a:pPr>
            <a:r>
              <a:rPr lang="fr-FR" sz="2400" dirty="0" smtClean="0"/>
              <a:t> </a:t>
            </a:r>
            <a:r>
              <a:rPr lang="fr-FR" sz="2400" dirty="0" err="1" smtClean="0"/>
              <a:t>behavior</a:t>
            </a:r>
            <a:r>
              <a:rPr lang="fr-FR" sz="2400" dirty="0" smtClean="0"/>
              <a:t>, </a:t>
            </a:r>
          </a:p>
          <a:p>
            <a:pPr lvl="1" indent="-342900">
              <a:buFont typeface="Wingdings" charset="2"/>
              <a:buChar char="Ø"/>
            </a:pPr>
            <a:endParaRPr lang="fr-FR" dirty="0"/>
          </a:p>
          <a:p>
            <a:pPr marL="514350" indent="-514350">
              <a:buFont typeface="+mj-lt"/>
              <a:buAutoNum type="arabicPeriod" startAt="3"/>
            </a:pPr>
            <a:endParaRPr lang="fr-FR" dirty="0" smtClean="0"/>
          </a:p>
          <a:p>
            <a:endParaRPr lang="fr-FR" dirty="0"/>
          </a:p>
        </p:txBody>
      </p:sp>
    </p:spTree>
    <p:extLst>
      <p:ext uri="{BB962C8B-B14F-4D97-AF65-F5344CB8AC3E}">
        <p14:creationId xmlns:p14="http://schemas.microsoft.com/office/powerpoint/2010/main" val="1497970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Rectangle 1"/>
          <p:cNvSpPr>
            <a:spLocks noGrp="1" noChangeArrowheads="1"/>
          </p:cNvSpPr>
          <p:nvPr>
            <p:ph idx="1"/>
          </p:nvPr>
        </p:nvSpPr>
        <p:spPr bwMode="auto">
          <a:xfrm>
            <a:off x="129667" y="1434842"/>
            <a:ext cx="8762813"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chemeClr val="tx1"/>
                </a:solidFill>
                <a:effectLst/>
                <a:latin typeface="Arial" charset="0"/>
              </a:rPr>
              <a:t>The </a:t>
            </a:r>
            <a:r>
              <a:rPr kumimoji="0" lang="fr-FR" altLang="fr-FR" sz="3600" b="0" i="0" u="none" strike="noStrike" cap="none" normalizeH="0" baseline="0" dirty="0" err="1" smtClean="0">
                <a:ln>
                  <a:noFill/>
                </a:ln>
                <a:solidFill>
                  <a:schemeClr val="tx1"/>
                </a:solidFill>
                <a:effectLst/>
                <a:latin typeface="Arial" charset="0"/>
              </a:rPr>
              <a:t>most</a:t>
            </a:r>
            <a:r>
              <a:rPr kumimoji="0" lang="fr-FR" altLang="fr-FR" sz="3600" b="0" i="0" u="none" strike="noStrike" cap="none" normalizeH="0" baseline="0" dirty="0" smtClean="0">
                <a:ln>
                  <a:noFill/>
                </a:ln>
                <a:solidFill>
                  <a:schemeClr val="tx1"/>
                </a:solidFill>
                <a:effectLst/>
                <a:latin typeface="Arial" charset="0"/>
              </a:rPr>
              <a:t> </a:t>
            </a:r>
            <a:r>
              <a:rPr kumimoji="0" lang="fr-FR" altLang="fr-FR" sz="3600" b="0" i="0" u="none" strike="noStrike" cap="none" normalizeH="0" baseline="0" dirty="0" err="1" smtClean="0">
                <a:ln>
                  <a:noFill/>
                </a:ln>
                <a:solidFill>
                  <a:schemeClr val="tx1"/>
                </a:solidFill>
                <a:effectLst/>
                <a:latin typeface="Arial" charset="0"/>
              </a:rPr>
              <a:t>compelling</a:t>
            </a:r>
            <a:r>
              <a:rPr kumimoji="0" lang="fr-FR" altLang="fr-FR" sz="3600" b="0" i="0" u="none" strike="noStrike" cap="none" normalizeH="0" baseline="0" dirty="0" smtClean="0">
                <a:ln>
                  <a:noFill/>
                </a:ln>
                <a:solidFill>
                  <a:schemeClr val="tx1"/>
                </a:solidFill>
                <a:effectLst/>
                <a:latin typeface="Arial" charset="0"/>
              </a:rPr>
              <a:t> </a:t>
            </a:r>
            <a:r>
              <a:rPr kumimoji="0" lang="fr-FR" altLang="fr-FR" sz="3600" b="0" i="0" u="none" strike="noStrike" cap="none" normalizeH="0" baseline="0" dirty="0" err="1" smtClean="0">
                <a:ln>
                  <a:noFill/>
                </a:ln>
                <a:solidFill>
                  <a:schemeClr val="tx1"/>
                </a:solidFill>
                <a:effectLst/>
                <a:latin typeface="Arial" charset="0"/>
              </a:rPr>
              <a:t>study</a:t>
            </a:r>
            <a:r>
              <a:rPr kumimoji="0" lang="fr-FR" altLang="fr-FR" sz="3600" b="0" i="0" u="none" strike="noStrike" cap="none" normalizeH="0" baseline="0" dirty="0" smtClean="0">
                <a:ln>
                  <a:noFill/>
                </a:ln>
                <a:solidFill>
                  <a:schemeClr val="tx1"/>
                </a:solidFill>
                <a:effectLst/>
                <a:latin typeface="Arial" charset="0"/>
              </a:rPr>
              <a:t> </a:t>
            </a:r>
            <a:r>
              <a:rPr kumimoji="0" lang="fr-FR" altLang="fr-FR" sz="3600" b="0" i="0" u="none" strike="noStrike" cap="none" normalizeH="0" baseline="0" dirty="0" err="1" smtClean="0">
                <a:ln>
                  <a:noFill/>
                </a:ln>
                <a:solidFill>
                  <a:schemeClr val="tx1"/>
                </a:solidFill>
                <a:effectLst/>
                <a:latin typeface="Arial" charset="0"/>
              </a:rPr>
              <a:t>involves</a:t>
            </a:r>
            <a:r>
              <a:rPr kumimoji="0" lang="fr-FR" altLang="fr-FR" sz="3600" b="0" i="0" u="none" strike="noStrike" cap="none" normalizeH="0" baseline="0" dirty="0" smtClean="0">
                <a:ln>
                  <a:noFill/>
                </a:ln>
                <a:solidFill>
                  <a:schemeClr val="tx1"/>
                </a:solidFill>
                <a:effectLst/>
                <a:latin typeface="Arial" charset="0"/>
              </a:rPr>
              <a:t> a </a:t>
            </a:r>
            <a:r>
              <a:rPr kumimoji="0" lang="fr-FR" altLang="fr-FR" sz="3600" b="0" i="0" u="none" strike="noStrike" cap="none" normalizeH="0" baseline="0" dirty="0">
                <a:ln>
                  <a:noFill/>
                </a:ln>
                <a:solidFill>
                  <a:schemeClr val="tx1"/>
                </a:solidFill>
                <a:effectLst/>
                <a:latin typeface="Arial" charset="0"/>
              </a:rPr>
              <a:t>post-</a:t>
            </a:r>
            <a:r>
              <a:rPr kumimoji="0" lang="fr-FR" altLang="fr-FR" sz="3600" b="0" i="0" u="none" strike="noStrike" cap="none" normalizeH="0" baseline="0" dirty="0" err="1">
                <a:ln>
                  <a:noFill/>
                </a:ln>
                <a:solidFill>
                  <a:schemeClr val="tx1"/>
                </a:solidFill>
                <a:effectLst/>
                <a:latin typeface="Arial" charset="0"/>
              </a:rPr>
              <a:t>decision</a:t>
            </a:r>
            <a:r>
              <a:rPr kumimoji="0" lang="fr-FR" altLang="fr-FR" sz="3600" b="0" i="0" u="none" strike="noStrike" cap="none" normalizeH="0" baseline="0" dirty="0">
                <a:ln>
                  <a:noFill/>
                </a:ln>
                <a:solidFill>
                  <a:schemeClr val="tx1"/>
                </a:solidFill>
                <a:effectLst/>
                <a:latin typeface="Arial" charset="0"/>
              </a:rPr>
              <a:t> report of confidence, </a:t>
            </a:r>
            <a:r>
              <a:rPr lang="fr-FR" altLang="fr-FR" sz="3600" dirty="0">
                <a:latin typeface="Arial" charset="0"/>
              </a:rPr>
              <a:t> </a:t>
            </a:r>
            <a:r>
              <a:rPr kumimoji="0" lang="fr-FR" altLang="fr-FR" sz="3600" b="0" i="0" u="none" strike="noStrike" cap="none" normalizeH="0" baseline="0" dirty="0" err="1" smtClean="0">
                <a:ln>
                  <a:noFill/>
                </a:ln>
                <a:solidFill>
                  <a:schemeClr val="tx1"/>
                </a:solidFill>
                <a:effectLst/>
                <a:latin typeface="Arial" charset="0"/>
              </a:rPr>
              <a:t>which</a:t>
            </a:r>
            <a:r>
              <a:rPr kumimoji="0" lang="fr-FR" altLang="fr-FR" sz="3600" b="0" i="0" u="none" strike="noStrike" cap="none" normalizeH="0" baseline="0" dirty="0" smtClean="0">
                <a:ln>
                  <a:noFill/>
                </a:ln>
                <a:solidFill>
                  <a:schemeClr val="tx1"/>
                </a:solidFill>
                <a:effectLst/>
                <a:latin typeface="Arial" charset="0"/>
              </a:rPr>
              <a:t> </a:t>
            </a:r>
            <a:r>
              <a:rPr kumimoji="0" lang="fr-FR" altLang="fr-FR" sz="3600" b="0" i="0" u="none" strike="noStrike" cap="none" normalizeH="0" baseline="0" dirty="0" err="1" smtClean="0">
                <a:ln>
                  <a:noFill/>
                </a:ln>
                <a:solidFill>
                  <a:schemeClr val="tx1"/>
                </a:solidFill>
                <a:effectLst/>
                <a:latin typeface="Arial" charset="0"/>
              </a:rPr>
              <a:t>collects</a:t>
            </a:r>
            <a:r>
              <a:rPr kumimoji="0" lang="fr-FR" altLang="fr-FR" sz="3600" b="0" i="0" u="none" strike="noStrike" cap="none" normalizeH="0" baseline="0" dirty="0" smtClean="0">
                <a:ln>
                  <a:noFill/>
                </a:ln>
                <a:solidFill>
                  <a:schemeClr val="tx1"/>
                </a:solidFill>
                <a:effectLst/>
                <a:latin typeface="Arial" charset="0"/>
              </a:rPr>
              <a:t>, in </a:t>
            </a:r>
            <a:r>
              <a:rPr kumimoji="0" lang="fr-FR" altLang="fr-FR" sz="3600" b="0" i="0" u="none" strike="noStrike" cap="none" normalizeH="0" baseline="0" dirty="0" err="1">
                <a:ln>
                  <a:noFill/>
                </a:ln>
                <a:solidFill>
                  <a:schemeClr val="tx1"/>
                </a:solidFill>
                <a:effectLst/>
                <a:latin typeface="Arial" charset="0"/>
              </a:rPr>
              <a:t>contrast</a:t>
            </a:r>
            <a:r>
              <a:rPr kumimoji="0" lang="fr-FR" altLang="fr-FR" sz="3600" b="0" i="0" u="none" strike="noStrike" cap="none" normalizeH="0" baseline="0" dirty="0">
                <a:ln>
                  <a:noFill/>
                </a:ln>
                <a:solidFill>
                  <a:schemeClr val="tx1"/>
                </a:solidFill>
                <a:effectLst/>
                <a:latin typeface="Arial" charset="0"/>
              </a:rPr>
              <a:t> </a:t>
            </a:r>
            <a:r>
              <a:rPr kumimoji="0" lang="fr-FR" altLang="fr-FR" sz="3600" b="0" i="0" u="none" strike="noStrike" cap="none" normalizeH="0" baseline="0" dirty="0" err="1">
                <a:ln>
                  <a:noFill/>
                </a:ln>
                <a:solidFill>
                  <a:schemeClr val="tx1"/>
                </a:solidFill>
                <a:effectLst/>
                <a:latin typeface="Arial" charset="0"/>
              </a:rPr>
              <a:t>with</a:t>
            </a:r>
            <a:r>
              <a:rPr kumimoji="0" lang="fr-FR" altLang="fr-FR" sz="3600" b="0" i="0" u="none" strike="noStrike" cap="none" normalizeH="0" baseline="0" dirty="0">
                <a:ln>
                  <a:noFill/>
                </a:ln>
                <a:solidFill>
                  <a:schemeClr val="tx1"/>
                </a:solidFill>
                <a:effectLst/>
                <a:latin typeface="Arial" charset="0"/>
              </a:rPr>
              <a:t> an </a:t>
            </a:r>
            <a:r>
              <a:rPr kumimoji="0" lang="fr-FR" altLang="fr-FR" sz="3600" b="0" i="0" u="none" strike="noStrike" cap="none" normalizeH="0" baseline="0" dirty="0" err="1">
                <a:ln>
                  <a:noFill/>
                </a:ln>
                <a:solidFill>
                  <a:schemeClr val="tx1"/>
                </a:solidFill>
                <a:effectLst/>
                <a:latin typeface="Arial" charset="0"/>
              </a:rPr>
              <a:t>opt</a:t>
            </a:r>
            <a:r>
              <a:rPr kumimoji="0" lang="fr-FR" altLang="fr-FR" sz="3600" b="0" i="0" u="none" strike="noStrike" cap="none" normalizeH="0" baseline="0" dirty="0">
                <a:ln>
                  <a:noFill/>
                </a:ln>
                <a:solidFill>
                  <a:schemeClr val="tx1"/>
                </a:solidFill>
                <a:effectLst/>
                <a:latin typeface="Arial" charset="0"/>
              </a:rPr>
              <a:t>-out </a:t>
            </a:r>
            <a:r>
              <a:rPr kumimoji="0" lang="fr-FR" altLang="fr-FR" sz="3600" b="0" i="0" u="none" strike="noStrike" cap="none" normalizeH="0" baseline="0" dirty="0" err="1">
                <a:ln>
                  <a:noFill/>
                </a:ln>
                <a:solidFill>
                  <a:schemeClr val="tx1"/>
                </a:solidFill>
                <a:effectLst/>
                <a:latin typeface="Arial" charset="0"/>
              </a:rPr>
              <a:t>paradigm</a:t>
            </a:r>
            <a:r>
              <a:rPr kumimoji="0" lang="fr-FR" altLang="fr-FR" sz="3600" b="0" i="0" u="none" strike="noStrike" cap="none" normalizeH="0" baseline="0" dirty="0">
                <a:ln>
                  <a:noFill/>
                </a:ln>
                <a:solidFill>
                  <a:schemeClr val="tx1"/>
                </a:solidFill>
                <a:effectLst/>
                <a:latin typeface="Arial" charset="0"/>
              </a:rPr>
              <a:t>, </a:t>
            </a:r>
            <a:r>
              <a:rPr kumimoji="0" lang="fr-FR" altLang="fr-FR" sz="3600" b="0" i="0" u="none" strike="noStrike" cap="none" normalizeH="0" baseline="0" dirty="0" err="1" smtClean="0">
                <a:ln>
                  <a:noFill/>
                </a:ln>
                <a:solidFill>
                  <a:schemeClr val="accent2">
                    <a:lumMod val="60000"/>
                    <a:lumOff val="40000"/>
                  </a:schemeClr>
                </a:solidFill>
                <a:effectLst/>
                <a:latin typeface="Arial" charset="0"/>
              </a:rPr>
              <a:t>both</a:t>
            </a:r>
            <a:endParaRPr kumimoji="0" lang="fr-FR" altLang="fr-FR" sz="3600" b="0" i="0" u="none" strike="noStrike" cap="none" normalizeH="0" baseline="0" dirty="0" smtClean="0">
              <a:ln>
                <a:noFill/>
              </a:ln>
              <a:solidFill>
                <a:schemeClr val="accent2">
                  <a:lumMod val="60000"/>
                  <a:lumOff val="40000"/>
                </a:schemeClr>
              </a:solidFill>
              <a:effectLst/>
              <a:latin typeface="Arial" charset="0"/>
            </a:endParaRPr>
          </a:p>
          <a:p>
            <a:pPr>
              <a:spcBef>
                <a:spcPct val="0"/>
              </a:spcBef>
              <a:buClrTx/>
              <a:buSzTx/>
              <a:buFont typeface="Wingdings" charset="2"/>
              <a:buChar char="Ø"/>
            </a:pPr>
            <a:r>
              <a:rPr kumimoji="0" lang="fr-FR" altLang="fr-FR" sz="3600" b="0" i="0" u="none" strike="noStrike" cap="none" normalizeH="0" baseline="0" dirty="0" smtClean="0">
                <a:ln>
                  <a:noFill/>
                </a:ln>
                <a:solidFill>
                  <a:schemeClr val="accent2">
                    <a:lumMod val="60000"/>
                    <a:lumOff val="40000"/>
                  </a:schemeClr>
                </a:solidFill>
                <a:effectLst/>
                <a:latin typeface="Arial" charset="0"/>
              </a:rPr>
              <a:t> </a:t>
            </a:r>
            <a:r>
              <a:rPr kumimoji="0" lang="fr-FR" altLang="fr-FR" sz="3600" b="0" i="0" u="none" strike="noStrike" cap="none" normalizeH="0" baseline="0" dirty="0">
                <a:ln>
                  <a:noFill/>
                </a:ln>
                <a:solidFill>
                  <a:schemeClr val="accent2">
                    <a:lumMod val="60000"/>
                    <a:lumOff val="40000"/>
                  </a:schemeClr>
                </a:solidFill>
                <a:effectLst/>
                <a:latin typeface="Arial" charset="0"/>
              </a:rPr>
              <a:t>an </a:t>
            </a:r>
            <a:r>
              <a:rPr kumimoji="0" lang="fr-FR" altLang="fr-FR" sz="3600" b="0" i="0" u="none" strike="noStrike" cap="none" normalizeH="0" baseline="0" dirty="0" err="1">
                <a:ln>
                  <a:noFill/>
                </a:ln>
                <a:solidFill>
                  <a:schemeClr val="accent2">
                    <a:lumMod val="60000"/>
                    <a:lumOff val="40000"/>
                  </a:schemeClr>
                </a:solidFill>
                <a:effectLst/>
                <a:latin typeface="Arial" charset="0"/>
              </a:rPr>
              <a:t>answer</a:t>
            </a:r>
            <a:r>
              <a:rPr kumimoji="0" lang="fr-FR" altLang="fr-FR" sz="3600" b="0" i="0" u="none" strike="noStrike" cap="none" normalizeH="0" baseline="0" dirty="0">
                <a:ln>
                  <a:noFill/>
                </a:ln>
                <a:solidFill>
                  <a:schemeClr val="accent2">
                    <a:lumMod val="60000"/>
                    <a:lumOff val="40000"/>
                  </a:schemeClr>
                </a:solidFill>
                <a:effectLst/>
                <a:latin typeface="Arial" charset="0"/>
              </a:rPr>
              <a:t> to the first-</a:t>
            </a:r>
            <a:r>
              <a:rPr kumimoji="0" lang="fr-FR" altLang="fr-FR" sz="3600" b="0" i="0" u="none" strike="noStrike" cap="none" normalizeH="0" baseline="0" dirty="0" err="1">
                <a:ln>
                  <a:noFill/>
                </a:ln>
                <a:solidFill>
                  <a:schemeClr val="accent2">
                    <a:lumMod val="60000"/>
                    <a:lumOff val="40000"/>
                  </a:schemeClr>
                </a:solidFill>
                <a:effectLst/>
                <a:latin typeface="Arial" charset="0"/>
              </a:rPr>
              <a:t>order</a:t>
            </a:r>
            <a:r>
              <a:rPr kumimoji="0" lang="fr-FR" altLang="fr-FR" sz="3600" b="0" i="0" u="none" strike="noStrike" cap="none" normalizeH="0" baseline="0" dirty="0">
                <a:ln>
                  <a:noFill/>
                </a:ln>
                <a:solidFill>
                  <a:schemeClr val="accent2">
                    <a:lumMod val="60000"/>
                    <a:lumOff val="40000"/>
                  </a:schemeClr>
                </a:solidFill>
                <a:effectLst/>
                <a:latin typeface="Arial" charset="0"/>
              </a:rPr>
              <a:t> cognitive </a:t>
            </a:r>
            <a:r>
              <a:rPr kumimoji="0" lang="fr-FR" altLang="fr-FR" sz="3600" b="0" i="0" u="none" strike="noStrike" cap="none" normalizeH="0" baseline="0" dirty="0" err="1">
                <a:ln>
                  <a:noFill/>
                </a:ln>
                <a:solidFill>
                  <a:schemeClr val="accent2">
                    <a:lumMod val="60000"/>
                    <a:lumOff val="40000"/>
                  </a:schemeClr>
                </a:solidFill>
                <a:effectLst/>
                <a:latin typeface="Arial" charset="0"/>
              </a:rPr>
              <a:t>task</a:t>
            </a:r>
            <a:r>
              <a:rPr kumimoji="0" lang="fr-FR" altLang="fr-FR" sz="3600" b="0" i="0" u="none" strike="noStrike" cap="none" normalizeH="0" baseline="0" dirty="0">
                <a:ln>
                  <a:noFill/>
                </a:ln>
                <a:solidFill>
                  <a:schemeClr val="accent2">
                    <a:lumMod val="60000"/>
                    <a:lumOff val="40000"/>
                  </a:schemeClr>
                </a:solidFill>
                <a:effectLst/>
                <a:latin typeface="Arial" charset="0"/>
              </a:rPr>
              <a:t> </a:t>
            </a:r>
            <a:r>
              <a:rPr kumimoji="0" lang="fr-FR" altLang="fr-FR" sz="3600" b="0" i="1" u="none" strike="noStrike" cap="none" normalizeH="0" baseline="0" dirty="0" smtClean="0">
                <a:ln>
                  <a:noFill/>
                </a:ln>
                <a:solidFill>
                  <a:schemeClr val="accent2">
                    <a:lumMod val="60000"/>
                    <a:lumOff val="40000"/>
                  </a:schemeClr>
                </a:solidFill>
                <a:effectLst/>
                <a:latin typeface="Arial" charset="0"/>
              </a:rPr>
              <a:t>and</a:t>
            </a:r>
          </a:p>
          <a:p>
            <a:pPr>
              <a:spcBef>
                <a:spcPct val="0"/>
              </a:spcBef>
              <a:buClrTx/>
              <a:buSzTx/>
              <a:buFont typeface="Wingdings" charset="2"/>
              <a:buChar char="Ø"/>
            </a:pPr>
            <a:r>
              <a:rPr kumimoji="0" lang="fr-FR" altLang="fr-FR" sz="3600" b="0" i="1" u="none" strike="noStrike" cap="none" normalizeH="0" baseline="0" dirty="0" smtClean="0">
                <a:ln>
                  <a:noFill/>
                </a:ln>
                <a:solidFill>
                  <a:schemeClr val="accent2">
                    <a:lumMod val="60000"/>
                    <a:lumOff val="40000"/>
                  </a:schemeClr>
                </a:solidFill>
                <a:effectLst/>
                <a:latin typeface="Arial" charset="0"/>
              </a:rPr>
              <a:t> </a:t>
            </a:r>
            <a:r>
              <a:rPr kumimoji="0" lang="fr-FR" altLang="fr-FR" sz="3600" b="0" i="0" u="none" strike="noStrike" cap="none" normalizeH="0" baseline="0" dirty="0">
                <a:ln>
                  <a:noFill/>
                </a:ln>
                <a:solidFill>
                  <a:schemeClr val="accent2">
                    <a:lumMod val="60000"/>
                    <a:lumOff val="40000"/>
                  </a:schemeClr>
                </a:solidFill>
                <a:effectLst/>
                <a:latin typeface="Arial" charset="0"/>
              </a:rPr>
              <a:t>a confidence </a:t>
            </a:r>
            <a:r>
              <a:rPr kumimoji="0" lang="fr-FR" altLang="fr-FR" sz="3600" b="0" i="0" u="none" strike="noStrike" cap="none" normalizeH="0" baseline="0" dirty="0" err="1">
                <a:ln>
                  <a:noFill/>
                </a:ln>
                <a:solidFill>
                  <a:schemeClr val="accent2">
                    <a:lumMod val="60000"/>
                    <a:lumOff val="40000"/>
                  </a:schemeClr>
                </a:solidFill>
                <a:effectLst/>
                <a:latin typeface="Arial" charset="0"/>
              </a:rPr>
              <a:t>evaluation</a:t>
            </a:r>
            <a:r>
              <a:rPr kumimoji="0" lang="fr-FR" altLang="fr-FR" sz="3600" b="0" i="0" u="none" strike="noStrike" cap="none" normalizeH="0" baseline="0" dirty="0">
                <a:ln>
                  <a:noFill/>
                </a:ln>
                <a:solidFill>
                  <a:schemeClr val="accent2">
                    <a:lumMod val="60000"/>
                    <a:lumOff val="40000"/>
                  </a:schemeClr>
                </a:solidFill>
                <a:effectLst/>
                <a:latin typeface="Arial" charset="0"/>
              </a:rPr>
              <a:t> </a:t>
            </a:r>
            <a:endParaRPr kumimoji="0" lang="fr-FR" altLang="fr-FR" sz="3600" b="0" i="0" u="none" strike="noStrike" cap="none" normalizeH="0" baseline="0" dirty="0" smtClean="0">
              <a:ln>
                <a:noFill/>
              </a:ln>
              <a:solidFill>
                <a:schemeClr val="accent2">
                  <a:lumMod val="60000"/>
                  <a:lumOff val="40000"/>
                </a:schemeClr>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chemeClr val="accent2">
                    <a:lumMod val="60000"/>
                    <a:lumOff val="40000"/>
                  </a:schemeClr>
                </a:solidFill>
                <a:effectLst/>
                <a:latin typeface="Arial" charset="0"/>
              </a:rPr>
              <a:t>in </a:t>
            </a:r>
            <a:r>
              <a:rPr kumimoji="0" lang="fr-FR" altLang="fr-FR" sz="3600" b="0" i="0" u="none" strike="noStrike" cap="none" normalizeH="0" baseline="0" dirty="0" err="1">
                <a:ln>
                  <a:noFill/>
                </a:ln>
                <a:solidFill>
                  <a:schemeClr val="accent2">
                    <a:lumMod val="60000"/>
                    <a:lumOff val="40000"/>
                  </a:schemeClr>
                </a:solidFill>
                <a:effectLst/>
                <a:latin typeface="Arial" charset="0"/>
              </a:rPr>
              <a:t>each</a:t>
            </a:r>
            <a:r>
              <a:rPr kumimoji="0" lang="fr-FR" altLang="fr-FR" sz="3600" b="0" i="0" u="none" strike="noStrike" cap="none" normalizeH="0" baseline="0" dirty="0">
                <a:ln>
                  <a:noFill/>
                </a:ln>
                <a:solidFill>
                  <a:schemeClr val="accent2">
                    <a:lumMod val="60000"/>
                    <a:lumOff val="40000"/>
                  </a:schemeClr>
                </a:solidFill>
                <a:effectLst/>
                <a:latin typeface="Arial" charset="0"/>
              </a:rPr>
              <a:t> trial </a:t>
            </a:r>
            <a:r>
              <a:rPr kumimoji="0" lang="fr-FR" altLang="fr-FR" sz="3600" b="0" i="0" u="none" strike="noStrike" cap="none" normalizeH="0" baseline="0" dirty="0">
                <a:ln>
                  <a:noFill/>
                </a:ln>
                <a:solidFill>
                  <a:schemeClr val="tx1"/>
                </a:solidFill>
                <a:effectLst/>
                <a:latin typeface="Arial" charset="0"/>
              </a:rPr>
              <a:t>(</a:t>
            </a:r>
            <a:r>
              <a:rPr kumimoji="0" lang="fr-FR" altLang="fr-FR" sz="3600" b="0" i="0" u="none" strike="noStrike" cap="none" normalizeH="0" baseline="0" dirty="0" err="1">
                <a:ln>
                  <a:noFill/>
                </a:ln>
                <a:solidFill>
                  <a:schemeClr val="tx1"/>
                </a:solidFill>
                <a:effectLst/>
                <a:latin typeface="Arial" charset="0"/>
              </a:rPr>
              <a:t>Kepecs</a:t>
            </a:r>
            <a:r>
              <a:rPr kumimoji="0" lang="fr-FR" altLang="fr-FR" sz="3600" b="0" i="0" u="none" strike="noStrike" cap="none" normalizeH="0" baseline="0" dirty="0">
                <a:ln>
                  <a:noFill/>
                </a:ln>
                <a:solidFill>
                  <a:schemeClr val="tx1"/>
                </a:solidFill>
                <a:effectLst/>
                <a:latin typeface="Arial" charset="0"/>
              </a:rPr>
              <a:t>  and </a:t>
            </a:r>
            <a:r>
              <a:rPr kumimoji="0" lang="fr-FR" altLang="fr-FR" sz="3600" b="0" i="0" u="none" strike="noStrike" cap="none" normalizeH="0" baseline="0" dirty="0" err="1">
                <a:ln>
                  <a:noFill/>
                </a:ln>
                <a:solidFill>
                  <a:schemeClr val="tx1"/>
                </a:solidFill>
                <a:effectLst/>
                <a:latin typeface="Arial" charset="0"/>
              </a:rPr>
              <a:t>Mainen</a:t>
            </a:r>
            <a:r>
              <a:rPr kumimoji="0" lang="fr-FR" altLang="fr-FR" sz="3600" b="0" i="0" u="none" strike="noStrike" cap="none" normalizeH="0" baseline="0" dirty="0">
                <a:ln>
                  <a:noFill/>
                </a:ln>
                <a:solidFill>
                  <a:schemeClr val="tx1"/>
                </a:solidFill>
                <a:effectLst/>
                <a:latin typeface="Arial" charset="0"/>
              </a:rPr>
              <a:t>, 2012). </a:t>
            </a:r>
            <a:endParaRPr kumimoji="0" lang="fr-FR" altLang="fr-FR" sz="3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3600" dirty="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800" dirty="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2413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rtlCol="0">
            <a:normAutofit fontScale="90000"/>
          </a:bodyPr>
          <a:lstStyle/>
          <a:p>
            <a:pPr eaLnBrk="1" fontAlgn="auto" hangingPunct="1">
              <a:spcAft>
                <a:spcPts val="0"/>
              </a:spcAft>
              <a:defRPr/>
            </a:pPr>
            <a:r>
              <a:rPr b="1" noProof="1">
                <a:solidFill>
                  <a:srgbClr val="CCFFCC"/>
                </a:solidFill>
                <a:ea typeface="+mj-ea"/>
                <a:cs typeface="+mj-cs"/>
              </a:rPr>
              <a:t>Central examples </a:t>
            </a:r>
            <a:r>
              <a:rPr b="1" noProof="1" smtClean="0">
                <a:solidFill>
                  <a:srgbClr val="CCFFCC"/>
                </a:solidFill>
                <a:ea typeface="+mj-ea"/>
                <a:cs typeface="+mj-cs"/>
              </a:rPr>
              <a:t>of</a:t>
            </a:r>
            <a:r>
              <a:rPr lang="fr-FR" b="1" noProof="1" smtClean="0">
                <a:solidFill>
                  <a:srgbClr val="CCFFCC"/>
                </a:solidFill>
                <a:ea typeface="+mj-ea"/>
                <a:cs typeface="+mj-cs"/>
              </a:rPr>
              <a:t> animal or human</a:t>
            </a:r>
            <a:r>
              <a:rPr b="1" noProof="1" smtClean="0">
                <a:solidFill>
                  <a:srgbClr val="CCFFCC"/>
                </a:solidFill>
                <a:ea typeface="+mj-ea"/>
                <a:cs typeface="+mj-cs"/>
              </a:rPr>
              <a:t> </a:t>
            </a:r>
            <a:r>
              <a:rPr b="1" noProof="1">
                <a:solidFill>
                  <a:srgbClr val="CCFFCC"/>
                </a:solidFill>
                <a:ea typeface="+mj-ea"/>
                <a:cs typeface="+mj-cs"/>
              </a:rPr>
              <a:t>metacognition</a:t>
            </a:r>
          </a:p>
        </p:txBody>
      </p:sp>
      <p:sp>
        <p:nvSpPr>
          <p:cNvPr id="104451" name="Rectangle 3"/>
          <p:cNvSpPr>
            <a:spLocks noGrp="1" noChangeArrowheads="1"/>
          </p:cNvSpPr>
          <p:nvPr>
            <p:ph idx="1"/>
          </p:nvPr>
        </p:nvSpPr>
        <p:spPr/>
        <p:txBody>
          <a:bodyPr>
            <a:normAutofit/>
          </a:bodyPr>
          <a:lstStyle/>
          <a:p>
            <a:pPr eaLnBrk="1" hangingPunct="1">
              <a:lnSpc>
                <a:spcPct val="70000"/>
              </a:lnSpc>
              <a:buFont typeface="Wingdings" charset="0"/>
              <a:buChar char="§"/>
            </a:pPr>
            <a:r>
              <a:rPr lang="fr-FR" sz="2600" b="1" noProof="1">
                <a:solidFill>
                  <a:srgbClr val="57FF35"/>
                </a:solidFill>
                <a:latin typeface="Arial" charset="0"/>
                <a:ea typeface="ＭＳ Ｐゴシック" charset="0"/>
                <a:cs typeface="ＭＳ Ｐゴシック" charset="0"/>
              </a:rPr>
              <a:t>Prospective monitoring</a:t>
            </a:r>
            <a:r>
              <a:rPr lang="fr-FR" sz="2600" b="1" noProof="1">
                <a:latin typeface="Arial" charset="0"/>
                <a:ea typeface="ＭＳ Ｐゴシック" charset="0"/>
                <a:cs typeface="ＭＳ Ｐゴシック" charset="0"/>
              </a:rPr>
              <a:t> (evaluating one’s ability to carry out a cognitive task)</a:t>
            </a:r>
          </a:p>
          <a:p>
            <a:pPr lvl="1" eaLnBrk="1" hangingPunct="1">
              <a:lnSpc>
                <a:spcPct val="70000"/>
              </a:lnSpc>
              <a:buFont typeface="Wingdings" charset="0"/>
              <a:buChar char="§"/>
            </a:pPr>
            <a:r>
              <a:rPr lang="fr-FR" sz="2400" b="1" noProof="1">
                <a:solidFill>
                  <a:srgbClr val="23FA1A"/>
                </a:solidFill>
                <a:latin typeface="Arial" charset="0"/>
                <a:ea typeface="ＭＳ Ｐゴシック" charset="0"/>
                <a:cs typeface="ＭＳ Ｐゴシック" charset="0"/>
              </a:rPr>
              <a:t>Feeling of knowing</a:t>
            </a:r>
          </a:p>
          <a:p>
            <a:pPr lvl="1" eaLnBrk="1" hangingPunct="1">
              <a:lnSpc>
                <a:spcPct val="70000"/>
              </a:lnSpc>
              <a:buFont typeface="Wingdings" charset="0"/>
              <a:buChar char="§"/>
            </a:pPr>
            <a:r>
              <a:rPr lang="fr-FR" sz="2400" b="1" noProof="1">
                <a:solidFill>
                  <a:srgbClr val="FF82EB"/>
                </a:solidFill>
                <a:latin typeface="Arial" charset="0"/>
                <a:ea typeface="ＭＳ Ｐゴシック" charset="0"/>
                <a:cs typeface="ＭＳ Ｐゴシック" charset="0"/>
              </a:rPr>
              <a:t>Tip of the tongue</a:t>
            </a:r>
          </a:p>
          <a:p>
            <a:pPr eaLnBrk="1" hangingPunct="1">
              <a:lnSpc>
                <a:spcPct val="70000"/>
              </a:lnSpc>
              <a:buFont typeface="Wingdings" charset="0"/>
              <a:buChar char="§"/>
            </a:pPr>
            <a:r>
              <a:rPr sz="2600" b="1" noProof="1" smtClean="0">
                <a:solidFill>
                  <a:srgbClr val="57FF35"/>
                </a:solidFill>
                <a:latin typeface="Arial" charset="0"/>
                <a:ea typeface="ＭＳ Ｐゴシック" charset="0"/>
                <a:cs typeface="ＭＳ Ｐゴシック" charset="0"/>
              </a:rPr>
              <a:t>Retrospective monitoring</a:t>
            </a:r>
            <a:r>
              <a:rPr sz="2600" b="1" noProof="1" smtClean="0">
                <a:latin typeface="Arial" charset="0"/>
                <a:ea typeface="ＭＳ Ｐゴシック" charset="0"/>
                <a:cs typeface="ＭＳ Ｐゴシック" charset="0"/>
              </a:rPr>
              <a:t> (judging the adequacy of a response)</a:t>
            </a:r>
          </a:p>
          <a:p>
            <a:pPr eaLnBrk="1" hangingPunct="1">
              <a:lnSpc>
                <a:spcPct val="70000"/>
              </a:lnSpc>
              <a:buFont typeface="Wingdings" charset="0"/>
              <a:buChar char="§"/>
            </a:pPr>
            <a:r>
              <a:rPr sz="2600" b="1" noProof="1" smtClean="0">
                <a:solidFill>
                  <a:srgbClr val="FF82EB"/>
                </a:solidFill>
                <a:latin typeface="Arial" charset="0"/>
                <a:ea typeface="ＭＳ Ｐゴシック" charset="0"/>
                <a:cs typeface="ＭＳ Ｐゴシック" charset="0"/>
              </a:rPr>
              <a:t>judgments </a:t>
            </a:r>
            <a:r>
              <a:rPr lang="fr-FR" sz="2600" b="1" noProof="1" smtClean="0">
                <a:solidFill>
                  <a:srgbClr val="FF82EB"/>
                </a:solidFill>
                <a:latin typeface="Arial" charset="0"/>
                <a:ea typeface="ＭＳ Ｐゴシック" charset="0"/>
                <a:cs typeface="ＭＳ Ｐゴシック" charset="0"/>
              </a:rPr>
              <a:t>of learning </a:t>
            </a:r>
            <a:r>
              <a:rPr sz="2600" b="1" noProof="1" smtClean="0">
                <a:solidFill>
                  <a:srgbClr val="FF82EB"/>
                </a:solidFill>
                <a:latin typeface="Arial" charset="0"/>
                <a:ea typeface="ＭＳ Ｐゴシック" charset="0"/>
                <a:cs typeface="ＭＳ Ｐゴシック" charset="0"/>
              </a:rPr>
              <a:t>(reducing uncertainty on time needed to learn)</a:t>
            </a:r>
          </a:p>
          <a:p>
            <a:pPr eaLnBrk="1" hangingPunct="1">
              <a:lnSpc>
                <a:spcPct val="70000"/>
              </a:lnSpc>
              <a:buFont typeface="Wingdings" charset="0"/>
              <a:buChar char="§"/>
            </a:pPr>
            <a:r>
              <a:rPr sz="2600" b="1" noProof="1" smtClean="0">
                <a:solidFill>
                  <a:srgbClr val="FF82EB"/>
                </a:solidFill>
                <a:latin typeface="Arial" charset="0"/>
                <a:ea typeface="ＭＳ Ｐゴシック" charset="0"/>
                <a:cs typeface="ＭＳ Ｐゴシック" charset="0"/>
              </a:rPr>
              <a:t>Monitoring </a:t>
            </a:r>
            <a:r>
              <a:rPr sz="2600" b="1" noProof="1">
                <a:solidFill>
                  <a:srgbClr val="FF82EB"/>
                </a:solidFill>
                <a:latin typeface="Arial" charset="0"/>
                <a:ea typeface="ＭＳ Ｐゴシック" charset="0"/>
                <a:cs typeface="ＭＳ Ｐゴシック" charset="0"/>
              </a:rPr>
              <a:t>emotions &amp; motivations (social purposes).</a:t>
            </a:r>
            <a:endParaRPr sz="2600" noProof="1">
              <a:solidFill>
                <a:srgbClr val="FF82EB"/>
              </a:solidFill>
              <a:latin typeface="Arial" charset="0"/>
              <a:ea typeface="ＭＳ Ｐゴシック" charset="0"/>
              <a:cs typeface="ＭＳ Ｐゴシック" charset="0"/>
            </a:endParaRPr>
          </a:p>
          <a:p>
            <a:pPr eaLnBrk="1" hangingPunct="1">
              <a:lnSpc>
                <a:spcPct val="70000"/>
              </a:lnSpc>
              <a:buFont typeface="Wingdings" charset="0"/>
              <a:buChar char="§"/>
            </a:pPr>
            <a:endParaRPr sz="2600" b="1" noProof="1">
              <a:latin typeface="Arial" charset="0"/>
              <a:ea typeface="ＭＳ Ｐゴシック" charset="0"/>
              <a:cs typeface="ＭＳ Ｐゴシック" charset="0"/>
            </a:endParaRPr>
          </a:p>
          <a:p>
            <a:pPr eaLnBrk="1" hangingPunct="1">
              <a:lnSpc>
                <a:spcPct val="70000"/>
              </a:lnSpc>
              <a:buFont typeface="Wingdings" charset="0"/>
              <a:buChar char="§"/>
            </a:pPr>
            <a:endParaRPr sz="2600" b="1" noProof="1">
              <a:latin typeface="Arial" charset="0"/>
              <a:ea typeface="ＭＳ Ｐゴシック" charset="0"/>
              <a:cs typeface="ＭＳ Ｐゴシック" charset="0"/>
            </a:endParaRPr>
          </a:p>
          <a:p>
            <a:pPr eaLnBrk="1" hangingPunct="1">
              <a:lnSpc>
                <a:spcPct val="70000"/>
              </a:lnSpc>
            </a:pPr>
            <a:endParaRPr sz="2600" b="1" noProof="1">
              <a:latin typeface="Arial" charset="0"/>
              <a:ea typeface="ＭＳ Ｐゴシック" charset="0"/>
              <a:cs typeface="ＭＳ Ｐゴシック" charset="0"/>
            </a:endParaRPr>
          </a:p>
          <a:p>
            <a:pPr eaLnBrk="1" hangingPunct="1">
              <a:lnSpc>
                <a:spcPct val="70000"/>
              </a:lnSpc>
            </a:pPr>
            <a:endParaRPr sz="2000" noProof="1">
              <a:latin typeface="Arial" charset="0"/>
              <a:ea typeface="ＭＳ Ｐゴシック" charset="0"/>
              <a:cs typeface="ＭＳ Ｐゴシック" charset="0"/>
            </a:endParaRPr>
          </a:p>
          <a:p>
            <a:pPr eaLnBrk="1" hangingPunct="1">
              <a:lnSpc>
                <a:spcPct val="70000"/>
              </a:lnSpc>
            </a:pPr>
            <a:endParaRPr sz="2000" noProof="1">
              <a:latin typeface="Arial" charset="0"/>
              <a:ea typeface="ＭＳ Ｐゴシック" charset="0"/>
              <a:cs typeface="ＭＳ Ｐゴシック" charset="0"/>
            </a:endParaRPr>
          </a:p>
        </p:txBody>
      </p:sp>
      <p:sp>
        <p:nvSpPr>
          <p:cNvPr id="2" name="Espace réservé du pied de page 1"/>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989650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wipe(left)">
                                      <p:cBhvr>
                                        <p:cTn id="7" dur="500"/>
                                        <p:tgtEl>
                                          <p:spTgt spid="1044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451">
                                            <p:txEl>
                                              <p:pRg st="1" end="1"/>
                                            </p:txEl>
                                          </p:spTgt>
                                        </p:tgtEl>
                                        <p:attrNameLst>
                                          <p:attrName>style.visibility</p:attrName>
                                        </p:attrNameLst>
                                      </p:cBhvr>
                                      <p:to>
                                        <p:strVal val="visible"/>
                                      </p:to>
                                    </p:set>
                                    <p:animEffect transition="in" filter="wipe(left)">
                                      <p:cBhvr>
                                        <p:cTn id="10" dur="500"/>
                                        <p:tgtEl>
                                          <p:spTgt spid="1044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4451">
                                            <p:txEl>
                                              <p:pRg st="2" end="2"/>
                                            </p:txEl>
                                          </p:spTgt>
                                        </p:tgtEl>
                                        <p:attrNameLst>
                                          <p:attrName>style.visibility</p:attrName>
                                        </p:attrNameLst>
                                      </p:cBhvr>
                                      <p:to>
                                        <p:strVal val="visible"/>
                                      </p:to>
                                    </p:set>
                                    <p:animEffect transition="in" filter="wipe(left)">
                                      <p:cBhvr>
                                        <p:cTn id="13" dur="500"/>
                                        <p:tgtEl>
                                          <p:spTgt spid="1044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4451">
                                            <p:txEl>
                                              <p:pRg st="3" end="3"/>
                                            </p:txEl>
                                          </p:spTgt>
                                        </p:tgtEl>
                                        <p:attrNameLst>
                                          <p:attrName>style.visibility</p:attrName>
                                        </p:attrNameLst>
                                      </p:cBhvr>
                                      <p:to>
                                        <p:strVal val="visible"/>
                                      </p:to>
                                    </p:set>
                                    <p:animEffect transition="in" filter="wipe(left)">
                                      <p:cBhvr>
                                        <p:cTn id="18" dur="500"/>
                                        <p:tgtEl>
                                          <p:spTgt spid="10445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4451">
                                            <p:txEl>
                                              <p:pRg st="4" end="4"/>
                                            </p:txEl>
                                          </p:spTgt>
                                        </p:tgtEl>
                                        <p:attrNameLst>
                                          <p:attrName>style.visibility</p:attrName>
                                        </p:attrNameLst>
                                      </p:cBhvr>
                                      <p:to>
                                        <p:strVal val="visible"/>
                                      </p:to>
                                    </p:set>
                                    <p:animEffect transition="in" filter="wipe(left)">
                                      <p:cBhvr>
                                        <p:cTn id="23" dur="500"/>
                                        <p:tgtEl>
                                          <p:spTgt spid="10445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4451">
                                            <p:txEl>
                                              <p:pRg st="5" end="5"/>
                                            </p:txEl>
                                          </p:spTgt>
                                        </p:tgtEl>
                                        <p:attrNameLst>
                                          <p:attrName>style.visibility</p:attrName>
                                        </p:attrNameLst>
                                      </p:cBhvr>
                                      <p:to>
                                        <p:strVal val="visible"/>
                                      </p:to>
                                    </p:set>
                                    <p:animEffect transition="in" filter="wipe(left)">
                                      <p:cBhvr>
                                        <p:cTn id="28" dur="500"/>
                                        <p:tgtEl>
                                          <p:spTgt spid="1044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lvl="1" indent="0">
              <a:spcBef>
                <a:spcPts val="2200"/>
              </a:spcBef>
              <a:buClr>
                <a:schemeClr val="bg2"/>
              </a:buClr>
              <a:buNone/>
            </a:pPr>
            <a:r>
              <a:rPr lang="fr-FR" sz="2400" dirty="0" smtClean="0">
                <a:solidFill>
                  <a:schemeClr val="accent1"/>
                </a:solidFill>
              </a:rPr>
              <a:t>This </a:t>
            </a:r>
            <a:r>
              <a:rPr lang="fr-FR" sz="2400" dirty="0" err="1" smtClean="0">
                <a:solidFill>
                  <a:schemeClr val="accent1"/>
                </a:solidFill>
              </a:rPr>
              <a:t>computational</a:t>
            </a:r>
            <a:r>
              <a:rPr lang="fr-FR" sz="2400" dirty="0" smtClean="0">
                <a:solidFill>
                  <a:schemeClr val="accent1"/>
                </a:solidFill>
              </a:rPr>
              <a:t>/</a:t>
            </a:r>
            <a:r>
              <a:rPr lang="fr-FR" sz="2400" dirty="0" err="1" smtClean="0">
                <a:solidFill>
                  <a:schemeClr val="accent1"/>
                </a:solidFill>
              </a:rPr>
              <a:t>behavioral</a:t>
            </a:r>
            <a:r>
              <a:rPr lang="fr-FR" sz="2400" dirty="0" smtClean="0">
                <a:solidFill>
                  <a:schemeClr val="accent1"/>
                </a:solidFill>
              </a:rPr>
              <a:t>/</a:t>
            </a:r>
            <a:r>
              <a:rPr lang="fr-FR" sz="2400" dirty="0" err="1" smtClean="0">
                <a:solidFill>
                  <a:schemeClr val="accent1"/>
                </a:solidFill>
              </a:rPr>
              <a:t>neuroscientific</a:t>
            </a:r>
            <a:r>
              <a:rPr lang="fr-FR" sz="2400" dirty="0" smtClean="0">
                <a:solidFill>
                  <a:schemeClr val="accent1"/>
                </a:solidFill>
              </a:rPr>
              <a:t> </a:t>
            </a:r>
            <a:r>
              <a:rPr lang="fr-FR" sz="2400" dirty="0" err="1" smtClean="0">
                <a:solidFill>
                  <a:schemeClr val="accent1"/>
                </a:solidFill>
              </a:rPr>
              <a:t>analysis</a:t>
            </a:r>
            <a:r>
              <a:rPr lang="fr-FR" sz="2400" dirty="0" smtClean="0">
                <a:solidFill>
                  <a:schemeClr val="accent1"/>
                </a:solidFill>
              </a:rPr>
              <a:t> identifies the </a:t>
            </a:r>
            <a:r>
              <a:rPr lang="fr-FR" sz="2400" dirty="0" err="1" smtClean="0">
                <a:solidFill>
                  <a:schemeClr val="accent1"/>
                </a:solidFill>
              </a:rPr>
              <a:t>activity-dependent</a:t>
            </a:r>
            <a:r>
              <a:rPr lang="fr-FR" sz="2400" dirty="0" smtClean="0">
                <a:solidFill>
                  <a:schemeClr val="accent1"/>
                </a:solidFill>
              </a:rPr>
              <a:t> </a:t>
            </a:r>
            <a:r>
              <a:rPr lang="fr-FR" sz="2400" dirty="0">
                <a:solidFill>
                  <a:schemeClr val="accent1"/>
                </a:solidFill>
              </a:rPr>
              <a:t>neural </a:t>
            </a:r>
            <a:r>
              <a:rPr lang="fr-FR" sz="2400" dirty="0" err="1" smtClean="0">
                <a:solidFill>
                  <a:schemeClr val="accent1"/>
                </a:solidFill>
              </a:rPr>
              <a:t>cues</a:t>
            </a:r>
            <a:r>
              <a:rPr lang="fr-FR" sz="2400" dirty="0" smtClean="0">
                <a:solidFill>
                  <a:schemeClr val="accent1"/>
                </a:solidFill>
              </a:rPr>
              <a:t> (patterns of </a:t>
            </a:r>
            <a:r>
              <a:rPr lang="fr-FR" sz="2400" dirty="0" err="1" smtClean="0">
                <a:solidFill>
                  <a:schemeClr val="accent1"/>
                </a:solidFill>
              </a:rPr>
              <a:t>cues</a:t>
            </a:r>
            <a:r>
              <a:rPr lang="fr-FR" sz="2400" dirty="0" smtClean="0">
                <a:solidFill>
                  <a:schemeClr val="accent1"/>
                </a:solidFill>
              </a:rPr>
              <a:t>) </a:t>
            </a:r>
            <a:r>
              <a:rPr lang="fr-FR" sz="2400" dirty="0" err="1" smtClean="0">
                <a:solidFill>
                  <a:schemeClr val="accent1"/>
                </a:solidFill>
              </a:rPr>
              <a:t>that</a:t>
            </a:r>
            <a:r>
              <a:rPr lang="fr-FR" sz="2400" dirty="0" smtClean="0">
                <a:solidFill>
                  <a:schemeClr val="accent1"/>
                </a:solidFill>
              </a:rPr>
              <a:t> are </a:t>
            </a:r>
            <a:r>
              <a:rPr lang="fr-FR" sz="2400" dirty="0" err="1" smtClean="0">
                <a:solidFill>
                  <a:schemeClr val="accent1"/>
                </a:solidFill>
              </a:rPr>
              <a:t>used</a:t>
            </a:r>
            <a:r>
              <a:rPr lang="fr-FR" sz="2400" dirty="0" smtClean="0">
                <a:solidFill>
                  <a:schemeClr val="accent1"/>
                </a:solidFill>
              </a:rPr>
              <a:t> by </a:t>
            </a:r>
            <a:r>
              <a:rPr lang="fr-FR" sz="2400" dirty="0" err="1" smtClean="0">
                <a:solidFill>
                  <a:schemeClr val="accent1"/>
                </a:solidFill>
              </a:rPr>
              <a:t>animals</a:t>
            </a:r>
            <a:r>
              <a:rPr lang="fr-FR" sz="2400" dirty="0" smtClean="0">
                <a:solidFill>
                  <a:schemeClr val="accent1"/>
                </a:solidFill>
              </a:rPr>
              <a:t> to </a:t>
            </a:r>
            <a:r>
              <a:rPr lang="fr-FR" sz="2400" dirty="0" err="1" smtClean="0"/>
              <a:t>predict</a:t>
            </a:r>
            <a:r>
              <a:rPr lang="fr-FR" sz="2400" dirty="0" smtClean="0"/>
              <a:t> </a:t>
            </a:r>
            <a:r>
              <a:rPr lang="fr-FR" sz="2400" dirty="0" err="1" smtClean="0">
                <a:solidFill>
                  <a:schemeClr val="accent1"/>
                </a:solidFill>
              </a:rPr>
              <a:t>epistemic</a:t>
            </a:r>
            <a:r>
              <a:rPr lang="fr-FR" sz="2400" dirty="0" smtClean="0">
                <a:solidFill>
                  <a:schemeClr val="accent1"/>
                </a:solidFill>
              </a:rPr>
              <a:t> </a:t>
            </a:r>
            <a:r>
              <a:rPr lang="fr-FR" sz="2400" dirty="0" err="1">
                <a:solidFill>
                  <a:schemeClr val="accent1"/>
                </a:solidFill>
              </a:rPr>
              <a:t>outcome</a:t>
            </a:r>
            <a:r>
              <a:rPr lang="fr-FR" sz="2400" dirty="0"/>
              <a:t> for a </a:t>
            </a:r>
            <a:r>
              <a:rPr lang="fr-FR" sz="2400" dirty="0" err="1"/>
              <a:t>decision</a:t>
            </a:r>
            <a:r>
              <a:rPr lang="fr-FR" sz="2400" dirty="0" smtClean="0">
                <a:solidFill>
                  <a:schemeClr val="accent1"/>
                </a:solidFill>
              </a:rPr>
              <a:t>.`</a:t>
            </a:r>
            <a:endParaRPr lang="fr-FR" sz="2400" dirty="0">
              <a:solidFill>
                <a:schemeClr val="accent1"/>
              </a:solidFill>
            </a:endParaRPr>
          </a:p>
          <a:p>
            <a:pPr marL="0" lvl="1" indent="0">
              <a:spcBef>
                <a:spcPts val="2200"/>
              </a:spcBef>
              <a:buClr>
                <a:schemeClr val="bg2"/>
              </a:buClr>
              <a:buNone/>
            </a:pPr>
            <a:r>
              <a:rPr lang="fr-FR" sz="2400" dirty="0" err="1" smtClean="0">
                <a:solidFill>
                  <a:schemeClr val="accent1"/>
                </a:solidFill>
              </a:rPr>
              <a:t>Other</a:t>
            </a:r>
            <a:r>
              <a:rPr lang="fr-FR" sz="2400" dirty="0" smtClean="0">
                <a:solidFill>
                  <a:schemeClr val="accent1"/>
                </a:solidFill>
              </a:rPr>
              <a:t> </a:t>
            </a:r>
            <a:r>
              <a:rPr lang="fr-FR" sz="2400" dirty="0" err="1" smtClean="0">
                <a:solidFill>
                  <a:schemeClr val="accent1"/>
                </a:solidFill>
              </a:rPr>
              <a:t>cues</a:t>
            </a:r>
            <a:r>
              <a:rPr lang="fr-FR" sz="2400" dirty="0" smtClean="0">
                <a:solidFill>
                  <a:schemeClr val="accent1"/>
                </a:solidFill>
              </a:rPr>
              <a:t> are </a:t>
            </a:r>
            <a:r>
              <a:rPr lang="fr-FR" sz="2400" dirty="0" err="1" smtClean="0">
                <a:solidFill>
                  <a:schemeClr val="accent1"/>
                </a:solidFill>
              </a:rPr>
              <a:t>used</a:t>
            </a:r>
            <a:r>
              <a:rPr lang="fr-FR" sz="2400" dirty="0" smtClean="0">
                <a:solidFill>
                  <a:schemeClr val="accent1"/>
                </a:solidFill>
              </a:rPr>
              <a:t> to </a:t>
            </a:r>
            <a:r>
              <a:rPr lang="fr-FR" sz="2400" dirty="0" err="1" smtClean="0">
                <a:solidFill>
                  <a:schemeClr val="accent1"/>
                </a:solidFill>
              </a:rPr>
              <a:t>predict</a:t>
            </a:r>
            <a:r>
              <a:rPr lang="fr-FR" sz="2400" dirty="0" smtClean="0">
                <a:solidFill>
                  <a:schemeClr val="accent1"/>
                </a:solidFill>
              </a:rPr>
              <a:t> </a:t>
            </a:r>
            <a:r>
              <a:rPr lang="fr-FR" sz="2400" dirty="0" err="1" smtClean="0">
                <a:solidFill>
                  <a:schemeClr val="accent1"/>
                </a:solidFill>
              </a:rPr>
              <a:t>reward</a:t>
            </a:r>
            <a:r>
              <a:rPr lang="fr-FR" sz="2400" dirty="0" smtClean="0">
                <a:solidFill>
                  <a:schemeClr val="accent1"/>
                </a:solidFill>
              </a:rPr>
              <a:t>.</a:t>
            </a:r>
          </a:p>
          <a:p>
            <a:pPr marL="0" lvl="1" indent="0">
              <a:spcBef>
                <a:spcPts val="2200"/>
              </a:spcBef>
              <a:buClr>
                <a:schemeClr val="bg2"/>
              </a:buClr>
              <a:buNone/>
            </a:pPr>
            <a:endParaRPr lang="fr-FR" sz="2400" dirty="0">
              <a:solidFill>
                <a:schemeClr val="accent1"/>
              </a:solidFill>
            </a:endParaRPr>
          </a:p>
          <a:p>
            <a:pPr marL="0" lvl="1" indent="0">
              <a:spcBef>
                <a:spcPts val="2200"/>
              </a:spcBef>
              <a:buClr>
                <a:schemeClr val="bg2"/>
              </a:buClr>
              <a:buNone/>
            </a:pPr>
            <a:r>
              <a:rPr lang="fr-FR" sz="2400" dirty="0" smtClean="0"/>
              <a:t> </a:t>
            </a:r>
            <a:r>
              <a:rPr lang="fr-FR" sz="2400" dirty="0"/>
              <a:t>(</a:t>
            </a:r>
            <a:r>
              <a:rPr lang="fr-FR" sz="2400" dirty="0" err="1"/>
              <a:t>Kiani</a:t>
            </a:r>
            <a:r>
              <a:rPr lang="fr-FR" sz="2400" dirty="0"/>
              <a:t> &amp; </a:t>
            </a:r>
            <a:r>
              <a:rPr lang="fr-FR" sz="2400" dirty="0" err="1"/>
              <a:t>Shadlen</a:t>
            </a:r>
            <a:r>
              <a:rPr lang="fr-FR" sz="2400" dirty="0"/>
              <a:t> 2009, </a:t>
            </a:r>
            <a:r>
              <a:rPr lang="fr-FR" sz="2400" dirty="0" err="1"/>
              <a:t>Kepecs</a:t>
            </a:r>
            <a:r>
              <a:rPr lang="fr-FR" sz="2400" dirty="0"/>
              <a:t> &amp; </a:t>
            </a:r>
            <a:r>
              <a:rPr lang="fr-FR" sz="2400" dirty="0" err="1"/>
              <a:t>Mainen</a:t>
            </a:r>
            <a:r>
              <a:rPr lang="fr-FR" sz="2400" dirty="0"/>
              <a:t> (2012</a:t>
            </a:r>
            <a:r>
              <a:rPr lang="fr-FR" sz="2400" dirty="0" smtClean="0"/>
              <a:t>).</a:t>
            </a:r>
            <a:endParaRPr lang="fr-FR" sz="2400"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463401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Alternative: </a:t>
            </a:r>
            <a:r>
              <a:rPr lang="fr-FR" sz="3600" dirty="0" err="1" smtClean="0"/>
              <a:t>Executive</a:t>
            </a:r>
            <a:r>
              <a:rPr lang="fr-FR" sz="3600" dirty="0" smtClean="0"/>
              <a:t> </a:t>
            </a:r>
            <a:r>
              <a:rPr lang="fr-FR" sz="3600" dirty="0" err="1"/>
              <a:t>accounts</a:t>
            </a:r>
            <a:endParaRPr lang="fr-FR" sz="3600" b="1" dirty="0">
              <a:solidFill>
                <a:schemeClr val="accent6">
                  <a:lumMod val="60000"/>
                  <a:lumOff val="40000"/>
                </a:schemeClr>
              </a:solidFill>
            </a:endParaRPr>
          </a:p>
        </p:txBody>
      </p:sp>
      <p:sp>
        <p:nvSpPr>
          <p:cNvPr id="3" name="Espace réservé du contenu 2"/>
          <p:cNvSpPr>
            <a:spLocks noGrp="1"/>
          </p:cNvSpPr>
          <p:nvPr>
            <p:ph idx="1"/>
          </p:nvPr>
        </p:nvSpPr>
        <p:spPr>
          <a:xfrm>
            <a:off x="0" y="1416851"/>
            <a:ext cx="8229600" cy="4525963"/>
          </a:xfrm>
        </p:spPr>
        <p:txBody>
          <a:bodyPr/>
          <a:lstStyle/>
          <a:p>
            <a:pPr marL="0" lvl="0" indent="0" algn="just">
              <a:buNone/>
            </a:pPr>
            <a:endParaRPr lang="en-US" dirty="0" smtClean="0"/>
          </a:p>
          <a:p>
            <a:pPr marL="0" lvl="0" indent="0" algn="just">
              <a:buNone/>
            </a:pPr>
            <a:r>
              <a:rPr lang="en-US" dirty="0" smtClean="0"/>
              <a:t>Def: Executive </a:t>
            </a:r>
            <a:r>
              <a:rPr lang="en-US" dirty="0"/>
              <a:t>capacities </a:t>
            </a:r>
            <a:r>
              <a:rPr lang="en-US" dirty="0" smtClean="0"/>
              <a:t>are involved </a:t>
            </a:r>
            <a:r>
              <a:rPr lang="en-US" dirty="0"/>
              <a:t>in selecting a behavior as a function of one's goal, in inhibiting it, shifting it, and updating it.</a:t>
            </a:r>
            <a:r>
              <a:rPr lang="fr-FR" dirty="0"/>
              <a:t> </a:t>
            </a:r>
            <a:endParaRPr lang="en-US" dirty="0" smtClean="0"/>
          </a:p>
          <a:p>
            <a:pPr marL="0" lvl="0" indent="0" algn="just">
              <a:buNone/>
            </a:pPr>
            <a:endParaRPr lang="en-US" dirty="0"/>
          </a:p>
          <a:p>
            <a:pPr marL="0" lvl="0" indent="0" algn="just">
              <a:buNone/>
            </a:pPr>
            <a:r>
              <a:rPr lang="en-US" dirty="0" smtClean="0"/>
              <a:t>On this view, the </a:t>
            </a:r>
            <a:r>
              <a:rPr lang="en-US" dirty="0"/>
              <a:t>information that animals use when performing tasks </a:t>
            </a:r>
            <a:r>
              <a:rPr lang="en-US" dirty="0" smtClean="0"/>
              <a:t>wrongly called "</a:t>
            </a:r>
            <a:r>
              <a:rPr lang="en-US" b="1" dirty="0">
                <a:solidFill>
                  <a:schemeClr val="accent6">
                    <a:lumMod val="60000"/>
                    <a:lumOff val="40000"/>
                  </a:schemeClr>
                </a:solidFill>
              </a:rPr>
              <a:t>meta</a:t>
            </a:r>
            <a:r>
              <a:rPr lang="en-US" dirty="0"/>
              <a:t>cognitive" are of </a:t>
            </a:r>
            <a:r>
              <a:rPr lang="en-US" b="1" i="1" dirty="0"/>
              <a:t>an appetitive</a:t>
            </a:r>
            <a:r>
              <a:rPr lang="en-US" dirty="0"/>
              <a:t> nature </a:t>
            </a:r>
            <a:r>
              <a:rPr lang="en-US" dirty="0" smtClean="0"/>
              <a:t>(</a:t>
            </a:r>
            <a:r>
              <a:rPr lang="en-US" dirty="0" smtClean="0">
                <a:solidFill>
                  <a:schemeClr val="accent1"/>
                </a:solidFill>
              </a:rPr>
              <a:t>based on feelings </a:t>
            </a:r>
            <a:r>
              <a:rPr lang="en-US" dirty="0"/>
              <a:t>anticipating reward or cost)</a:t>
            </a:r>
            <a:r>
              <a:rPr lang="en-US" dirty="0" smtClean="0"/>
              <a:t>.</a:t>
            </a:r>
            <a:endParaRPr lang="en-US" dirty="0" smtClean="0">
              <a:solidFill>
                <a:schemeClr val="bg2">
                  <a:lumMod val="40000"/>
                  <a:lumOff val="60000"/>
                </a:schemeClr>
              </a:solidFill>
            </a:endParaRPr>
          </a:p>
          <a:p>
            <a:pPr marL="0" lvl="0" indent="0" algn="r">
              <a:buNone/>
            </a:pPr>
            <a:r>
              <a:rPr lang="en-US" dirty="0" err="1" smtClean="0">
                <a:solidFill>
                  <a:schemeClr val="bg2">
                    <a:lumMod val="40000"/>
                    <a:lumOff val="60000"/>
                  </a:schemeClr>
                </a:solidFill>
              </a:rPr>
              <a:t>Carruthers</a:t>
            </a:r>
            <a:r>
              <a:rPr lang="en-US" dirty="0" smtClean="0">
                <a:solidFill>
                  <a:schemeClr val="bg2">
                    <a:lumMod val="40000"/>
                    <a:lumOff val="60000"/>
                  </a:schemeClr>
                </a:solidFill>
              </a:rPr>
              <a:t> &amp; Ritchie (2012)</a:t>
            </a:r>
            <a:endParaRPr lang="en-US" dirty="0">
              <a:solidFill>
                <a:schemeClr val="bg2">
                  <a:lumMod val="40000"/>
                  <a:lumOff val="60000"/>
                </a:schemeClr>
              </a:solidFill>
            </a:endParaRPr>
          </a:p>
          <a:p>
            <a:pPr marL="0" indent="0" algn="r">
              <a:buNone/>
            </a:pPr>
            <a:endParaRPr lang="fr-FR" dirty="0"/>
          </a:p>
        </p:txBody>
      </p:sp>
    </p:spTree>
    <p:extLst>
      <p:ext uri="{BB962C8B-B14F-4D97-AF65-F5344CB8AC3E}">
        <p14:creationId xmlns:p14="http://schemas.microsoft.com/office/powerpoint/2010/main" val="1441954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Executive</a:t>
            </a:r>
            <a:r>
              <a:rPr lang="fr-FR" dirty="0" smtClean="0"/>
              <a:t> </a:t>
            </a:r>
            <a:r>
              <a:rPr lang="fr-FR" dirty="0" err="1" smtClean="0"/>
              <a:t>accounts</a:t>
            </a:r>
            <a:endParaRPr lang="fr-FR" dirty="0"/>
          </a:p>
        </p:txBody>
      </p:sp>
      <p:sp>
        <p:nvSpPr>
          <p:cNvPr id="3" name="Espace réservé du contenu 2"/>
          <p:cNvSpPr>
            <a:spLocks noGrp="1"/>
          </p:cNvSpPr>
          <p:nvPr>
            <p:ph idx="1"/>
          </p:nvPr>
        </p:nvSpPr>
        <p:spPr/>
        <p:txBody>
          <a:bodyPr>
            <a:normAutofit/>
          </a:bodyPr>
          <a:lstStyle/>
          <a:p>
            <a:pPr marL="457200" indent="-457200">
              <a:buFont typeface="+mj-lt"/>
              <a:buAutoNum type="arabicPeriod"/>
            </a:pPr>
            <a:r>
              <a:rPr lang="fr-FR" dirty="0" err="1"/>
              <a:t>Informational</a:t>
            </a:r>
            <a:r>
              <a:rPr lang="fr-FR" dirty="0"/>
              <a:t> source?</a:t>
            </a:r>
          </a:p>
          <a:p>
            <a:pPr lvl="1">
              <a:buFont typeface="Courier New" charset="0"/>
              <a:buChar char="o"/>
            </a:pPr>
            <a:r>
              <a:rPr lang="fr-FR" dirty="0">
                <a:solidFill>
                  <a:schemeClr val="accent1">
                    <a:lumMod val="60000"/>
                    <a:lumOff val="40000"/>
                  </a:schemeClr>
                </a:solidFill>
              </a:rPr>
              <a:t> </a:t>
            </a:r>
            <a:r>
              <a:rPr lang="fr-FR" dirty="0" smtClean="0">
                <a:solidFill>
                  <a:schemeClr val="accent1">
                    <a:lumMod val="60000"/>
                    <a:lumOff val="40000"/>
                  </a:schemeClr>
                </a:solidFill>
              </a:rPr>
              <a:t>Emotions</a:t>
            </a:r>
            <a:endParaRPr lang="fr-FR" dirty="0">
              <a:solidFill>
                <a:schemeClr val="accent1">
                  <a:lumMod val="60000"/>
                  <a:lumOff val="40000"/>
                </a:schemeClr>
              </a:solidFill>
            </a:endParaRPr>
          </a:p>
          <a:p>
            <a:pPr marL="457200" indent="-457200">
              <a:buFont typeface="+mj-lt"/>
              <a:buAutoNum type="arabicPeriod"/>
            </a:pPr>
            <a:r>
              <a:rPr lang="fr-FR" dirty="0"/>
              <a:t>Nature of </a:t>
            </a:r>
            <a:r>
              <a:rPr lang="fr-FR" dirty="0" err="1"/>
              <a:t>opt</a:t>
            </a:r>
            <a:r>
              <a:rPr lang="fr-FR" dirty="0"/>
              <a:t> out-</a:t>
            </a:r>
            <a:r>
              <a:rPr lang="fr-FR" dirty="0" err="1"/>
              <a:t>decision</a:t>
            </a:r>
            <a:r>
              <a:rPr lang="fr-FR" dirty="0"/>
              <a:t> ?</a:t>
            </a:r>
          </a:p>
          <a:p>
            <a:pPr lvl="1">
              <a:buFont typeface="Courier New" charset="0"/>
              <a:buChar char="o"/>
            </a:pPr>
            <a:r>
              <a:rPr lang="fr-FR" dirty="0" err="1" smtClean="0">
                <a:solidFill>
                  <a:schemeClr val="accent1">
                    <a:lumMod val="60000"/>
                    <a:lumOff val="40000"/>
                  </a:schemeClr>
                </a:solidFill>
              </a:rPr>
              <a:t>Executive</a:t>
            </a:r>
            <a:r>
              <a:rPr lang="fr-FR" dirty="0" smtClean="0">
                <a:solidFill>
                  <a:schemeClr val="accent1">
                    <a:lumMod val="60000"/>
                    <a:lumOff val="40000"/>
                  </a:schemeClr>
                </a:solidFill>
              </a:rPr>
              <a:t> control </a:t>
            </a:r>
            <a:r>
              <a:rPr lang="fr-FR" dirty="0" err="1" smtClean="0">
                <a:solidFill>
                  <a:schemeClr val="accent1">
                    <a:lumMod val="60000"/>
                    <a:lumOff val="40000"/>
                  </a:schemeClr>
                </a:solidFill>
              </a:rPr>
              <a:t>based</a:t>
            </a:r>
            <a:r>
              <a:rPr lang="fr-FR" dirty="0" smtClean="0">
                <a:solidFill>
                  <a:schemeClr val="accent1">
                    <a:lumMod val="60000"/>
                    <a:lumOff val="40000"/>
                  </a:schemeClr>
                </a:solidFill>
              </a:rPr>
              <a:t> on </a:t>
            </a:r>
            <a:r>
              <a:rPr lang="fr-FR" dirty="0" err="1" smtClean="0"/>
              <a:t>anticipated</a:t>
            </a:r>
            <a:r>
              <a:rPr lang="fr-FR" dirty="0" smtClean="0"/>
              <a:t> </a:t>
            </a:r>
            <a:r>
              <a:rPr lang="fr-FR" dirty="0" err="1" smtClean="0"/>
              <a:t>reward</a:t>
            </a:r>
            <a:r>
              <a:rPr lang="fr-FR" dirty="0" smtClean="0"/>
              <a:t>/penalty</a:t>
            </a:r>
            <a:endParaRPr lang="fr-FR" dirty="0"/>
          </a:p>
          <a:p>
            <a:pPr marL="457200" indent="-457200">
              <a:buFont typeface="+mj-lt"/>
              <a:buAutoNum type="arabicPeriod"/>
            </a:pPr>
            <a:r>
              <a:rPr lang="fr-FR" dirty="0" err="1"/>
              <a:t>What</a:t>
            </a:r>
            <a:r>
              <a:rPr lang="fr-FR" dirty="0"/>
              <a:t> </a:t>
            </a:r>
            <a:r>
              <a:rPr lang="fr-FR" dirty="0" err="1"/>
              <a:t>motivates</a:t>
            </a:r>
            <a:r>
              <a:rPr lang="fr-FR" dirty="0"/>
              <a:t> </a:t>
            </a:r>
            <a:r>
              <a:rPr lang="fr-FR" dirty="0" err="1"/>
              <a:t>decision</a:t>
            </a:r>
            <a:r>
              <a:rPr lang="fr-FR" dirty="0"/>
              <a:t>? </a:t>
            </a:r>
          </a:p>
          <a:p>
            <a:pPr lvl="1" indent="-342900">
              <a:buFont typeface="Courier New" charset="0"/>
              <a:buChar char="o"/>
            </a:pPr>
            <a:r>
              <a:rPr lang="fr-FR" dirty="0" err="1"/>
              <a:t>payoff</a:t>
            </a:r>
            <a:endParaRPr lang="fr-FR" dirty="0"/>
          </a:p>
          <a:p>
            <a:pPr marL="457200" indent="-457200">
              <a:buFont typeface="+mj-lt"/>
              <a:buAutoNum type="arabicPeriod"/>
            </a:pPr>
            <a:r>
              <a:rPr lang="fr-FR" dirty="0"/>
              <a:t>Type of </a:t>
            </a:r>
            <a:r>
              <a:rPr lang="fr-FR" dirty="0" err="1"/>
              <a:t>learning</a:t>
            </a:r>
            <a:r>
              <a:rPr lang="fr-FR" dirty="0"/>
              <a:t>?  </a:t>
            </a:r>
          </a:p>
          <a:p>
            <a:pPr lvl="1">
              <a:buFont typeface="Courier New" charset="0"/>
              <a:buChar char="o"/>
            </a:pPr>
            <a:r>
              <a:rPr lang="fr-FR" dirty="0" err="1" smtClean="0"/>
              <a:t>Reinforcement</a:t>
            </a:r>
            <a:r>
              <a:rPr lang="fr-FR" dirty="0" smtClean="0"/>
              <a:t> </a:t>
            </a:r>
            <a:r>
              <a:rPr lang="fr-FR" dirty="0" err="1" smtClean="0"/>
              <a:t>learning</a:t>
            </a:r>
            <a:endParaRPr lang="fr-FR" dirty="0"/>
          </a:p>
          <a:p>
            <a:endParaRPr lang="fr-FR"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84238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Is MC an </a:t>
            </a:r>
            <a:r>
              <a:rPr lang="fr-FR" sz="3600" dirty="0" err="1" smtClean="0"/>
              <a:t>executive</a:t>
            </a:r>
            <a:r>
              <a:rPr lang="fr-FR" sz="3600" dirty="0" smtClean="0"/>
              <a:t>, goal-</a:t>
            </a:r>
            <a:r>
              <a:rPr lang="fr-FR" sz="3600" dirty="0" err="1" smtClean="0"/>
              <a:t>driven</a:t>
            </a:r>
            <a:r>
              <a:rPr lang="fr-FR" sz="3600" dirty="0" smtClean="0"/>
              <a:t> </a:t>
            </a:r>
            <a:r>
              <a:rPr lang="fr-FR" sz="3600" dirty="0" err="1" smtClean="0"/>
              <a:t>ability</a:t>
            </a:r>
            <a:r>
              <a:rPr lang="fr-FR" sz="3600" dirty="0" smtClean="0"/>
              <a:t>?</a:t>
            </a:r>
            <a:endParaRPr lang="fr-FR" sz="3600" dirty="0"/>
          </a:p>
        </p:txBody>
      </p:sp>
      <p:sp>
        <p:nvSpPr>
          <p:cNvPr id="3" name="Espace réservé du contenu 2"/>
          <p:cNvSpPr>
            <a:spLocks noGrp="1"/>
          </p:cNvSpPr>
          <p:nvPr>
            <p:ph idx="1"/>
          </p:nvPr>
        </p:nvSpPr>
        <p:spPr/>
        <p:txBody>
          <a:bodyPr/>
          <a:lstStyle/>
          <a:p>
            <a:r>
              <a:rPr lang="fr-FR" dirty="0" smtClean="0"/>
              <a:t>Grain </a:t>
            </a:r>
            <a:r>
              <a:rPr lang="fr-FR" dirty="0"/>
              <a:t>of </a:t>
            </a:r>
            <a:r>
              <a:rPr lang="fr-FR" dirty="0" err="1"/>
              <a:t>truth</a:t>
            </a:r>
            <a:r>
              <a:rPr lang="fr-FR" dirty="0"/>
              <a:t>: mc </a:t>
            </a:r>
            <a:r>
              <a:rPr lang="fr-FR" dirty="0" err="1"/>
              <a:t>requires</a:t>
            </a:r>
            <a:r>
              <a:rPr lang="fr-FR" dirty="0"/>
              <a:t> control, </a:t>
            </a:r>
            <a:r>
              <a:rPr lang="fr-FR" dirty="0" err="1"/>
              <a:t>ie</a:t>
            </a:r>
            <a:r>
              <a:rPr lang="fr-FR" dirty="0"/>
              <a:t> </a:t>
            </a:r>
            <a:r>
              <a:rPr lang="fr-FR" dirty="0" err="1"/>
              <a:t>ability</a:t>
            </a:r>
            <a:r>
              <a:rPr lang="fr-FR" dirty="0"/>
              <a:t> to select a </a:t>
            </a:r>
            <a:r>
              <a:rPr lang="fr-FR" i="1" dirty="0">
                <a:solidFill>
                  <a:schemeClr val="accent6">
                    <a:lumMod val="60000"/>
                    <a:lumOff val="40000"/>
                  </a:schemeClr>
                </a:solidFill>
              </a:rPr>
              <a:t>cognitive</a:t>
            </a:r>
            <a:r>
              <a:rPr lang="fr-FR" dirty="0"/>
              <a:t> </a:t>
            </a:r>
            <a:r>
              <a:rPr lang="fr-FR" dirty="0" smtClean="0"/>
              <a:t>action (</a:t>
            </a:r>
            <a:r>
              <a:rPr lang="fr-FR" dirty="0" err="1" smtClean="0"/>
              <a:t>mediating</a:t>
            </a:r>
            <a:r>
              <a:rPr lang="fr-FR" dirty="0" smtClean="0"/>
              <a:t> an action </a:t>
            </a:r>
            <a:r>
              <a:rPr lang="fr-FR" i="1" dirty="0" smtClean="0">
                <a:solidFill>
                  <a:srgbClr val="FAC090"/>
                </a:solidFill>
              </a:rPr>
              <a:t>on the world</a:t>
            </a:r>
            <a:r>
              <a:rPr lang="fr-FR" dirty="0" smtClean="0"/>
              <a:t>).</a:t>
            </a:r>
          </a:p>
          <a:p>
            <a:endParaRPr lang="fr-FR" dirty="0"/>
          </a:p>
          <a:p>
            <a:r>
              <a:rPr lang="fr-FR" dirty="0" err="1" smtClean="0"/>
              <a:t>Incentive</a:t>
            </a:r>
            <a:r>
              <a:rPr lang="fr-FR" dirty="0" smtClean="0"/>
              <a:t> </a:t>
            </a:r>
            <a:r>
              <a:rPr lang="fr-FR" dirty="0"/>
              <a:t>affects the </a:t>
            </a:r>
            <a:r>
              <a:rPr lang="fr-FR" b="1" dirty="0" err="1">
                <a:solidFill>
                  <a:srgbClr val="FAC090"/>
                </a:solidFill>
              </a:rPr>
              <a:t>amount</a:t>
            </a:r>
            <a:r>
              <a:rPr lang="fr-FR" b="1" dirty="0">
                <a:solidFill>
                  <a:srgbClr val="FAC090"/>
                </a:solidFill>
              </a:rPr>
              <a:t> of effort </a:t>
            </a:r>
            <a:r>
              <a:rPr lang="fr-FR" dirty="0" err="1"/>
              <a:t>expended</a:t>
            </a:r>
            <a:r>
              <a:rPr lang="fr-FR" dirty="0"/>
              <a:t>, </a:t>
            </a:r>
            <a:r>
              <a:rPr lang="fr-FR" dirty="0" err="1"/>
              <a:t>hence</a:t>
            </a:r>
            <a:r>
              <a:rPr lang="fr-FR" dirty="0"/>
              <a:t> </a:t>
            </a:r>
            <a:r>
              <a:rPr lang="fr-FR" dirty="0" err="1"/>
              <a:t>likely</a:t>
            </a:r>
            <a:r>
              <a:rPr lang="fr-FR" dirty="0"/>
              <a:t> </a:t>
            </a:r>
            <a:r>
              <a:rPr lang="fr-FR" dirty="0" err="1"/>
              <a:t>success</a:t>
            </a:r>
            <a:r>
              <a:rPr lang="fr-FR" dirty="0"/>
              <a:t>.</a:t>
            </a:r>
          </a:p>
          <a:p>
            <a:endParaRPr lang="fr-FR" dirty="0"/>
          </a:p>
          <a:p>
            <a:pPr marL="0" indent="0">
              <a:buNone/>
            </a:pPr>
            <a:r>
              <a:rPr lang="fr-FR" dirty="0" smtClean="0"/>
              <a:t>--&gt; But </a:t>
            </a:r>
            <a:r>
              <a:rPr lang="fr-FR" dirty="0" err="1" smtClean="0"/>
              <a:t>metacognitive</a:t>
            </a:r>
            <a:r>
              <a:rPr lang="fr-FR" dirty="0" smtClean="0"/>
              <a:t> control </a:t>
            </a:r>
            <a:r>
              <a:rPr lang="fr-FR" dirty="0" err="1" smtClean="0"/>
              <a:t>is</a:t>
            </a:r>
            <a:r>
              <a:rPr lang="fr-FR" dirty="0" smtClean="0"/>
              <a:t> not </a:t>
            </a:r>
            <a:r>
              <a:rPr lang="fr-FR" dirty="0" err="1" smtClean="0"/>
              <a:t>merely</a:t>
            </a:r>
            <a:r>
              <a:rPr lang="fr-FR" dirty="0" smtClean="0"/>
              <a:t> </a:t>
            </a:r>
            <a:r>
              <a:rPr lang="fr-FR" dirty="0" err="1" smtClean="0"/>
              <a:t>driven</a:t>
            </a:r>
            <a:r>
              <a:rPr lang="fr-FR" dirty="0" smtClean="0"/>
              <a:t> by the distal goal.</a:t>
            </a:r>
            <a:endParaRPr lang="fr-FR" dirty="0"/>
          </a:p>
          <a:p>
            <a:endParaRPr lang="fr-FR" dirty="0"/>
          </a:p>
        </p:txBody>
      </p:sp>
    </p:spTree>
    <p:extLst>
      <p:ext uri="{BB962C8B-B14F-4D97-AF65-F5344CB8AC3E}">
        <p14:creationId xmlns:p14="http://schemas.microsoft.com/office/powerpoint/2010/main" val="574358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MC </a:t>
            </a:r>
            <a:r>
              <a:rPr lang="fr-FR" dirty="0" err="1" smtClean="0"/>
              <a:t>is</a:t>
            </a:r>
            <a:r>
              <a:rPr lang="fr-FR" dirty="0" smtClean="0"/>
              <a:t> </a:t>
            </a:r>
            <a:r>
              <a:rPr lang="fr-FR" dirty="0" err="1" smtClean="0"/>
              <a:t>also</a:t>
            </a:r>
            <a:r>
              <a:rPr lang="fr-FR" dirty="0" smtClean="0"/>
              <a:t> data-</a:t>
            </a:r>
            <a:r>
              <a:rPr lang="fr-FR" dirty="0" err="1" smtClean="0"/>
              <a:t>driven</a:t>
            </a:r>
            <a:endParaRPr lang="fr-FR" dirty="0"/>
          </a:p>
        </p:txBody>
      </p:sp>
      <p:sp>
        <p:nvSpPr>
          <p:cNvPr id="3" name="Espace réservé du contenu 2"/>
          <p:cNvSpPr>
            <a:spLocks noGrp="1"/>
          </p:cNvSpPr>
          <p:nvPr>
            <p:ph idx="1"/>
          </p:nvPr>
        </p:nvSpPr>
        <p:spPr/>
        <p:txBody>
          <a:bodyPr/>
          <a:lstStyle/>
          <a:p>
            <a:pPr marL="0" indent="0">
              <a:buNone/>
            </a:pPr>
            <a:r>
              <a:rPr lang="fr-FR" dirty="0" smtClean="0"/>
              <a:t>Subjective feedback </a:t>
            </a:r>
            <a:r>
              <a:rPr lang="fr-FR" dirty="0" err="1" smtClean="0"/>
              <a:t>from</a:t>
            </a:r>
            <a:r>
              <a:rPr lang="fr-FR" dirty="0" smtClean="0"/>
              <a:t> the </a:t>
            </a:r>
            <a:r>
              <a:rPr lang="fr-FR" dirty="0" err="1" smtClean="0"/>
              <a:t>task</a:t>
            </a:r>
            <a:r>
              <a:rPr lang="fr-FR" dirty="0" smtClean="0"/>
              <a:t> </a:t>
            </a:r>
            <a:r>
              <a:rPr lang="fr-FR" dirty="0" err="1" smtClean="0"/>
              <a:t>similarly</a:t>
            </a:r>
            <a:r>
              <a:rPr lang="fr-FR" dirty="0" smtClean="0"/>
              <a:t> affects </a:t>
            </a:r>
            <a:r>
              <a:rPr lang="fr-FR" dirty="0" err="1" smtClean="0"/>
              <a:t>decision</a:t>
            </a:r>
            <a:r>
              <a:rPr lang="fr-FR" dirty="0" smtClean="0"/>
              <a:t> </a:t>
            </a:r>
            <a:r>
              <a:rPr lang="fr-FR" dirty="0" err="1" smtClean="0"/>
              <a:t>across</a:t>
            </a:r>
            <a:r>
              <a:rPr lang="fr-FR" dirty="0" smtClean="0"/>
              <a:t> </a:t>
            </a:r>
            <a:r>
              <a:rPr lang="fr-FR" dirty="0" err="1" smtClean="0"/>
              <a:t>incentive</a:t>
            </a:r>
            <a:r>
              <a:rPr lang="fr-FR" dirty="0" smtClean="0"/>
              <a:t> </a:t>
            </a:r>
            <a:r>
              <a:rPr lang="fr-FR" dirty="0" err="1" smtClean="0"/>
              <a:t>levels</a:t>
            </a:r>
            <a:r>
              <a:rPr lang="fr-FR" dirty="0" smtClean="0"/>
              <a:t>. </a:t>
            </a:r>
            <a:r>
              <a:rPr lang="fr-FR" dirty="0" smtClean="0">
                <a:solidFill>
                  <a:srgbClr val="B7DEE8"/>
                </a:solidFill>
              </a:rPr>
              <a:t>(</a:t>
            </a:r>
            <a:r>
              <a:rPr lang="fr-FR" dirty="0" err="1" smtClean="0">
                <a:solidFill>
                  <a:srgbClr val="B7DEE8"/>
                </a:solidFill>
              </a:rPr>
              <a:t>Koriat</a:t>
            </a:r>
            <a:r>
              <a:rPr lang="fr-FR" dirty="0" smtClean="0">
                <a:solidFill>
                  <a:srgbClr val="B7DEE8"/>
                </a:solidFill>
              </a:rPr>
              <a:t> et al. 2006, 2014)</a:t>
            </a:r>
          </a:p>
          <a:p>
            <a:endParaRPr lang="fr-FR" dirty="0" smtClean="0"/>
          </a:p>
          <a:p>
            <a:pPr marL="0" indent="0">
              <a:buNone/>
            </a:pPr>
            <a:r>
              <a:rPr lang="fr-FR" dirty="0" smtClean="0">
                <a:sym typeface="Wingdings"/>
              </a:rPr>
              <a:t> </a:t>
            </a:r>
            <a:r>
              <a:rPr lang="fr-FR" dirty="0" err="1" smtClean="0">
                <a:sym typeface="Wingdings"/>
              </a:rPr>
              <a:t>incentive-based</a:t>
            </a:r>
            <a:r>
              <a:rPr lang="fr-FR" dirty="0" smtClean="0">
                <a:sym typeface="Wingdings"/>
              </a:rPr>
              <a:t> control and cognitive monitoring (data-</a:t>
            </a:r>
            <a:r>
              <a:rPr lang="fr-FR" dirty="0" err="1" smtClean="0">
                <a:sym typeface="Wingdings"/>
              </a:rPr>
              <a:t>driven</a:t>
            </a:r>
            <a:r>
              <a:rPr lang="fr-FR" dirty="0" smtClean="0">
                <a:sym typeface="Wingdings"/>
              </a:rPr>
              <a:t> confidence) have </a:t>
            </a:r>
            <a:r>
              <a:rPr lang="fr-FR" dirty="0" err="1" smtClean="0">
                <a:sym typeface="Wingdings"/>
              </a:rPr>
              <a:t>each</a:t>
            </a:r>
            <a:r>
              <a:rPr lang="fr-FR" dirty="0" smtClean="0">
                <a:sym typeface="Wingdings"/>
              </a:rPr>
              <a:t> </a:t>
            </a:r>
            <a:r>
              <a:rPr lang="fr-FR" b="1" dirty="0" err="1" smtClean="0">
                <a:solidFill>
                  <a:schemeClr val="accent6">
                    <a:lumMod val="60000"/>
                    <a:lumOff val="40000"/>
                  </a:schemeClr>
                </a:solidFill>
                <a:sym typeface="Wingdings"/>
              </a:rPr>
              <a:t>their</a:t>
            </a:r>
            <a:r>
              <a:rPr lang="fr-FR" b="1" dirty="0" smtClean="0">
                <a:solidFill>
                  <a:schemeClr val="accent6">
                    <a:lumMod val="60000"/>
                    <a:lumOff val="40000"/>
                  </a:schemeClr>
                </a:solidFill>
                <a:sym typeface="Wingdings"/>
              </a:rPr>
              <a:t> </a:t>
            </a:r>
            <a:r>
              <a:rPr lang="fr-FR" b="1" dirty="0" err="1" smtClean="0">
                <a:solidFill>
                  <a:schemeClr val="accent6">
                    <a:lumMod val="60000"/>
                    <a:lumOff val="40000"/>
                  </a:schemeClr>
                </a:solidFill>
                <a:sym typeface="Wingdings"/>
              </a:rPr>
              <a:t>separate</a:t>
            </a:r>
            <a:r>
              <a:rPr lang="fr-FR" b="1" dirty="0" smtClean="0">
                <a:solidFill>
                  <a:schemeClr val="accent6">
                    <a:lumMod val="60000"/>
                    <a:lumOff val="40000"/>
                  </a:schemeClr>
                </a:solidFill>
                <a:sym typeface="Wingdings"/>
              </a:rPr>
              <a:t> </a:t>
            </a:r>
            <a:r>
              <a:rPr lang="fr-FR" b="1" dirty="0" err="1" smtClean="0">
                <a:solidFill>
                  <a:schemeClr val="accent6">
                    <a:lumMod val="60000"/>
                    <a:lumOff val="40000"/>
                  </a:schemeClr>
                </a:solidFill>
                <a:sym typeface="Wingdings"/>
              </a:rPr>
              <a:t>independent</a:t>
            </a:r>
            <a:r>
              <a:rPr lang="fr-FR" b="1" dirty="0" smtClean="0">
                <a:solidFill>
                  <a:schemeClr val="accent6">
                    <a:lumMod val="60000"/>
                    <a:lumOff val="40000"/>
                  </a:schemeClr>
                </a:solidFill>
                <a:sym typeface="Wingdings"/>
              </a:rPr>
              <a:t> </a:t>
            </a:r>
            <a:r>
              <a:rPr lang="fr-FR" b="1" dirty="0" err="1" smtClean="0">
                <a:solidFill>
                  <a:schemeClr val="accent6">
                    <a:lumMod val="60000"/>
                    <a:lumOff val="40000"/>
                  </a:schemeClr>
                </a:solidFill>
                <a:sym typeface="Wingdings"/>
              </a:rPr>
              <a:t>effect</a:t>
            </a:r>
            <a:r>
              <a:rPr lang="fr-FR" b="1" dirty="0" smtClean="0">
                <a:solidFill>
                  <a:schemeClr val="accent6">
                    <a:lumMod val="60000"/>
                    <a:lumOff val="40000"/>
                  </a:schemeClr>
                </a:solidFill>
                <a:sym typeface="Wingdings"/>
              </a:rPr>
              <a:t> </a:t>
            </a:r>
            <a:r>
              <a:rPr lang="fr-FR" dirty="0" smtClean="0">
                <a:sym typeface="Wingdings"/>
              </a:rPr>
              <a:t>on mc. </a:t>
            </a:r>
            <a:r>
              <a:rPr lang="fr-FR" dirty="0" smtClean="0">
                <a:solidFill>
                  <a:srgbClr val="B7DEE8"/>
                </a:solidFill>
                <a:sym typeface="Wingdings"/>
              </a:rPr>
              <a:t>(</a:t>
            </a:r>
            <a:r>
              <a:rPr lang="fr-FR" dirty="0" err="1" smtClean="0">
                <a:solidFill>
                  <a:srgbClr val="B7DEE8"/>
                </a:solidFill>
                <a:sym typeface="Wingdings"/>
              </a:rPr>
              <a:t>Zakrzewski</a:t>
            </a:r>
            <a:r>
              <a:rPr lang="fr-FR" dirty="0" smtClean="0">
                <a:solidFill>
                  <a:srgbClr val="B7DEE8"/>
                </a:solidFill>
                <a:sym typeface="Wingdings"/>
              </a:rPr>
              <a:t> et al. 2014)</a:t>
            </a:r>
            <a:endParaRPr lang="fr-FR" dirty="0">
              <a:solidFill>
                <a:srgbClr val="B7DEE8"/>
              </a:solidFill>
            </a:endParaRPr>
          </a:p>
        </p:txBody>
      </p:sp>
    </p:spTree>
    <p:extLst>
      <p:ext uri="{BB962C8B-B14F-4D97-AF65-F5344CB8AC3E}">
        <p14:creationId xmlns:p14="http://schemas.microsoft.com/office/powerpoint/2010/main" val="307442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6388" y="739775"/>
            <a:ext cx="8513762" cy="2728913"/>
          </a:xfrm>
        </p:spPr>
        <p:txBody>
          <a:bodyPr/>
          <a:lstStyle/>
          <a:p>
            <a:pPr algn="r" eaLnBrk="1" hangingPunct="1"/>
            <a:r>
              <a:rPr lang="en-US" sz="4400" dirty="0" smtClean="0">
                <a:solidFill>
                  <a:schemeClr val="accent2"/>
                </a:solidFill>
                <a:latin typeface="Arial" charset="0"/>
                <a:ea typeface="ＭＳ Ｐゴシック" charset="0"/>
                <a:cs typeface="ＭＳ Ｐゴシック" charset="0"/>
              </a:rPr>
              <a:t>Hypothesis 3</a:t>
            </a:r>
            <a:endParaRPr lang="en-US" sz="4400" dirty="0">
              <a:solidFill>
                <a:schemeClr val="accent2"/>
              </a:solidFill>
              <a:latin typeface="Arial" charset="0"/>
              <a:ea typeface="ＭＳ Ｐゴシック" charset="0"/>
              <a:cs typeface="ＭＳ Ｐゴシック" charset="0"/>
            </a:endParaRPr>
          </a:p>
        </p:txBody>
      </p:sp>
      <p:sp>
        <p:nvSpPr>
          <p:cNvPr id="41987" name="Sous-titre 2"/>
          <p:cNvSpPr>
            <a:spLocks noGrp="1"/>
          </p:cNvSpPr>
          <p:nvPr>
            <p:ph type="subTitle" idx="1"/>
          </p:nvPr>
        </p:nvSpPr>
        <p:spPr>
          <a:xfrm>
            <a:off x="3491880" y="3468688"/>
            <a:ext cx="5112568" cy="2474912"/>
          </a:xfrm>
        </p:spPr>
        <p:txBody>
          <a:bodyPr>
            <a:normAutofit/>
          </a:bodyPr>
          <a:lstStyle/>
          <a:p>
            <a:pPr eaLnBrk="1" hangingPunct="1"/>
            <a:r>
              <a:rPr lang="en-US" dirty="0" smtClean="0">
                <a:solidFill>
                  <a:srgbClr val="FFEFCD"/>
                </a:solidFill>
                <a:latin typeface="Arial" charset="0"/>
                <a:ea typeface="ＭＳ Ｐゴシック" charset="0"/>
                <a:cs typeface="ＭＳ Ｐゴシック" charset="0"/>
              </a:rPr>
              <a:t>The epistemic- evaluative view</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3" name="Espace réservé du pied de page 2"/>
          <p:cNvSpPr>
            <a:spLocks noGrp="1"/>
          </p:cNvSpPr>
          <p:nvPr>
            <p:ph type="ftr" sz="quarter" idx="11"/>
          </p:nvPr>
        </p:nvSpPr>
        <p:spPr/>
        <p:txBody>
          <a:bodyPr/>
          <a:lstStyle/>
          <a:p>
            <a:pPr>
              <a:defRPr/>
            </a:pPr>
            <a:endParaRPr lang="fr-FR"/>
          </a:p>
        </p:txBody>
      </p:sp>
      <p:pic>
        <p:nvPicPr>
          <p:cNvPr id="7" name="Image 6"/>
          <p:cNvPicPr>
            <a:picLocks noChangeAspect="1"/>
          </p:cNvPicPr>
          <p:nvPr/>
        </p:nvPicPr>
        <p:blipFill>
          <a:blip r:embed="rId2"/>
          <a:stretch>
            <a:fillRect/>
          </a:stretch>
        </p:blipFill>
        <p:spPr>
          <a:xfrm>
            <a:off x="1" y="368301"/>
            <a:ext cx="3014100" cy="2011278"/>
          </a:xfrm>
          <a:prstGeom prst="rect">
            <a:avLst/>
          </a:prstGeom>
        </p:spPr>
      </p:pic>
    </p:spTree>
    <p:extLst>
      <p:ext uri="{BB962C8B-B14F-4D97-AF65-F5344CB8AC3E}">
        <p14:creationId xmlns:p14="http://schemas.microsoft.com/office/powerpoint/2010/main" val="1270417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solidFill>
                  <a:srgbClr val="FFC000"/>
                </a:solidFill>
              </a:rPr>
              <a:t>In </a:t>
            </a:r>
            <a:r>
              <a:rPr lang="fr-FR" sz="2800" b="1" dirty="0" err="1" smtClean="0">
                <a:solidFill>
                  <a:srgbClr val="FFC000"/>
                </a:solidFill>
              </a:rPr>
              <a:t>yellow</a:t>
            </a:r>
            <a:r>
              <a:rPr lang="fr-FR" sz="2800" b="1" dirty="0" smtClean="0">
                <a:solidFill>
                  <a:srgbClr val="FFC000"/>
                </a:solidFill>
              </a:rPr>
              <a:t>: crucial </a:t>
            </a:r>
            <a:r>
              <a:rPr lang="fr-FR" sz="2800" b="1" dirty="0" err="1" smtClean="0">
                <a:solidFill>
                  <a:srgbClr val="FFC000"/>
                </a:solidFill>
              </a:rPr>
              <a:t>differences</a:t>
            </a:r>
            <a:r>
              <a:rPr lang="fr-FR" sz="2800" b="1" dirty="0" smtClean="0">
                <a:solidFill>
                  <a:srgbClr val="FFC000"/>
                </a:solidFill>
              </a:rPr>
              <a:t> </a:t>
            </a:r>
            <a:r>
              <a:rPr lang="fr-FR" sz="2800" b="1" dirty="0" err="1" smtClean="0">
                <a:solidFill>
                  <a:srgbClr val="FFC000"/>
                </a:solidFill>
              </a:rPr>
              <a:t>between</a:t>
            </a:r>
            <a:endParaRPr lang="fr-FR" sz="2800" b="1" dirty="0">
              <a:solidFill>
                <a:srgbClr val="FFC000"/>
              </a:solidFill>
            </a:endParaRPr>
          </a:p>
        </p:txBody>
      </p:sp>
      <p:sp>
        <p:nvSpPr>
          <p:cNvPr id="5" name="Espace réservé du texte 4"/>
          <p:cNvSpPr>
            <a:spLocks noGrp="1"/>
          </p:cNvSpPr>
          <p:nvPr>
            <p:ph type="body" idx="1"/>
          </p:nvPr>
        </p:nvSpPr>
        <p:spPr/>
        <p:txBody>
          <a:bodyPr/>
          <a:lstStyle/>
          <a:p>
            <a:r>
              <a:rPr lang="fr-FR" dirty="0" smtClean="0"/>
              <a:t>Associative &amp; </a:t>
            </a:r>
            <a:r>
              <a:rPr lang="fr-FR" dirty="0" err="1" smtClean="0"/>
              <a:t>executive</a:t>
            </a:r>
            <a:r>
              <a:rPr lang="fr-FR" dirty="0" smtClean="0"/>
              <a:t> </a:t>
            </a:r>
            <a:r>
              <a:rPr lang="fr-FR" dirty="0" err="1"/>
              <a:t>accounts</a:t>
            </a:r>
            <a:endParaRPr lang="fr-FR" dirty="0"/>
          </a:p>
        </p:txBody>
      </p:sp>
      <p:sp>
        <p:nvSpPr>
          <p:cNvPr id="3" name="Espace réservé du contenu 2"/>
          <p:cNvSpPr>
            <a:spLocks noGrp="1"/>
          </p:cNvSpPr>
          <p:nvPr>
            <p:ph sz="half" idx="2"/>
          </p:nvPr>
        </p:nvSpPr>
        <p:spPr/>
        <p:txBody>
          <a:bodyPr>
            <a:normAutofit fontScale="92500" lnSpcReduction="10000"/>
          </a:bodyPr>
          <a:lstStyle/>
          <a:p>
            <a:pPr marL="457200" indent="-457200">
              <a:buFont typeface="+mj-lt"/>
              <a:buAutoNum type="arabicPeriod"/>
            </a:pPr>
            <a:r>
              <a:rPr lang="fr-FR" dirty="0" err="1"/>
              <a:t>Informational</a:t>
            </a:r>
            <a:r>
              <a:rPr lang="fr-FR" dirty="0"/>
              <a:t> source?</a:t>
            </a:r>
          </a:p>
          <a:p>
            <a:pPr lvl="1">
              <a:buFont typeface="Courier New" charset="0"/>
              <a:buChar char="o"/>
            </a:pPr>
            <a:r>
              <a:rPr lang="fr-FR" dirty="0"/>
              <a:t> </a:t>
            </a:r>
            <a:r>
              <a:rPr lang="fr-FR" dirty="0" err="1" smtClean="0"/>
              <a:t>Behavioral</a:t>
            </a:r>
            <a:r>
              <a:rPr lang="fr-FR" dirty="0" smtClean="0"/>
              <a:t> </a:t>
            </a:r>
            <a:r>
              <a:rPr lang="fr-FR" dirty="0" err="1" smtClean="0"/>
              <a:t>cues</a:t>
            </a:r>
            <a:r>
              <a:rPr lang="fr-FR" dirty="0" smtClean="0"/>
              <a:t> or </a:t>
            </a:r>
            <a:r>
              <a:rPr lang="fr-FR" dirty="0" err="1" smtClean="0"/>
              <a:t>emotions</a:t>
            </a:r>
            <a:endParaRPr lang="fr-FR" dirty="0"/>
          </a:p>
          <a:p>
            <a:pPr marL="457200" indent="-457200">
              <a:buFont typeface="+mj-lt"/>
              <a:buAutoNum type="arabicPeriod"/>
            </a:pPr>
            <a:r>
              <a:rPr lang="fr-FR" dirty="0"/>
              <a:t>Nature of </a:t>
            </a:r>
            <a:r>
              <a:rPr lang="fr-FR" dirty="0" err="1"/>
              <a:t>opt</a:t>
            </a:r>
            <a:r>
              <a:rPr lang="fr-FR" dirty="0"/>
              <a:t> out-</a:t>
            </a:r>
            <a:r>
              <a:rPr lang="fr-FR" dirty="0" err="1"/>
              <a:t>decision</a:t>
            </a:r>
            <a:r>
              <a:rPr lang="fr-FR" dirty="0"/>
              <a:t> ?</a:t>
            </a:r>
          </a:p>
          <a:p>
            <a:pPr lvl="1">
              <a:buFont typeface="Courier New" charset="0"/>
              <a:buChar char="o"/>
            </a:pPr>
            <a:r>
              <a:rPr lang="fr-FR" dirty="0" err="1" smtClean="0">
                <a:solidFill>
                  <a:schemeClr val="accent1">
                    <a:lumMod val="60000"/>
                    <a:lumOff val="40000"/>
                  </a:schemeClr>
                </a:solidFill>
              </a:rPr>
              <a:t>Response</a:t>
            </a:r>
            <a:r>
              <a:rPr lang="fr-FR" dirty="0" smtClean="0">
                <a:solidFill>
                  <a:schemeClr val="accent1">
                    <a:lumMod val="60000"/>
                    <a:lumOff val="40000"/>
                  </a:schemeClr>
                </a:solidFill>
              </a:rPr>
              <a:t> </a:t>
            </a:r>
            <a:r>
              <a:rPr lang="fr-FR" dirty="0" err="1" smtClean="0">
                <a:solidFill>
                  <a:schemeClr val="accent1">
                    <a:lumMod val="60000"/>
                    <a:lumOff val="40000"/>
                  </a:schemeClr>
                </a:solidFill>
              </a:rPr>
              <a:t>conditional</a:t>
            </a:r>
            <a:r>
              <a:rPr lang="fr-FR" dirty="0" smtClean="0">
                <a:solidFill>
                  <a:schemeClr val="accent1">
                    <a:lumMod val="60000"/>
                    <a:lumOff val="40000"/>
                  </a:schemeClr>
                </a:solidFill>
              </a:rPr>
              <a:t> on </a:t>
            </a:r>
            <a:r>
              <a:rPr lang="fr-FR" dirty="0" err="1" smtClean="0">
                <a:solidFill>
                  <a:schemeClr val="accent1">
                    <a:lumMod val="60000"/>
                    <a:lumOff val="40000"/>
                  </a:schemeClr>
                </a:solidFill>
              </a:rPr>
              <a:t>anticipated</a:t>
            </a:r>
            <a:r>
              <a:rPr lang="fr-FR" dirty="0" smtClean="0">
                <a:solidFill>
                  <a:schemeClr val="accent1">
                    <a:lumMod val="60000"/>
                    <a:lumOff val="40000"/>
                  </a:schemeClr>
                </a:solidFill>
              </a:rPr>
              <a:t> </a:t>
            </a:r>
            <a:r>
              <a:rPr lang="fr-FR" dirty="0" err="1" smtClean="0">
                <a:solidFill>
                  <a:schemeClr val="accent1">
                    <a:lumMod val="60000"/>
                    <a:lumOff val="40000"/>
                  </a:schemeClr>
                </a:solidFill>
              </a:rPr>
              <a:t>reward</a:t>
            </a:r>
            <a:r>
              <a:rPr lang="fr-FR" dirty="0" smtClean="0">
                <a:solidFill>
                  <a:schemeClr val="accent1">
                    <a:lumMod val="60000"/>
                    <a:lumOff val="40000"/>
                  </a:schemeClr>
                </a:solidFill>
              </a:rPr>
              <a:t>/penalty</a:t>
            </a:r>
            <a:endParaRPr lang="fr-FR" dirty="0">
              <a:solidFill>
                <a:schemeClr val="accent1">
                  <a:lumMod val="60000"/>
                  <a:lumOff val="40000"/>
                </a:schemeClr>
              </a:solidFill>
            </a:endParaRPr>
          </a:p>
          <a:p>
            <a:pPr marL="457200" indent="-457200">
              <a:buFont typeface="+mj-lt"/>
              <a:buAutoNum type="arabicPeriod"/>
            </a:pPr>
            <a:r>
              <a:rPr lang="fr-FR" dirty="0" err="1"/>
              <a:t>What</a:t>
            </a:r>
            <a:r>
              <a:rPr lang="fr-FR" dirty="0"/>
              <a:t> </a:t>
            </a:r>
            <a:r>
              <a:rPr lang="fr-FR" dirty="0" err="1"/>
              <a:t>motivates</a:t>
            </a:r>
            <a:r>
              <a:rPr lang="fr-FR" dirty="0"/>
              <a:t> </a:t>
            </a:r>
            <a:r>
              <a:rPr lang="fr-FR" dirty="0" err="1"/>
              <a:t>decision</a:t>
            </a:r>
            <a:r>
              <a:rPr lang="fr-FR" dirty="0"/>
              <a:t>? </a:t>
            </a:r>
          </a:p>
          <a:p>
            <a:pPr lvl="1" indent="-342900">
              <a:buFont typeface="Courier New" charset="0"/>
              <a:buChar char="o"/>
            </a:pPr>
            <a:r>
              <a:rPr lang="fr-FR" sz="2000" dirty="0" err="1" smtClean="0">
                <a:solidFill>
                  <a:schemeClr val="accent1">
                    <a:lumMod val="60000"/>
                    <a:lumOff val="40000"/>
                  </a:schemeClr>
                </a:solidFill>
              </a:rPr>
              <a:t>payoff</a:t>
            </a:r>
            <a:endParaRPr lang="fr-FR" sz="2000" dirty="0">
              <a:solidFill>
                <a:schemeClr val="accent1">
                  <a:lumMod val="60000"/>
                  <a:lumOff val="40000"/>
                </a:schemeClr>
              </a:solidFill>
            </a:endParaRPr>
          </a:p>
          <a:p>
            <a:pPr marL="457200" indent="-457200">
              <a:buFont typeface="+mj-lt"/>
              <a:buAutoNum type="arabicPeriod"/>
            </a:pPr>
            <a:r>
              <a:rPr lang="fr-FR" dirty="0"/>
              <a:t>Type of </a:t>
            </a:r>
            <a:r>
              <a:rPr lang="fr-FR" dirty="0" err="1"/>
              <a:t>learning</a:t>
            </a:r>
            <a:r>
              <a:rPr lang="fr-FR" dirty="0"/>
              <a:t>?  </a:t>
            </a:r>
          </a:p>
          <a:p>
            <a:pPr lvl="1">
              <a:buFont typeface="Courier New" charset="0"/>
              <a:buChar char="o"/>
            </a:pPr>
            <a:r>
              <a:rPr lang="fr-FR" dirty="0" err="1" smtClean="0"/>
              <a:t>Operant</a:t>
            </a:r>
            <a:r>
              <a:rPr lang="fr-FR" dirty="0" smtClean="0"/>
              <a:t> </a:t>
            </a:r>
            <a:r>
              <a:rPr lang="fr-FR" dirty="0" err="1" smtClean="0"/>
              <a:t>conditioning</a:t>
            </a:r>
            <a:r>
              <a:rPr lang="fr-FR" dirty="0" smtClean="0"/>
              <a:t>/</a:t>
            </a:r>
            <a:r>
              <a:rPr lang="fr-FR" dirty="0" err="1" smtClean="0"/>
              <a:t>reinforcement</a:t>
            </a:r>
            <a:r>
              <a:rPr lang="fr-FR" dirty="0" smtClean="0"/>
              <a:t> </a:t>
            </a:r>
            <a:r>
              <a:rPr lang="fr-FR" dirty="0" err="1" smtClean="0"/>
              <a:t>learning</a:t>
            </a:r>
            <a:endParaRPr lang="fr-FR" dirty="0"/>
          </a:p>
          <a:p>
            <a:endParaRPr lang="fr-FR" dirty="0"/>
          </a:p>
        </p:txBody>
      </p:sp>
      <p:sp>
        <p:nvSpPr>
          <p:cNvPr id="6" name="Espace réservé du texte 5"/>
          <p:cNvSpPr>
            <a:spLocks noGrp="1"/>
          </p:cNvSpPr>
          <p:nvPr>
            <p:ph type="body" sz="quarter" idx="3"/>
          </p:nvPr>
        </p:nvSpPr>
        <p:spPr/>
        <p:txBody>
          <a:bodyPr/>
          <a:lstStyle/>
          <a:p>
            <a:r>
              <a:rPr lang="fr-FR" sz="2800" dirty="0" err="1" smtClean="0"/>
              <a:t>Epistemic-evaluative</a:t>
            </a:r>
            <a:r>
              <a:rPr lang="fr-FR" dirty="0" smtClean="0"/>
              <a:t> </a:t>
            </a:r>
            <a:r>
              <a:rPr lang="fr-FR" dirty="0" err="1"/>
              <a:t>accounts</a:t>
            </a:r>
            <a:endParaRPr lang="fr-FR" dirty="0"/>
          </a:p>
        </p:txBody>
      </p:sp>
      <p:sp>
        <p:nvSpPr>
          <p:cNvPr id="7" name="Espace réservé du contenu 6"/>
          <p:cNvSpPr>
            <a:spLocks noGrp="1"/>
          </p:cNvSpPr>
          <p:nvPr>
            <p:ph sz="quarter" idx="4"/>
          </p:nvPr>
        </p:nvSpPr>
        <p:spPr/>
        <p:txBody>
          <a:bodyPr>
            <a:normAutofit fontScale="70000" lnSpcReduction="20000"/>
          </a:bodyPr>
          <a:lstStyle/>
          <a:p>
            <a:pPr marL="457200" indent="-457200">
              <a:buFont typeface="+mj-lt"/>
              <a:buAutoNum type="arabicPeriod"/>
            </a:pPr>
            <a:r>
              <a:rPr lang="fr-FR" sz="2400" dirty="0" err="1"/>
              <a:t>Informational</a:t>
            </a:r>
            <a:r>
              <a:rPr lang="fr-FR" sz="2400" dirty="0"/>
              <a:t> source?</a:t>
            </a:r>
          </a:p>
          <a:p>
            <a:pPr lvl="1">
              <a:buFont typeface="Courier New" charset="0"/>
              <a:buChar char="o"/>
            </a:pPr>
            <a:r>
              <a:rPr lang="fr-FR" sz="2400" dirty="0"/>
              <a:t> Emotions</a:t>
            </a:r>
          </a:p>
          <a:p>
            <a:pPr marL="457200" indent="-457200">
              <a:buFont typeface="+mj-lt"/>
              <a:buAutoNum type="arabicPeriod"/>
            </a:pPr>
            <a:r>
              <a:rPr lang="fr-FR" sz="2400" dirty="0"/>
              <a:t>Nature of </a:t>
            </a:r>
            <a:r>
              <a:rPr lang="fr-FR" sz="2400" dirty="0" err="1"/>
              <a:t>opt</a:t>
            </a:r>
            <a:r>
              <a:rPr lang="fr-FR" sz="2400" dirty="0"/>
              <a:t> </a:t>
            </a:r>
            <a:r>
              <a:rPr lang="fr-FR" sz="2400" dirty="0" smtClean="0"/>
              <a:t>out-</a:t>
            </a:r>
            <a:r>
              <a:rPr lang="fr-FR" sz="2400" dirty="0" err="1" smtClean="0"/>
              <a:t>decision</a:t>
            </a:r>
            <a:r>
              <a:rPr lang="fr-FR" sz="2400" dirty="0" smtClean="0"/>
              <a:t>?</a:t>
            </a:r>
            <a:endParaRPr lang="fr-FR" sz="2400" dirty="0"/>
          </a:p>
          <a:p>
            <a:pPr lvl="1">
              <a:buFont typeface="Courier New" charset="0"/>
              <a:buChar char="o"/>
            </a:pPr>
            <a:r>
              <a:rPr lang="fr-FR" sz="2200" dirty="0" err="1">
                <a:solidFill>
                  <a:schemeClr val="accent1">
                    <a:lumMod val="60000"/>
                    <a:lumOff val="40000"/>
                  </a:schemeClr>
                </a:solidFill>
              </a:rPr>
              <a:t>Epistemic</a:t>
            </a:r>
            <a:r>
              <a:rPr lang="fr-FR" sz="2200" dirty="0">
                <a:solidFill>
                  <a:schemeClr val="accent1">
                    <a:lumMod val="60000"/>
                    <a:lumOff val="40000"/>
                  </a:schemeClr>
                </a:solidFill>
              </a:rPr>
              <a:t> monitoring</a:t>
            </a:r>
          </a:p>
          <a:p>
            <a:pPr marL="457200" indent="-457200">
              <a:buFont typeface="+mj-lt"/>
              <a:buAutoNum type="arabicPeriod"/>
            </a:pPr>
            <a:endParaRPr lang="fr-FR" dirty="0" smtClean="0"/>
          </a:p>
          <a:p>
            <a:pPr marL="457200" indent="-457200">
              <a:buFont typeface="+mj-lt"/>
              <a:buAutoNum type="arabicPeriod"/>
            </a:pPr>
            <a:r>
              <a:rPr lang="fr-FR" sz="2400" dirty="0" err="1" smtClean="0"/>
              <a:t>What</a:t>
            </a:r>
            <a:r>
              <a:rPr lang="fr-FR" sz="2400" dirty="0" smtClean="0"/>
              <a:t> </a:t>
            </a:r>
            <a:r>
              <a:rPr lang="fr-FR" sz="2400" dirty="0" err="1"/>
              <a:t>motivates</a:t>
            </a:r>
            <a:r>
              <a:rPr lang="fr-FR" sz="2400" dirty="0"/>
              <a:t> </a:t>
            </a:r>
            <a:r>
              <a:rPr lang="fr-FR" sz="2400" dirty="0" err="1"/>
              <a:t>decision</a:t>
            </a:r>
            <a:r>
              <a:rPr lang="fr-FR" sz="2400" dirty="0"/>
              <a:t>? </a:t>
            </a:r>
          </a:p>
          <a:p>
            <a:pPr lvl="1" indent="-342900">
              <a:buFont typeface="Courier New" charset="0"/>
              <a:buChar char="o"/>
            </a:pPr>
            <a:r>
              <a:rPr lang="fr-FR" sz="2400" dirty="0" err="1">
                <a:solidFill>
                  <a:schemeClr val="accent1">
                    <a:lumMod val="60000"/>
                    <a:lumOff val="40000"/>
                  </a:schemeClr>
                </a:solidFill>
              </a:rPr>
              <a:t>Quality</a:t>
            </a:r>
            <a:r>
              <a:rPr lang="fr-FR" sz="2400" dirty="0">
                <a:solidFill>
                  <a:schemeClr val="accent1">
                    <a:lumMod val="60000"/>
                    <a:lumOff val="40000"/>
                  </a:schemeClr>
                </a:solidFill>
              </a:rPr>
              <a:t> of </a:t>
            </a:r>
            <a:r>
              <a:rPr lang="fr-FR" sz="2400" dirty="0" smtClean="0">
                <a:solidFill>
                  <a:schemeClr val="accent1">
                    <a:lumMod val="60000"/>
                    <a:lumOff val="40000"/>
                  </a:schemeClr>
                </a:solidFill>
              </a:rPr>
              <a:t>information + </a:t>
            </a:r>
            <a:r>
              <a:rPr lang="fr-FR" sz="2400" dirty="0" err="1" smtClean="0">
                <a:solidFill>
                  <a:schemeClr val="accent1">
                    <a:lumMod val="60000"/>
                    <a:lumOff val="40000"/>
                  </a:schemeClr>
                </a:solidFill>
              </a:rPr>
              <a:t>payoff</a:t>
            </a:r>
            <a:endParaRPr lang="fr-FR" sz="2400" dirty="0">
              <a:solidFill>
                <a:schemeClr val="accent1">
                  <a:lumMod val="60000"/>
                  <a:lumOff val="40000"/>
                </a:schemeClr>
              </a:solidFill>
            </a:endParaRPr>
          </a:p>
          <a:p>
            <a:pPr marL="457200" indent="-457200">
              <a:buFont typeface="+mj-lt"/>
              <a:buAutoNum type="arabicPeriod"/>
            </a:pPr>
            <a:r>
              <a:rPr lang="fr-FR" sz="2400" dirty="0"/>
              <a:t>Type of </a:t>
            </a:r>
            <a:r>
              <a:rPr lang="fr-FR" sz="2400" dirty="0" err="1"/>
              <a:t>learning</a:t>
            </a:r>
            <a:r>
              <a:rPr lang="fr-FR" sz="2400" dirty="0"/>
              <a:t>?  </a:t>
            </a:r>
          </a:p>
          <a:p>
            <a:pPr lvl="1">
              <a:buFont typeface="Courier New" charset="0"/>
              <a:buChar char="o"/>
            </a:pPr>
            <a:r>
              <a:rPr lang="fr-FR" sz="2400" dirty="0" err="1" smtClean="0"/>
              <a:t>Reinforcement</a:t>
            </a:r>
            <a:r>
              <a:rPr lang="fr-FR" sz="2400" dirty="0" smtClean="0"/>
              <a:t> </a:t>
            </a:r>
            <a:r>
              <a:rPr lang="fr-FR" sz="2400" dirty="0" err="1" smtClean="0"/>
              <a:t>learning</a:t>
            </a:r>
            <a:r>
              <a:rPr lang="fr-FR" sz="2400" dirty="0" smtClean="0"/>
              <a:t> for </a:t>
            </a:r>
            <a:r>
              <a:rPr lang="fr-FR" sz="2400" dirty="0" err="1" smtClean="0"/>
              <a:t>informational</a:t>
            </a:r>
            <a:r>
              <a:rPr lang="fr-FR" sz="2400" dirty="0" smtClean="0"/>
              <a:t> </a:t>
            </a:r>
            <a:r>
              <a:rPr lang="fr-FR" sz="2400" dirty="0" err="1" smtClean="0"/>
              <a:t>prediction</a:t>
            </a:r>
            <a:r>
              <a:rPr lang="fr-FR" sz="2400" dirty="0" smtClean="0"/>
              <a:t> </a:t>
            </a:r>
            <a:r>
              <a:rPr lang="fr-FR" sz="2400" dirty="0">
                <a:solidFill>
                  <a:schemeClr val="accent1">
                    <a:lumMod val="60000"/>
                    <a:lumOff val="40000"/>
                  </a:schemeClr>
                </a:solidFill>
              </a:rPr>
              <a:t>and </a:t>
            </a:r>
            <a:r>
              <a:rPr lang="fr-FR" sz="2400" dirty="0" err="1">
                <a:solidFill>
                  <a:schemeClr val="accent1">
                    <a:lumMod val="60000"/>
                    <a:lumOff val="40000"/>
                  </a:schemeClr>
                </a:solidFill>
              </a:rPr>
              <a:t>recalibration</a:t>
            </a:r>
            <a:endParaRPr lang="fr-FR" sz="2400" dirty="0">
              <a:solidFill>
                <a:schemeClr val="accent1">
                  <a:lumMod val="60000"/>
                  <a:lumOff val="40000"/>
                </a:schemeClr>
              </a:solidFill>
            </a:endParaRPr>
          </a:p>
          <a:p>
            <a:endParaRPr lang="fr-FR"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17546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4000"/>
            <a:ext cx="8219256" cy="1253067"/>
          </a:xfrm>
        </p:spPr>
        <p:txBody>
          <a:bodyPr>
            <a:normAutofit fontScale="90000"/>
          </a:bodyPr>
          <a:lstStyle/>
          <a:p>
            <a:r>
              <a:rPr lang="fr-FR" sz="4000" dirty="0" smtClean="0"/>
              <a:t/>
            </a:r>
            <a:br>
              <a:rPr lang="fr-FR" sz="4000" dirty="0" smtClean="0"/>
            </a:br>
            <a:r>
              <a:rPr lang="fr-FR" sz="2700" b="1" dirty="0"/>
              <a:t>This </a:t>
            </a:r>
            <a:r>
              <a:rPr lang="fr-FR" sz="2700" b="1" dirty="0" err="1" smtClean="0"/>
              <a:t>proposal</a:t>
            </a:r>
            <a:r>
              <a:rPr lang="fr-FR" sz="2700" b="1" dirty="0" smtClean="0"/>
              <a:t> </a:t>
            </a:r>
            <a:r>
              <a:rPr lang="fr-FR" sz="2700" b="1" dirty="0" err="1"/>
              <a:t>is</a:t>
            </a:r>
            <a:r>
              <a:rPr lang="fr-FR" sz="2700" b="1" dirty="0"/>
              <a:t> an </a:t>
            </a:r>
            <a:r>
              <a:rPr lang="fr-FR" sz="2700" b="1" dirty="0" err="1"/>
              <a:t>elaboration</a:t>
            </a:r>
            <a:r>
              <a:rPr lang="fr-FR" sz="2700" b="1" dirty="0"/>
              <a:t> of </a:t>
            </a:r>
            <a:r>
              <a:rPr lang="fr-FR" sz="2700" b="1" dirty="0" err="1" smtClean="0">
                <a:solidFill>
                  <a:schemeClr val="tx1"/>
                </a:solidFill>
              </a:rPr>
              <a:t>Asher</a:t>
            </a:r>
            <a:r>
              <a:rPr lang="fr-FR" sz="2700" b="1" dirty="0" smtClean="0">
                <a:solidFill>
                  <a:schemeClr val="tx1"/>
                </a:solidFill>
              </a:rPr>
              <a:t> </a:t>
            </a:r>
            <a:r>
              <a:rPr lang="fr-FR" sz="2700" b="1" dirty="0" err="1" smtClean="0">
                <a:solidFill>
                  <a:schemeClr val="tx1"/>
                </a:solidFill>
              </a:rPr>
              <a:t>Koriat’s</a:t>
            </a:r>
            <a:r>
              <a:rPr lang="fr-FR" sz="2700" b="1" dirty="0" smtClean="0">
                <a:solidFill>
                  <a:schemeClr val="tx1"/>
                </a:solidFill>
              </a:rPr>
              <a:t> </a:t>
            </a:r>
            <a:r>
              <a:rPr lang="fr-FR" sz="2700" b="1" dirty="0" err="1" smtClean="0"/>
              <a:t>theory</a:t>
            </a:r>
            <a:r>
              <a:rPr lang="fr-FR" sz="2700" b="1" dirty="0" smtClean="0"/>
              <a:t> of </a:t>
            </a:r>
            <a:r>
              <a:rPr lang="fr-FR" sz="2700" b="1" dirty="0" err="1" smtClean="0"/>
              <a:t>human</a:t>
            </a:r>
            <a:r>
              <a:rPr lang="fr-FR" sz="2700" b="1" dirty="0" smtClean="0"/>
              <a:t> </a:t>
            </a:r>
            <a:r>
              <a:rPr lang="fr-FR" sz="2700" b="1" dirty="0" err="1" smtClean="0"/>
              <a:t>metacognition</a:t>
            </a:r>
            <a:r>
              <a:rPr lang="fr-FR" sz="2700" b="1" dirty="0" smtClean="0"/>
              <a:t> </a:t>
            </a:r>
            <a:r>
              <a:rPr lang="fr-FR" sz="2000" b="1" dirty="0"/>
              <a:t>(</a:t>
            </a:r>
            <a:r>
              <a:rPr lang="fr-FR" sz="2000" b="1" dirty="0" err="1"/>
              <a:t>Koriat</a:t>
            </a:r>
            <a:r>
              <a:rPr lang="fr-FR" sz="2000" b="1" dirty="0"/>
              <a:t> &amp; Levy-</a:t>
            </a:r>
            <a:r>
              <a:rPr lang="fr-FR" sz="2000" b="1" dirty="0" err="1"/>
              <a:t>Sadot</a:t>
            </a:r>
            <a:r>
              <a:rPr lang="fr-FR" sz="2000" b="1" dirty="0"/>
              <a:t>, 1999)</a:t>
            </a:r>
          </a:p>
        </p:txBody>
      </p:sp>
      <p:sp>
        <p:nvSpPr>
          <p:cNvPr id="3" name="Espace réservé du contenu 2"/>
          <p:cNvSpPr>
            <a:spLocks noGrp="1"/>
          </p:cNvSpPr>
          <p:nvPr>
            <p:ph idx="1"/>
          </p:nvPr>
        </p:nvSpPr>
        <p:spPr>
          <a:xfrm>
            <a:off x="457200" y="1196752"/>
            <a:ext cx="8507288" cy="4524112"/>
          </a:xfrm>
        </p:spPr>
        <p:txBody>
          <a:bodyPr>
            <a:normAutofit fontScale="77500" lnSpcReduction="20000"/>
          </a:bodyPr>
          <a:lstStyle/>
          <a:p>
            <a:endParaRPr lang="en-US" sz="2800" dirty="0" smtClean="0"/>
          </a:p>
          <a:p>
            <a:r>
              <a:rPr lang="en-US" sz="2800" dirty="0" smtClean="0"/>
              <a:t>Metacognitive evaluations are either</a:t>
            </a:r>
          </a:p>
          <a:p>
            <a:r>
              <a:rPr lang="en-US" sz="2800" b="1" dirty="0" smtClean="0">
                <a:solidFill>
                  <a:srgbClr val="FAC090"/>
                </a:solidFill>
              </a:rPr>
              <a:t>“experience-based” </a:t>
            </a:r>
            <a:r>
              <a:rPr lang="en-US" sz="2800" dirty="0" smtClean="0"/>
              <a:t>, i.e. constitutively involve noetic feelings, such as the feeling of ease of processing, or the feeling of knowing </a:t>
            </a:r>
          </a:p>
          <a:p>
            <a:r>
              <a:rPr lang="en-US" sz="2800" dirty="0" smtClean="0">
                <a:solidFill>
                  <a:schemeClr val="accent1">
                    <a:lumMod val="60000"/>
                    <a:lumOff val="40000"/>
                  </a:schemeClr>
                </a:solidFill>
                <a:sym typeface="Wingdings"/>
              </a:rPr>
              <a:t> Procedural, or implicit metacognition (system 1)</a:t>
            </a:r>
            <a:endParaRPr lang="en-US" sz="2800" dirty="0" smtClean="0">
              <a:solidFill>
                <a:schemeClr val="accent1">
                  <a:lumMod val="60000"/>
                  <a:lumOff val="40000"/>
                </a:schemeClr>
              </a:solidFill>
            </a:endParaRPr>
          </a:p>
          <a:p>
            <a:r>
              <a:rPr lang="en-US" sz="2800" b="1" dirty="0" smtClean="0">
                <a:solidFill>
                  <a:srgbClr val="FAC090"/>
                </a:solidFill>
              </a:rPr>
              <a:t>“concept-based”</a:t>
            </a:r>
            <a:r>
              <a:rPr lang="en-US" sz="2800" dirty="0" smtClean="0"/>
              <a:t>, i.e., constitutively involve various kinds of beliefs about task, own competence, etc.</a:t>
            </a:r>
          </a:p>
          <a:p>
            <a:r>
              <a:rPr lang="en-US" sz="2800" dirty="0" smtClean="0"/>
              <a:t> </a:t>
            </a:r>
            <a:r>
              <a:rPr lang="en-US" sz="2800" dirty="0" smtClean="0">
                <a:solidFill>
                  <a:srgbClr val="F1D792"/>
                </a:solidFill>
                <a:sym typeface="Wingdings"/>
              </a:rPr>
              <a:t> Analytic, or concept-based metacognition </a:t>
            </a:r>
            <a:r>
              <a:rPr lang="en-US" sz="2800" dirty="0">
                <a:solidFill>
                  <a:schemeClr val="accent1">
                    <a:lumMod val="60000"/>
                    <a:lumOff val="40000"/>
                  </a:schemeClr>
                </a:solidFill>
                <a:sym typeface="Wingdings"/>
              </a:rPr>
              <a:t>(system </a:t>
            </a:r>
            <a:r>
              <a:rPr lang="en-US" sz="2800" dirty="0" smtClean="0">
                <a:solidFill>
                  <a:schemeClr val="accent1">
                    <a:lumMod val="60000"/>
                    <a:lumOff val="40000"/>
                  </a:schemeClr>
                </a:solidFill>
                <a:sym typeface="Wingdings"/>
              </a:rPr>
              <a:t>2)</a:t>
            </a:r>
            <a:endParaRPr lang="en-US" sz="2800" dirty="0">
              <a:solidFill>
                <a:srgbClr val="F1D792"/>
              </a:solidFill>
              <a:sym typeface="Wingdings"/>
            </a:endParaRPr>
          </a:p>
          <a:p>
            <a:pPr marL="0" indent="0" algn="r">
              <a:buNone/>
            </a:pPr>
            <a:r>
              <a:rPr lang="en-US" sz="1900" dirty="0" smtClean="0">
                <a:solidFill>
                  <a:schemeClr val="accent2">
                    <a:lumMod val="60000"/>
                    <a:lumOff val="40000"/>
                  </a:schemeClr>
                </a:solidFill>
              </a:rPr>
              <a:t>S</a:t>
            </a:r>
            <a:r>
              <a:rPr lang="fr-FR" sz="1900" dirty="0" err="1" smtClean="0">
                <a:solidFill>
                  <a:schemeClr val="accent2">
                    <a:lumMod val="60000"/>
                    <a:lumOff val="40000"/>
                  </a:schemeClr>
                </a:solidFill>
              </a:rPr>
              <a:t>ee</a:t>
            </a:r>
            <a:r>
              <a:rPr lang="fr-FR" sz="1900" dirty="0" smtClean="0">
                <a:solidFill>
                  <a:schemeClr val="accent2">
                    <a:lumMod val="60000"/>
                    <a:lumOff val="40000"/>
                  </a:schemeClr>
                </a:solidFill>
              </a:rPr>
              <a:t> </a:t>
            </a:r>
            <a:r>
              <a:rPr lang="fr-FR" sz="1900" dirty="0" err="1" smtClean="0">
                <a:solidFill>
                  <a:schemeClr val="accent2">
                    <a:lumMod val="60000"/>
                    <a:lumOff val="40000"/>
                  </a:schemeClr>
                </a:solidFill>
              </a:rPr>
              <a:t>also</a:t>
            </a:r>
            <a:r>
              <a:rPr lang="fr-FR" sz="1900" dirty="0" smtClean="0">
                <a:solidFill>
                  <a:schemeClr val="accent2">
                    <a:lumMod val="60000"/>
                    <a:lumOff val="40000"/>
                  </a:schemeClr>
                </a:solidFill>
              </a:rPr>
              <a:t>: </a:t>
            </a:r>
            <a:r>
              <a:rPr lang="fr-FR" sz="1900" dirty="0" err="1" smtClean="0">
                <a:solidFill>
                  <a:schemeClr val="accent2">
                    <a:lumMod val="60000"/>
                    <a:lumOff val="40000"/>
                  </a:schemeClr>
                </a:solidFill>
              </a:rPr>
              <a:t>Jacoby</a:t>
            </a:r>
            <a:r>
              <a:rPr lang="fr-FR" sz="1900" dirty="0" smtClean="0">
                <a:solidFill>
                  <a:schemeClr val="accent2">
                    <a:lumMod val="60000"/>
                    <a:lumOff val="40000"/>
                  </a:schemeClr>
                </a:solidFill>
              </a:rPr>
              <a:t> &amp; Brooks (1984), Schwarz (2004)</a:t>
            </a:r>
            <a:endParaRPr lang="fr-FR" sz="1900" dirty="0">
              <a:solidFill>
                <a:schemeClr val="accent2">
                  <a:lumMod val="60000"/>
                  <a:lumOff val="40000"/>
                </a:schemeClr>
              </a:solidFill>
            </a:endParaRPr>
          </a:p>
        </p:txBody>
      </p:sp>
    </p:spTree>
    <p:extLst>
      <p:ext uri="{BB962C8B-B14F-4D97-AF65-F5344CB8AC3E}">
        <p14:creationId xmlns:p14="http://schemas.microsoft.com/office/powerpoint/2010/main" val="1629460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 animal ‘</a:t>
            </a:r>
            <a:r>
              <a:rPr lang="fr-FR" dirty="0" err="1" smtClean="0"/>
              <a:t>experience-based</a:t>
            </a:r>
            <a:r>
              <a:rPr lang="fr-FR" dirty="0" smtClean="0"/>
              <a:t>’ </a:t>
            </a:r>
            <a:r>
              <a:rPr lang="fr-FR" dirty="0" err="1" smtClean="0"/>
              <a:t>evaluation</a:t>
            </a:r>
            <a:r>
              <a:rPr lang="fr-FR" dirty="0" smtClean="0"/>
              <a:t>?</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pPr marL="0" indent="0">
              <a:buNone/>
            </a:pPr>
            <a:r>
              <a:rPr lang="fr-FR" sz="2800" dirty="0" err="1" smtClean="0"/>
              <a:t>Several</a:t>
            </a:r>
            <a:r>
              <a:rPr lang="fr-FR" sz="2800" dirty="0" smtClean="0"/>
              <a:t> </a:t>
            </a:r>
            <a:r>
              <a:rPr lang="fr-FR" sz="2800" dirty="0" err="1" smtClean="0"/>
              <a:t>authors</a:t>
            </a:r>
            <a:r>
              <a:rPr lang="fr-FR" sz="2800" dirty="0" smtClean="0"/>
              <a:t> (</a:t>
            </a:r>
            <a:r>
              <a:rPr lang="fr-FR" sz="2800" dirty="0" err="1" smtClean="0"/>
              <a:t>philosophers</a:t>
            </a:r>
            <a:r>
              <a:rPr lang="fr-FR" sz="2800" dirty="0" smtClean="0"/>
              <a:t> and </a:t>
            </a:r>
            <a:r>
              <a:rPr lang="fr-FR" sz="2800" dirty="0" err="1" smtClean="0"/>
              <a:t>psychologists</a:t>
            </a:r>
            <a:r>
              <a:rPr lang="fr-FR" sz="2800" dirty="0" smtClean="0"/>
              <a:t>) have </a:t>
            </a:r>
            <a:r>
              <a:rPr lang="fr-FR" sz="2800" dirty="0" err="1" smtClean="0"/>
              <a:t>hypothesized</a:t>
            </a:r>
            <a:r>
              <a:rPr lang="fr-FR" sz="2800" dirty="0" smtClean="0"/>
              <a:t> </a:t>
            </a:r>
            <a:r>
              <a:rPr lang="fr-FR" sz="2800" dirty="0" err="1" smtClean="0"/>
              <a:t>that</a:t>
            </a:r>
            <a:r>
              <a:rPr lang="fr-FR" sz="2800" dirty="0" smtClean="0"/>
              <a:t> an </a:t>
            </a:r>
            <a:r>
              <a:rPr lang="fr-FR" sz="2800" dirty="0" err="1" smtClean="0"/>
              <a:t>evaluative</a:t>
            </a:r>
            <a:r>
              <a:rPr lang="fr-FR" sz="2800" dirty="0" smtClean="0"/>
              <a:t>, </a:t>
            </a:r>
            <a:r>
              <a:rPr lang="fr-FR" sz="2800" dirty="0" err="1" smtClean="0"/>
              <a:t>nonconceptual</a:t>
            </a:r>
            <a:r>
              <a:rPr lang="fr-FR" sz="2800" dirty="0" smtClean="0"/>
              <a:t>, affect-</a:t>
            </a:r>
            <a:r>
              <a:rPr lang="fr-FR" sz="2800" dirty="0" err="1" smtClean="0"/>
              <a:t>based</a:t>
            </a:r>
            <a:r>
              <a:rPr lang="fr-FR" sz="2800" dirty="0" smtClean="0"/>
              <a:t> </a:t>
            </a:r>
            <a:r>
              <a:rPr lang="fr-FR" sz="2800" dirty="0" smtClean="0">
                <a:solidFill>
                  <a:schemeClr val="accent1">
                    <a:lumMod val="60000"/>
                    <a:lumOff val="40000"/>
                  </a:schemeClr>
                </a:solidFill>
              </a:rPr>
              <a:t>mode of </a:t>
            </a:r>
            <a:r>
              <a:rPr lang="fr-FR" sz="2800" dirty="0" err="1" smtClean="0">
                <a:solidFill>
                  <a:schemeClr val="accent1">
                    <a:lumMod val="60000"/>
                    <a:lumOff val="40000"/>
                  </a:schemeClr>
                </a:solidFill>
              </a:rPr>
              <a:t>representation</a:t>
            </a:r>
            <a:r>
              <a:rPr lang="fr-FR" sz="2800" dirty="0" smtClean="0">
                <a:solidFill>
                  <a:schemeClr val="accent1">
                    <a:lumMod val="60000"/>
                    <a:lumOff val="40000"/>
                  </a:schemeClr>
                </a:solidFill>
              </a:rPr>
              <a:t> </a:t>
            </a:r>
            <a:r>
              <a:rPr lang="fr-FR" sz="2800" dirty="0" err="1" smtClean="0"/>
              <a:t>is</a:t>
            </a:r>
            <a:r>
              <a:rPr lang="fr-FR" sz="2800" dirty="0" smtClean="0"/>
              <a:t> </a:t>
            </a:r>
            <a:r>
              <a:rPr lang="fr-FR" sz="2800" dirty="0" err="1" smtClean="0"/>
              <a:t>shared</a:t>
            </a:r>
            <a:r>
              <a:rPr lang="fr-FR" sz="2800" dirty="0" smtClean="0"/>
              <a:t> by </a:t>
            </a:r>
            <a:r>
              <a:rPr lang="fr-FR" sz="2800" dirty="0" err="1" smtClean="0"/>
              <a:t>humans</a:t>
            </a:r>
            <a:r>
              <a:rPr lang="fr-FR" sz="2800" dirty="0" smtClean="0"/>
              <a:t> and </a:t>
            </a:r>
            <a:r>
              <a:rPr lang="fr-FR" sz="2800" dirty="0" err="1" smtClean="0"/>
              <a:t>nonhumans</a:t>
            </a:r>
            <a:r>
              <a:rPr lang="fr-FR" sz="2800" dirty="0" smtClean="0"/>
              <a:t>.</a:t>
            </a:r>
          </a:p>
          <a:p>
            <a:endParaRPr lang="fr-FR" dirty="0"/>
          </a:p>
        </p:txBody>
      </p:sp>
    </p:spTree>
    <p:extLst>
      <p:ext uri="{BB962C8B-B14F-4D97-AF65-F5344CB8AC3E}">
        <p14:creationId xmlns:p14="http://schemas.microsoft.com/office/powerpoint/2010/main" val="1623392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675500"/>
            <a:ext cx="8229600" cy="5450664"/>
          </a:xfrm>
        </p:spPr>
        <p:txBody>
          <a:bodyPr/>
          <a:lstStyle/>
          <a:p>
            <a:pPr>
              <a:buFont typeface="Wingdings" charset="2"/>
              <a:buChar char="§"/>
            </a:pPr>
            <a:r>
              <a:rPr lang="en-US" dirty="0"/>
              <a:t>Bermudez's frames (2009)</a:t>
            </a:r>
            <a:r>
              <a:rPr lang="en-US" dirty="0" smtClean="0"/>
              <a:t>,</a:t>
            </a:r>
          </a:p>
          <a:p>
            <a:pPr>
              <a:buFont typeface="Wingdings" charset="2"/>
              <a:buChar char="§"/>
            </a:pPr>
            <a:r>
              <a:rPr lang="en-US" dirty="0" smtClean="0"/>
              <a:t> </a:t>
            </a:r>
            <a:r>
              <a:rPr lang="en-US" dirty="0" err="1"/>
              <a:t>Cussins</a:t>
            </a:r>
            <a:r>
              <a:rPr lang="en-US" dirty="0"/>
              <a:t>' NASAS, (2012)</a:t>
            </a:r>
            <a:r>
              <a:rPr lang="en-US" dirty="0" smtClean="0"/>
              <a:t>,</a:t>
            </a:r>
          </a:p>
          <a:p>
            <a:pPr>
              <a:buFont typeface="Wingdings" charset="2"/>
              <a:buChar char="§"/>
            </a:pPr>
            <a:r>
              <a:rPr lang="en-US" dirty="0" smtClean="0"/>
              <a:t> </a:t>
            </a:r>
            <a:r>
              <a:rPr lang="en-US" dirty="0"/>
              <a:t>Dreyfus &amp; Kelly's affordance </a:t>
            </a:r>
            <a:r>
              <a:rPr lang="en-US" dirty="0" err="1"/>
              <a:t>sensings</a:t>
            </a:r>
            <a:r>
              <a:rPr lang="en-US" dirty="0"/>
              <a:t>, (2007)</a:t>
            </a:r>
            <a:r>
              <a:rPr lang="en-US" dirty="0" smtClean="0"/>
              <a:t>,</a:t>
            </a:r>
          </a:p>
          <a:p>
            <a:pPr>
              <a:buFont typeface="Wingdings" charset="2"/>
              <a:buChar char="§"/>
            </a:pPr>
            <a:r>
              <a:rPr lang="en-US" dirty="0" smtClean="0"/>
              <a:t>  </a:t>
            </a:r>
            <a:r>
              <a:rPr lang="en-US" dirty="0" err="1"/>
              <a:t>Gawronski</a:t>
            </a:r>
            <a:r>
              <a:rPr lang="en-US" dirty="0"/>
              <a:t> &amp; </a:t>
            </a:r>
            <a:r>
              <a:rPr lang="en-US" dirty="0" err="1"/>
              <a:t>Bodenhausen's</a:t>
            </a:r>
            <a:r>
              <a:rPr lang="en-US" dirty="0"/>
              <a:t> associative evaluations (2006)</a:t>
            </a:r>
            <a:r>
              <a:rPr lang="en-US" dirty="0" smtClean="0"/>
              <a:t>,</a:t>
            </a:r>
          </a:p>
          <a:p>
            <a:pPr>
              <a:buFont typeface="Wingdings" charset="2"/>
              <a:buChar char="§"/>
            </a:pPr>
            <a:r>
              <a:rPr lang="en-US" dirty="0" smtClean="0"/>
              <a:t> </a:t>
            </a:r>
            <a:r>
              <a:rPr lang="en-US" dirty="0" err="1"/>
              <a:t>Gendler's</a:t>
            </a:r>
            <a:r>
              <a:rPr lang="en-US" dirty="0"/>
              <a:t> </a:t>
            </a:r>
            <a:r>
              <a:rPr lang="en-US" dirty="0" err="1"/>
              <a:t>aliefs</a:t>
            </a:r>
            <a:r>
              <a:rPr lang="en-US" dirty="0"/>
              <a:t>, (2008), </a:t>
            </a:r>
            <a:endParaRPr lang="en-US" dirty="0" smtClean="0"/>
          </a:p>
          <a:p>
            <a:pPr>
              <a:buFont typeface="Wingdings" charset="2"/>
              <a:buChar char="§"/>
            </a:pPr>
            <a:r>
              <a:rPr lang="en-US" dirty="0" smtClean="0"/>
              <a:t>Griffiths </a:t>
            </a:r>
            <a:r>
              <a:rPr lang="en-US" dirty="0"/>
              <a:t>&amp; </a:t>
            </a:r>
            <a:r>
              <a:rPr lang="en-US" dirty="0" err="1"/>
              <a:t>Scarantino's</a:t>
            </a:r>
            <a:r>
              <a:rPr lang="en-US" dirty="0"/>
              <a:t> emotional representations (2009), </a:t>
            </a:r>
            <a:endParaRPr lang="en-US" dirty="0" smtClean="0"/>
          </a:p>
          <a:p>
            <a:pPr>
              <a:buFont typeface="Wingdings" charset="2"/>
              <a:buChar char="§"/>
            </a:pPr>
            <a:r>
              <a:rPr lang="en-US" dirty="0" smtClean="0"/>
              <a:t>Millikan’s </a:t>
            </a:r>
            <a:r>
              <a:rPr lang="en-US" dirty="0" err="1" smtClean="0"/>
              <a:t>pushmipullyu</a:t>
            </a:r>
            <a:r>
              <a:rPr lang="en-US" dirty="0" smtClean="0"/>
              <a:t> representations (1995)</a:t>
            </a:r>
          </a:p>
          <a:p>
            <a:pPr>
              <a:buFont typeface="Wingdings" charset="2"/>
              <a:buChar char="§"/>
            </a:pPr>
            <a:r>
              <a:rPr lang="en-US" dirty="0" err="1" smtClean="0"/>
              <a:t>Nanay's</a:t>
            </a:r>
            <a:r>
              <a:rPr lang="en-US" dirty="0" smtClean="0"/>
              <a:t> </a:t>
            </a:r>
            <a:r>
              <a:rPr lang="en-US" dirty="0"/>
              <a:t>pragmatic representations, (2013). </a:t>
            </a:r>
            <a:endParaRPr lang="en-US" dirty="0" smtClean="0"/>
          </a:p>
          <a:p>
            <a:pPr>
              <a:buFont typeface="Wingdings" charset="2"/>
              <a:buChar char="§"/>
            </a:pPr>
            <a:r>
              <a:rPr lang="en-US" dirty="0" err="1" smtClean="0"/>
              <a:t>Strawson’s</a:t>
            </a:r>
            <a:r>
              <a:rPr lang="en-US" dirty="0" smtClean="0"/>
              <a:t> feature </a:t>
            </a:r>
            <a:r>
              <a:rPr lang="en-US" dirty="0" err="1" smtClean="0"/>
              <a:t>placings</a:t>
            </a:r>
            <a:r>
              <a:rPr lang="en-US" dirty="0" smtClean="0"/>
              <a:t> (1959)</a:t>
            </a:r>
            <a:endParaRPr lang="fr-FR" dirty="0"/>
          </a:p>
          <a:p>
            <a:pPr>
              <a:buFont typeface="Wingdings" charset="2"/>
              <a:buChar char="§"/>
            </a:pPr>
            <a:endParaRPr lang="fr-FR" dirty="0"/>
          </a:p>
        </p:txBody>
      </p:sp>
    </p:spTree>
    <p:extLst>
      <p:ext uri="{BB962C8B-B14F-4D97-AF65-F5344CB8AC3E}">
        <p14:creationId xmlns:p14="http://schemas.microsoft.com/office/powerpoint/2010/main" val="571659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918450" cy="788988"/>
          </a:xfrm>
        </p:spPr>
        <p:txBody>
          <a:bodyPr/>
          <a:lstStyle/>
          <a:p>
            <a:pPr eaLnBrk="1" hangingPunct="1"/>
            <a:r>
              <a:rPr lang="en-US" sz="2800" b="1" noProof="1" smtClean="0">
                <a:solidFill>
                  <a:srgbClr val="FFCF68"/>
                </a:solidFill>
                <a:latin typeface="Arial" charset="0"/>
                <a:ea typeface="ＭＳ Ｐゴシック" charset="0"/>
                <a:cs typeface="ＭＳ Ｐゴシック" charset="0"/>
              </a:rPr>
              <a:t>Problem made more difficult by disunified terminology</a:t>
            </a:r>
            <a:endParaRPr sz="2800" b="1" noProof="1">
              <a:solidFill>
                <a:srgbClr val="FFCF68"/>
              </a:solidFill>
              <a:latin typeface="Arial" charset="0"/>
              <a:ea typeface="ＭＳ Ｐゴシック" charset="0"/>
              <a:cs typeface="ＭＳ Ｐゴシック" charset="0"/>
            </a:endParaRPr>
          </a:p>
        </p:txBody>
      </p:sp>
      <p:sp>
        <p:nvSpPr>
          <p:cNvPr id="101379" name="Rectangle 3"/>
          <p:cNvSpPr>
            <a:spLocks noGrp="1" noChangeArrowheads="1"/>
          </p:cNvSpPr>
          <p:nvPr>
            <p:ph idx="1"/>
          </p:nvPr>
        </p:nvSpPr>
        <p:spPr>
          <a:xfrm>
            <a:off x="1066800" y="1981200"/>
            <a:ext cx="7165975" cy="4081463"/>
          </a:xfrm>
        </p:spPr>
        <p:txBody>
          <a:bodyPr>
            <a:normAutofit fontScale="92500"/>
          </a:bodyPr>
          <a:lstStyle/>
          <a:p>
            <a:pPr eaLnBrk="1" hangingPunct="1">
              <a:lnSpc>
                <a:spcPct val="90000"/>
              </a:lnSpc>
              <a:buClr>
                <a:schemeClr val="tx1"/>
              </a:buClr>
              <a:buFont typeface="Wingdings" charset="0"/>
              <a:buChar char="§"/>
            </a:pPr>
            <a:r>
              <a:rPr lang="fr-FR" dirty="0">
                <a:solidFill>
                  <a:srgbClr val="CCFFCC"/>
                </a:solidFill>
                <a:latin typeface="Arial" charset="0"/>
                <a:ea typeface="ＭＳ Ｐゴシック" charset="0"/>
                <a:cs typeface="Arial" charset="0"/>
              </a:rPr>
              <a:t>In </a:t>
            </a:r>
            <a:r>
              <a:rPr lang="fr-FR" dirty="0" err="1" smtClean="0">
                <a:solidFill>
                  <a:srgbClr val="CCFFCC"/>
                </a:solidFill>
                <a:latin typeface="Arial" charset="0"/>
                <a:ea typeface="ＭＳ Ｐゴシック" charset="0"/>
                <a:cs typeface="Arial" charset="0"/>
              </a:rPr>
              <a:t>experimental</a:t>
            </a:r>
            <a:r>
              <a:rPr lang="fr-FR" dirty="0" smtClean="0">
                <a:solidFill>
                  <a:srgbClr val="CCFFCC"/>
                </a:solidFill>
                <a:latin typeface="Arial" charset="0"/>
                <a:ea typeface="ＭＳ Ｐゴシック" charset="0"/>
                <a:cs typeface="Arial" charset="0"/>
              </a:rPr>
              <a:t> </a:t>
            </a:r>
            <a:r>
              <a:rPr lang="fr-FR" dirty="0" err="1" smtClean="0">
                <a:solidFill>
                  <a:srgbClr val="CCFFCC"/>
                </a:solidFill>
                <a:latin typeface="Arial" charset="0"/>
                <a:ea typeface="ＭＳ Ｐゴシック" charset="0"/>
                <a:cs typeface="Arial" charset="0"/>
              </a:rPr>
              <a:t>psychology</a:t>
            </a:r>
            <a:r>
              <a:rPr lang="fr-FR" dirty="0" smtClean="0">
                <a:solidFill>
                  <a:srgbClr val="CCFFCC"/>
                </a:solidFill>
                <a:latin typeface="Arial" charset="0"/>
                <a:ea typeface="ＭＳ Ｐゴシック" charset="0"/>
                <a:cs typeface="Arial" charset="0"/>
              </a:rPr>
              <a:t>, </a:t>
            </a:r>
            <a:r>
              <a:rPr lang="ja-JP" altLang="fr-FR" dirty="0">
                <a:latin typeface="Arial" charset="0"/>
                <a:ea typeface="ＭＳ Ｐゴシック" charset="0"/>
                <a:cs typeface="Arial" charset="0"/>
              </a:rPr>
              <a:t>“</a:t>
            </a:r>
            <a:r>
              <a:rPr lang="fr-FR" dirty="0" err="1">
                <a:latin typeface="Arial" charset="0"/>
                <a:ea typeface="ＭＳ Ｐゴシック" charset="0"/>
                <a:cs typeface="Arial" charset="0"/>
              </a:rPr>
              <a:t>metacognition</a:t>
            </a:r>
            <a:r>
              <a:rPr lang="ja-JP" altLang="fr-FR" dirty="0">
                <a:latin typeface="Arial" charset="0"/>
                <a:ea typeface="ＭＳ Ｐゴシック" charset="0"/>
                <a:cs typeface="Arial" charset="0"/>
              </a:rPr>
              <a:t>”</a:t>
            </a:r>
            <a:r>
              <a:rPr lang="fr-FR" dirty="0">
                <a:latin typeface="Arial" charset="0"/>
                <a:ea typeface="ＭＳ Ｐゴシック" charset="0"/>
                <a:cs typeface="Arial" charset="0"/>
              </a:rPr>
              <a:t> </a:t>
            </a:r>
            <a:r>
              <a:rPr lang="fr-FR" dirty="0" err="1">
                <a:latin typeface="Arial" charset="0"/>
                <a:ea typeface="ＭＳ Ｐゴシック" charset="0"/>
                <a:cs typeface="Arial" charset="0"/>
              </a:rPr>
              <a:t>refers</a:t>
            </a:r>
            <a:r>
              <a:rPr lang="fr-FR" dirty="0">
                <a:latin typeface="Arial" charset="0"/>
                <a:ea typeface="ＭＳ Ｐゴシック" charset="0"/>
                <a:cs typeface="Arial" charset="0"/>
              </a:rPr>
              <a:t> to the </a:t>
            </a:r>
            <a:r>
              <a:rPr lang="fr-FR" dirty="0" err="1">
                <a:latin typeface="Arial" charset="0"/>
                <a:ea typeface="ＭＳ Ｐゴシック" charset="0"/>
                <a:cs typeface="Arial" charset="0"/>
              </a:rPr>
              <a:t>capacity</a:t>
            </a:r>
            <a:r>
              <a:rPr lang="fr-FR" dirty="0">
                <a:latin typeface="Arial" charset="0"/>
                <a:ea typeface="ＭＳ Ｐゴシック" charset="0"/>
                <a:cs typeface="Arial" charset="0"/>
              </a:rPr>
              <a:t> </a:t>
            </a:r>
            <a:r>
              <a:rPr lang="fr-FR" dirty="0" err="1">
                <a:latin typeface="Arial" charset="0"/>
                <a:ea typeface="ＭＳ Ｐゴシック" charset="0"/>
                <a:cs typeface="Arial" charset="0"/>
              </a:rPr>
              <a:t>through</a:t>
            </a:r>
            <a:r>
              <a:rPr lang="fr-FR" dirty="0">
                <a:latin typeface="Arial" charset="0"/>
                <a:ea typeface="ＭＳ Ｐゴシック" charset="0"/>
                <a:cs typeface="Arial" charset="0"/>
              </a:rPr>
              <a:t> </a:t>
            </a:r>
            <a:r>
              <a:rPr lang="fr-FR" dirty="0" err="1">
                <a:latin typeface="Arial" charset="0"/>
                <a:ea typeface="ＭＳ Ｐゴシック" charset="0"/>
                <a:cs typeface="Arial" charset="0"/>
              </a:rPr>
              <a:t>which</a:t>
            </a:r>
            <a:r>
              <a:rPr lang="fr-FR" dirty="0">
                <a:latin typeface="Arial" charset="0"/>
                <a:ea typeface="ＭＳ Ｐゴシック" charset="0"/>
                <a:cs typeface="Arial" charset="0"/>
              </a:rPr>
              <a:t> a </a:t>
            </a:r>
            <a:r>
              <a:rPr lang="fr-FR" dirty="0" err="1">
                <a:latin typeface="Arial" charset="0"/>
                <a:ea typeface="ＭＳ Ｐゴシック" charset="0"/>
                <a:cs typeface="Arial" charset="0"/>
              </a:rPr>
              <a:t>subject</a:t>
            </a:r>
            <a:r>
              <a:rPr lang="fr-FR" dirty="0">
                <a:latin typeface="Arial" charset="0"/>
                <a:ea typeface="ＭＳ Ｐゴシック" charset="0"/>
                <a:cs typeface="Arial" charset="0"/>
              </a:rPr>
              <a:t> </a:t>
            </a:r>
            <a:r>
              <a:rPr lang="fr-FR" dirty="0" err="1">
                <a:latin typeface="Arial" charset="0"/>
                <a:ea typeface="ＭＳ Ｐゴシック" charset="0"/>
                <a:cs typeface="Arial" charset="0"/>
              </a:rPr>
              <a:t>can</a:t>
            </a:r>
            <a:r>
              <a:rPr lang="fr-FR" dirty="0">
                <a:latin typeface="Arial" charset="0"/>
                <a:ea typeface="ＭＳ Ｐゴシック" charset="0"/>
                <a:cs typeface="Arial" charset="0"/>
              </a:rPr>
              <a:t> </a:t>
            </a:r>
            <a:r>
              <a:rPr lang="fr-FR" dirty="0" err="1">
                <a:latin typeface="Arial" charset="0"/>
                <a:ea typeface="ＭＳ Ｐゴシック" charset="0"/>
                <a:cs typeface="Arial" charset="0"/>
              </a:rPr>
              <a:t>evaluate</a:t>
            </a:r>
            <a:r>
              <a:rPr lang="fr-FR" dirty="0">
                <a:latin typeface="Arial" charset="0"/>
                <a:ea typeface="ＭＳ Ｐゴシック" charset="0"/>
                <a:cs typeface="Arial" charset="0"/>
              </a:rPr>
              <a:t> the </a:t>
            </a:r>
            <a:r>
              <a:rPr lang="fr-FR" dirty="0" err="1">
                <a:latin typeface="Arial" charset="0"/>
                <a:ea typeface="ＭＳ Ｐゴシック" charset="0"/>
                <a:cs typeface="Arial" charset="0"/>
              </a:rPr>
              <a:t>feasibility</a:t>
            </a:r>
            <a:r>
              <a:rPr lang="fr-FR" dirty="0">
                <a:latin typeface="Arial" charset="0"/>
                <a:ea typeface="ＭＳ Ｐゴシック" charset="0"/>
                <a:cs typeface="Arial" charset="0"/>
              </a:rPr>
              <a:t> or </a:t>
            </a:r>
            <a:r>
              <a:rPr lang="fr-FR" dirty="0" err="1" smtClean="0">
                <a:latin typeface="Arial" charset="0"/>
                <a:ea typeface="ＭＳ Ｐゴシック" charset="0"/>
                <a:cs typeface="Arial" charset="0"/>
              </a:rPr>
              <a:t>satisfactory</a:t>
            </a:r>
            <a:r>
              <a:rPr lang="fr-FR" dirty="0" smtClean="0">
                <a:latin typeface="Arial" charset="0"/>
                <a:ea typeface="ＭＳ Ｐゴシック" charset="0"/>
                <a:cs typeface="Arial" charset="0"/>
              </a:rPr>
              <a:t> </a:t>
            </a:r>
            <a:r>
              <a:rPr lang="fr-FR" dirty="0" err="1" smtClean="0">
                <a:latin typeface="Arial" charset="0"/>
                <a:ea typeface="ＭＳ Ｐゴシック" charset="0"/>
                <a:cs typeface="Arial" charset="0"/>
              </a:rPr>
              <a:t>completion</a:t>
            </a:r>
            <a:r>
              <a:rPr lang="fr-FR" dirty="0" smtClean="0">
                <a:latin typeface="Arial" charset="0"/>
                <a:ea typeface="ＭＳ Ｐゴシック" charset="0"/>
                <a:cs typeface="Arial" charset="0"/>
              </a:rPr>
              <a:t> </a:t>
            </a:r>
            <a:r>
              <a:rPr lang="fr-FR" dirty="0">
                <a:latin typeface="Arial" charset="0"/>
                <a:ea typeface="ＭＳ Ｐゴシック" charset="0"/>
                <a:cs typeface="Arial" charset="0"/>
              </a:rPr>
              <a:t>of a </a:t>
            </a:r>
            <a:r>
              <a:rPr lang="fr-FR" dirty="0" err="1">
                <a:latin typeface="Arial" charset="0"/>
                <a:ea typeface="ＭＳ Ｐゴシック" charset="0"/>
                <a:cs typeface="Arial" charset="0"/>
              </a:rPr>
              <a:t>given</a:t>
            </a:r>
            <a:r>
              <a:rPr lang="fr-FR" dirty="0">
                <a:latin typeface="Arial" charset="0"/>
                <a:ea typeface="ＭＳ Ｐゴシック" charset="0"/>
                <a:cs typeface="Arial" charset="0"/>
              </a:rPr>
              <a:t> mental goal (</a:t>
            </a:r>
            <a:r>
              <a:rPr lang="fr-FR" dirty="0" err="1">
                <a:latin typeface="Arial" charset="0"/>
                <a:ea typeface="ＭＳ Ｐゴシック" charset="0"/>
                <a:cs typeface="Arial" charset="0"/>
              </a:rPr>
              <a:t>such</a:t>
            </a:r>
            <a:r>
              <a:rPr lang="fr-FR" dirty="0">
                <a:latin typeface="Arial" charset="0"/>
                <a:ea typeface="ＭＳ Ｐゴシック" charset="0"/>
                <a:cs typeface="Arial" charset="0"/>
              </a:rPr>
              <a:t> as </a:t>
            </a:r>
            <a:r>
              <a:rPr lang="fr-FR" dirty="0" err="1" smtClean="0">
                <a:latin typeface="Arial" charset="0"/>
                <a:ea typeface="ＭＳ Ｐゴシック" charset="0"/>
                <a:cs typeface="Arial" charset="0"/>
              </a:rPr>
              <a:t>remembering</a:t>
            </a:r>
            <a:r>
              <a:rPr lang="fr-FR" dirty="0" smtClean="0">
                <a:latin typeface="Arial" charset="0"/>
                <a:ea typeface="ＭＳ Ｐゴシック" charset="0"/>
                <a:cs typeface="Arial" charset="0"/>
              </a:rPr>
              <a:t> a </a:t>
            </a:r>
            <a:r>
              <a:rPr lang="fr-FR" dirty="0" err="1" smtClean="0">
                <a:latin typeface="Arial" charset="0"/>
                <a:ea typeface="ＭＳ Ｐゴシック" charset="0"/>
                <a:cs typeface="Arial" charset="0"/>
              </a:rPr>
              <a:t>name</a:t>
            </a:r>
            <a:r>
              <a:rPr lang="fr-FR" dirty="0" smtClean="0">
                <a:latin typeface="Arial" charset="0"/>
                <a:ea typeface="ＭＳ Ｐゴシック" charset="0"/>
                <a:cs typeface="Arial" charset="0"/>
              </a:rPr>
              <a:t>, </a:t>
            </a:r>
            <a:r>
              <a:rPr lang="fr-FR" dirty="0">
                <a:latin typeface="Arial" charset="0"/>
                <a:ea typeface="ＭＳ Ｐゴシック" charset="0"/>
                <a:cs typeface="Arial" charset="0"/>
              </a:rPr>
              <a:t>or </a:t>
            </a:r>
            <a:r>
              <a:rPr lang="fr-FR" dirty="0" err="1">
                <a:latin typeface="Arial" charset="0"/>
                <a:ea typeface="ＭＳ Ｐゴシック" charset="0"/>
                <a:cs typeface="Arial" charset="0"/>
              </a:rPr>
              <a:t>discriminating</a:t>
            </a:r>
            <a:r>
              <a:rPr lang="fr-FR" dirty="0">
                <a:latin typeface="Arial" charset="0"/>
                <a:ea typeface="ＭＳ Ｐゴシック" charset="0"/>
                <a:cs typeface="Arial" charset="0"/>
              </a:rPr>
              <a:t> a signal) in a </a:t>
            </a:r>
            <a:r>
              <a:rPr lang="fr-FR" dirty="0" err="1" smtClean="0">
                <a:latin typeface="Arial" charset="0"/>
                <a:ea typeface="ＭＳ Ｐゴシック" charset="0"/>
                <a:cs typeface="Arial" charset="0"/>
              </a:rPr>
              <a:t>given</a:t>
            </a:r>
            <a:r>
              <a:rPr lang="fr-FR" dirty="0" smtClean="0">
                <a:latin typeface="Arial" charset="0"/>
                <a:ea typeface="ＭＳ Ｐゴシック" charset="0"/>
                <a:cs typeface="Arial" charset="0"/>
              </a:rPr>
              <a:t> case (</a:t>
            </a:r>
            <a:r>
              <a:rPr lang="fr-FR" dirty="0" err="1" smtClean="0">
                <a:latin typeface="Arial" charset="0"/>
                <a:ea typeface="ＭＳ Ｐゴシック" charset="0"/>
                <a:cs typeface="Arial" charset="0"/>
              </a:rPr>
              <a:t>Koriat</a:t>
            </a:r>
            <a:r>
              <a:rPr lang="fr-FR" dirty="0" smtClean="0">
                <a:latin typeface="Arial" charset="0"/>
                <a:ea typeface="ＭＳ Ｐゴシック" charset="0"/>
                <a:cs typeface="Arial" charset="0"/>
              </a:rPr>
              <a:t> </a:t>
            </a:r>
            <a:r>
              <a:rPr lang="fr-FR" dirty="0">
                <a:latin typeface="Arial" charset="0"/>
                <a:ea typeface="ＭＳ Ｐゴシック" charset="0"/>
                <a:cs typeface="Arial" charset="0"/>
              </a:rPr>
              <a:t>et al., 2006). </a:t>
            </a:r>
            <a:endParaRPr lang="fr-FR" dirty="0">
              <a:solidFill>
                <a:srgbClr val="FFCF68"/>
              </a:solidFill>
              <a:latin typeface="Arial" charset="0"/>
              <a:ea typeface="ＭＳ Ｐゴシック" charset="0"/>
              <a:cs typeface="Arial" charset="0"/>
            </a:endParaRPr>
          </a:p>
          <a:p>
            <a:pPr algn="r" eaLnBrk="1" hangingPunct="1">
              <a:lnSpc>
                <a:spcPct val="90000"/>
              </a:lnSpc>
              <a:buClr>
                <a:schemeClr val="tx1"/>
              </a:buClr>
              <a:buFont typeface="Wingdings" charset="0"/>
              <a:buChar char="à"/>
            </a:pPr>
            <a:r>
              <a:rPr lang="fr-FR" b="1" dirty="0">
                <a:solidFill>
                  <a:srgbClr val="FFCF68"/>
                </a:solidFill>
                <a:latin typeface="Arial" charset="0"/>
                <a:ea typeface="ＭＳ Ｐゴシック" charset="0"/>
                <a:cs typeface="ＭＳ Ｐゴシック" charset="0"/>
                <a:sym typeface="Wingdings" charset="0"/>
              </a:rPr>
              <a:t>« S</a:t>
            </a:r>
            <a:r>
              <a:rPr lang="fr-FR" b="1" dirty="0">
                <a:solidFill>
                  <a:schemeClr val="accent1">
                    <a:lumMod val="60000"/>
                    <a:lumOff val="40000"/>
                  </a:schemeClr>
                </a:solidFill>
                <a:latin typeface="Arial" charset="0"/>
                <a:ea typeface="ＭＳ Ｐゴシック" charset="0"/>
                <a:cs typeface="ＭＳ Ｐゴシック" charset="0"/>
                <a:sym typeface="Wingdings" charset="0"/>
              </a:rPr>
              <a:t>elf-</a:t>
            </a:r>
            <a:r>
              <a:rPr lang="fr-FR" b="1" dirty="0" err="1">
                <a:solidFill>
                  <a:schemeClr val="accent1">
                    <a:lumMod val="60000"/>
                    <a:lumOff val="40000"/>
                  </a:schemeClr>
                </a:solidFill>
                <a:latin typeface="Arial" charset="0"/>
                <a:ea typeface="ＭＳ Ｐゴシック" charset="0"/>
                <a:cs typeface="ＭＳ Ｐゴシック" charset="0"/>
                <a:sym typeface="Wingdings" charset="0"/>
              </a:rPr>
              <a:t>evaluative</a:t>
            </a:r>
            <a:r>
              <a:rPr lang="fr-FR" b="1" dirty="0">
                <a:solidFill>
                  <a:schemeClr val="accent1">
                    <a:lumMod val="60000"/>
                    <a:lumOff val="40000"/>
                  </a:schemeClr>
                </a:solidFill>
                <a:latin typeface="Arial" charset="0"/>
                <a:ea typeface="ＭＳ Ｐゴシック" charset="0"/>
                <a:cs typeface="ＭＳ Ｐゴシック" charset="0"/>
                <a:sym typeface="Wingdings" charset="0"/>
              </a:rPr>
              <a:t> » </a:t>
            </a:r>
            <a:r>
              <a:rPr lang="fr-FR" b="1" dirty="0" err="1">
                <a:solidFill>
                  <a:schemeClr val="accent1">
                    <a:lumMod val="60000"/>
                    <a:lumOff val="40000"/>
                  </a:schemeClr>
                </a:solidFill>
                <a:latin typeface="Arial" charset="0"/>
                <a:ea typeface="ＭＳ Ｐゴシック" charset="0"/>
                <a:cs typeface="ＭＳ Ｐゴシック" charset="0"/>
                <a:sym typeface="Wingdings" charset="0"/>
              </a:rPr>
              <a:t>view</a:t>
            </a:r>
            <a:endParaRPr lang="fr-FR" b="1" dirty="0">
              <a:solidFill>
                <a:schemeClr val="accent1">
                  <a:lumMod val="60000"/>
                  <a:lumOff val="40000"/>
                </a:schemeClr>
              </a:solidFill>
              <a:latin typeface="Arial" charset="0"/>
              <a:ea typeface="ＭＳ Ｐゴシック" charset="0"/>
              <a:cs typeface="ＭＳ Ｐゴシック" charset="0"/>
            </a:endParaRPr>
          </a:p>
          <a:p>
            <a:pPr eaLnBrk="1" hangingPunct="1">
              <a:lnSpc>
                <a:spcPct val="90000"/>
              </a:lnSpc>
              <a:buClr>
                <a:schemeClr val="tx1"/>
              </a:buClr>
              <a:buFont typeface="Wingdings" charset="0"/>
              <a:buChar char="§"/>
            </a:pPr>
            <a:r>
              <a:rPr lang="fr-FR" dirty="0" err="1">
                <a:solidFill>
                  <a:srgbClr val="CCFFCC"/>
                </a:solidFill>
                <a:latin typeface="Arial" charset="0"/>
                <a:ea typeface="ＭＳ Ｐゴシック" charset="0"/>
                <a:cs typeface="Arial" charset="0"/>
              </a:rPr>
              <a:t>Mindreading</a:t>
            </a:r>
            <a:r>
              <a:rPr lang="fr-FR" dirty="0">
                <a:solidFill>
                  <a:srgbClr val="CCFFCC"/>
                </a:solidFill>
                <a:latin typeface="Arial" charset="0"/>
                <a:ea typeface="ＭＳ Ｐゴシック" charset="0"/>
                <a:cs typeface="Arial" charset="0"/>
              </a:rPr>
              <a:t> </a:t>
            </a:r>
            <a:r>
              <a:rPr lang="fr-FR" dirty="0" err="1" smtClean="0">
                <a:solidFill>
                  <a:srgbClr val="CCFFCC"/>
                </a:solidFill>
                <a:latin typeface="Arial" charset="0"/>
                <a:ea typeface="ＭＳ Ｐゴシック" charset="0"/>
                <a:cs typeface="Arial" charset="0"/>
              </a:rPr>
              <a:t>specialists</a:t>
            </a:r>
            <a:r>
              <a:rPr lang="fr-FR" dirty="0" smtClean="0">
                <a:solidFill>
                  <a:srgbClr val="CCFFCC"/>
                </a:solidFill>
                <a:latin typeface="Arial" charset="0"/>
                <a:ea typeface="ＭＳ Ｐゴシック" charset="0"/>
                <a:cs typeface="Arial" charset="0"/>
              </a:rPr>
              <a:t> </a:t>
            </a:r>
            <a:r>
              <a:rPr lang="fr-FR" dirty="0" err="1" smtClean="0">
                <a:solidFill>
                  <a:srgbClr val="CCFFCC"/>
                </a:solidFill>
                <a:latin typeface="Arial" charset="0"/>
                <a:ea typeface="ＭＳ Ｐゴシック" charset="0"/>
                <a:cs typeface="Arial" charset="0"/>
              </a:rPr>
              <a:t>from</a:t>
            </a:r>
            <a:r>
              <a:rPr lang="fr-FR" dirty="0" smtClean="0">
                <a:solidFill>
                  <a:srgbClr val="CCFFCC"/>
                </a:solidFill>
                <a:latin typeface="Arial" charset="0"/>
                <a:ea typeface="ＭＳ Ｐゴシック" charset="0"/>
                <a:cs typeface="Arial" charset="0"/>
              </a:rPr>
              <a:t> </a:t>
            </a:r>
            <a:r>
              <a:rPr lang="fr-FR" dirty="0" err="1" smtClean="0">
                <a:solidFill>
                  <a:srgbClr val="CCFFCC"/>
                </a:solidFill>
                <a:latin typeface="Arial" charset="0"/>
                <a:ea typeface="ＭＳ Ｐゴシック" charset="0"/>
                <a:cs typeface="Arial" charset="0"/>
              </a:rPr>
              <a:t>developmental</a:t>
            </a:r>
            <a:r>
              <a:rPr lang="fr-FR" dirty="0" smtClean="0">
                <a:solidFill>
                  <a:srgbClr val="CCFFCC"/>
                </a:solidFill>
                <a:latin typeface="Arial" charset="0"/>
                <a:ea typeface="ＭＳ Ｐゴシック" charset="0"/>
                <a:cs typeface="Arial" charset="0"/>
              </a:rPr>
              <a:t> </a:t>
            </a:r>
            <a:r>
              <a:rPr lang="fr-FR" dirty="0" err="1" smtClean="0">
                <a:solidFill>
                  <a:srgbClr val="CCFFCC"/>
                </a:solidFill>
                <a:latin typeface="Arial" charset="0"/>
                <a:ea typeface="ＭＳ Ｐゴシック" charset="0"/>
                <a:cs typeface="Arial" charset="0"/>
              </a:rPr>
              <a:t>psychology</a:t>
            </a:r>
            <a:r>
              <a:rPr lang="fr-FR" dirty="0" smtClean="0">
                <a:solidFill>
                  <a:srgbClr val="CCFFCC"/>
                </a:solidFill>
                <a:latin typeface="Arial" charset="0"/>
                <a:ea typeface="ＭＳ Ｐゴシック" charset="0"/>
                <a:cs typeface="Arial" charset="0"/>
              </a:rPr>
              <a:t> and </a:t>
            </a:r>
            <a:r>
              <a:rPr lang="fr-FR" dirty="0" err="1" smtClean="0">
                <a:solidFill>
                  <a:srgbClr val="CCFFCC"/>
                </a:solidFill>
                <a:latin typeface="Arial" charset="0"/>
                <a:ea typeface="ＭＳ Ｐゴシック" charset="0"/>
                <a:cs typeface="Arial" charset="0"/>
              </a:rPr>
              <a:t>philosophy</a:t>
            </a:r>
            <a:r>
              <a:rPr lang="fr-FR" dirty="0" smtClean="0">
                <a:solidFill>
                  <a:srgbClr val="CCFFCC"/>
                </a:solidFill>
                <a:latin typeface="Arial" charset="0"/>
                <a:ea typeface="ＭＳ Ｐゴシック" charset="0"/>
                <a:cs typeface="Arial" charset="0"/>
              </a:rPr>
              <a:t> </a:t>
            </a:r>
            <a:r>
              <a:rPr lang="fr-FR" dirty="0" err="1">
                <a:latin typeface="Arial" charset="0"/>
                <a:ea typeface="ＭＳ Ｐゴシック" charset="0"/>
                <a:cs typeface="Arial" charset="0"/>
              </a:rPr>
              <a:t>take</a:t>
            </a:r>
            <a:r>
              <a:rPr lang="fr-FR" dirty="0">
                <a:latin typeface="Arial" charset="0"/>
                <a:ea typeface="ＭＳ Ｐゴシック" charset="0"/>
                <a:cs typeface="Arial" charset="0"/>
              </a:rPr>
              <a:t> </a:t>
            </a:r>
            <a:r>
              <a:rPr lang="fr-FR" dirty="0" err="1">
                <a:latin typeface="Arial" charset="0"/>
                <a:ea typeface="ＭＳ Ｐゴシック" charset="0"/>
                <a:cs typeface="Arial" charset="0"/>
              </a:rPr>
              <a:t>metacognition</a:t>
            </a:r>
            <a:r>
              <a:rPr lang="fr-FR" dirty="0">
                <a:latin typeface="Arial" charset="0"/>
                <a:ea typeface="ＭＳ Ｐゴシック" charset="0"/>
                <a:cs typeface="Arial" charset="0"/>
              </a:rPr>
              <a:t> to  </a:t>
            </a:r>
            <a:r>
              <a:rPr lang="fr-FR" dirty="0" err="1">
                <a:latin typeface="Arial" charset="0"/>
                <a:ea typeface="ＭＳ Ｐゴシック" charset="0"/>
                <a:cs typeface="Arial" charset="0"/>
              </a:rPr>
              <a:t>refer</a:t>
            </a:r>
            <a:r>
              <a:rPr lang="fr-FR" dirty="0">
                <a:latin typeface="Arial" charset="0"/>
                <a:ea typeface="ＭＳ Ｐゴシック" charset="0"/>
                <a:cs typeface="Arial" charset="0"/>
              </a:rPr>
              <a:t> to first-</a:t>
            </a:r>
            <a:r>
              <a:rPr lang="fr-FR" dirty="0" err="1">
                <a:latin typeface="Arial" charset="0"/>
                <a:ea typeface="ＭＳ Ｐゴシック" charset="0"/>
                <a:cs typeface="Arial" charset="0"/>
              </a:rPr>
              <a:t>person</a:t>
            </a:r>
            <a:r>
              <a:rPr lang="fr-FR" dirty="0">
                <a:latin typeface="Arial" charset="0"/>
                <a:ea typeface="ＭＳ Ｐゴシック" charset="0"/>
                <a:cs typeface="Arial" charset="0"/>
              </a:rPr>
              <a:t> </a:t>
            </a:r>
            <a:r>
              <a:rPr lang="fr-FR" dirty="0" err="1">
                <a:latin typeface="Arial" charset="0"/>
                <a:ea typeface="ＭＳ Ｐゴシック" charset="0"/>
                <a:cs typeface="Arial" charset="0"/>
              </a:rPr>
              <a:t>metarepresentation</a:t>
            </a:r>
            <a:r>
              <a:rPr lang="fr-FR" dirty="0">
                <a:latin typeface="Arial" charset="0"/>
                <a:ea typeface="ＭＳ Ｐゴシック" charset="0"/>
                <a:cs typeface="Arial" charset="0"/>
              </a:rPr>
              <a:t> of </a:t>
            </a:r>
            <a:r>
              <a:rPr lang="fr-FR" dirty="0" err="1">
                <a:latin typeface="Arial" charset="0"/>
                <a:ea typeface="ＭＳ Ｐゴシック" charset="0"/>
                <a:cs typeface="Arial" charset="0"/>
              </a:rPr>
              <a:t>one's</a:t>
            </a:r>
            <a:r>
              <a:rPr lang="fr-FR" dirty="0">
                <a:latin typeface="Arial" charset="0"/>
                <a:ea typeface="ＭＳ Ｐゴシック" charset="0"/>
                <a:cs typeface="Arial" charset="0"/>
              </a:rPr>
              <a:t> </a:t>
            </a:r>
            <a:r>
              <a:rPr lang="fr-FR" dirty="0" err="1">
                <a:latin typeface="Arial" charset="0"/>
                <a:ea typeface="ＭＳ Ｐゴシック" charset="0"/>
                <a:cs typeface="Arial" charset="0"/>
              </a:rPr>
              <a:t>own</a:t>
            </a:r>
            <a:r>
              <a:rPr lang="fr-FR" dirty="0">
                <a:latin typeface="Arial" charset="0"/>
                <a:ea typeface="ＭＳ Ｐゴシック" charset="0"/>
                <a:cs typeface="Arial" charset="0"/>
              </a:rPr>
              <a:t> mental states </a:t>
            </a:r>
            <a:r>
              <a:rPr lang="fr-FR" dirty="0" smtClean="0">
                <a:latin typeface="Arial" charset="0"/>
                <a:ea typeface="ＭＳ Ｐゴシック" charset="0"/>
                <a:cs typeface="Arial" charset="0"/>
              </a:rPr>
              <a:t>(</a:t>
            </a:r>
            <a:r>
              <a:rPr lang="fr-FR" dirty="0" err="1" smtClean="0">
                <a:latin typeface="Arial" charset="0"/>
                <a:ea typeface="ＭＳ Ｐゴシック" charset="0"/>
                <a:cs typeface="Arial" charset="0"/>
              </a:rPr>
              <a:t>Carruthers</a:t>
            </a:r>
            <a:r>
              <a:rPr lang="fr-FR" dirty="0" smtClean="0">
                <a:latin typeface="Arial" charset="0"/>
                <a:ea typeface="ＭＳ Ｐゴシック" charset="0"/>
                <a:cs typeface="Arial" charset="0"/>
              </a:rPr>
              <a:t> 2009, 2011, </a:t>
            </a:r>
            <a:r>
              <a:rPr lang="fr-FR" dirty="0" err="1" smtClean="0">
                <a:latin typeface="Arial" charset="0"/>
                <a:ea typeface="ＭＳ Ｐゴシック" charset="0"/>
                <a:cs typeface="Arial" charset="0"/>
              </a:rPr>
              <a:t>Perner</a:t>
            </a:r>
            <a:r>
              <a:rPr lang="fr-FR" dirty="0" smtClean="0">
                <a:latin typeface="Arial" charset="0"/>
                <a:ea typeface="ＭＳ Ｐゴシック" charset="0"/>
                <a:cs typeface="Arial" charset="0"/>
              </a:rPr>
              <a:t>, 2012). </a:t>
            </a:r>
            <a:endParaRPr lang="fr-FR" dirty="0">
              <a:latin typeface="Arial" charset="0"/>
              <a:ea typeface="ＭＳ Ｐゴシック" charset="0"/>
              <a:cs typeface="Arial" charset="0"/>
            </a:endParaRPr>
          </a:p>
          <a:p>
            <a:pPr algn="r" eaLnBrk="1" hangingPunct="1">
              <a:lnSpc>
                <a:spcPct val="90000"/>
              </a:lnSpc>
              <a:buClr>
                <a:schemeClr val="tx1"/>
              </a:buClr>
              <a:buFont typeface="Wingdings 2" charset="0"/>
              <a:buNone/>
            </a:pPr>
            <a:r>
              <a:rPr lang="fr-FR" dirty="0">
                <a:latin typeface="Arial" charset="0"/>
                <a:ea typeface="ＭＳ Ｐゴシック" charset="0"/>
                <a:cs typeface="ＭＳ Ｐゴシック" charset="0"/>
                <a:sym typeface="Wingdings" charset="0"/>
              </a:rPr>
              <a:t></a:t>
            </a:r>
            <a:r>
              <a:rPr lang="fr-FR" dirty="0">
                <a:solidFill>
                  <a:srgbClr val="FFCF68"/>
                </a:solidFill>
                <a:latin typeface="Arial" charset="0"/>
                <a:ea typeface="ＭＳ Ｐゴシック" charset="0"/>
                <a:cs typeface="ＭＳ Ｐゴシック" charset="0"/>
                <a:sym typeface="Wingdings" charset="0"/>
              </a:rPr>
              <a:t> </a:t>
            </a:r>
            <a:r>
              <a:rPr lang="fr-FR" b="1" dirty="0">
                <a:solidFill>
                  <a:srgbClr val="FFCF68"/>
                </a:solidFill>
                <a:latin typeface="Arial" charset="0"/>
                <a:ea typeface="ＭＳ Ｐゴシック" charset="0"/>
                <a:cs typeface="ＭＳ Ｐゴシック" charset="0"/>
                <a:sym typeface="Wingdings" charset="0"/>
              </a:rPr>
              <a:t>« Self-attributive »  </a:t>
            </a:r>
            <a:r>
              <a:rPr lang="fr-FR" b="1" dirty="0" err="1">
                <a:solidFill>
                  <a:srgbClr val="FFCF68"/>
                </a:solidFill>
                <a:latin typeface="Arial" charset="0"/>
                <a:ea typeface="ＭＳ Ｐゴシック" charset="0"/>
                <a:cs typeface="ＭＳ Ｐゴシック" charset="0"/>
                <a:sym typeface="Wingdings" charset="0"/>
              </a:rPr>
              <a:t>view</a:t>
            </a:r>
            <a:endParaRPr lang="fr-FR" b="1" dirty="0">
              <a:solidFill>
                <a:srgbClr val="FFCF68"/>
              </a:solidFill>
              <a:latin typeface="Arial" charset="0"/>
              <a:ea typeface="ＭＳ Ｐゴシック" charset="0"/>
              <a:cs typeface="ＭＳ Ｐゴシック" charset="0"/>
            </a:endParaRPr>
          </a:p>
          <a:p>
            <a:pPr eaLnBrk="1" hangingPunct="1">
              <a:lnSpc>
                <a:spcPct val="90000"/>
              </a:lnSpc>
              <a:buClr>
                <a:schemeClr val="tx1"/>
              </a:buClr>
              <a:buFont typeface="Wingdings 2" charset="0"/>
              <a:buNone/>
            </a:pPr>
            <a:endParaRPr lang="fr-FR" dirty="0">
              <a:latin typeface="Arial" charset="0"/>
              <a:ea typeface="ＭＳ Ｐゴシック" charset="0"/>
              <a:cs typeface="ＭＳ Ｐゴシック" charset="0"/>
            </a:endParaRPr>
          </a:p>
        </p:txBody>
      </p:sp>
      <p:sp>
        <p:nvSpPr>
          <p:cNvPr id="2" name="Espace réservé du pied de page 1"/>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3973608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wipe(left)">
                                      <p:cBhvr>
                                        <p:cTn id="7" dur="5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wipe(left)">
                                      <p:cBhvr>
                                        <p:cTn id="12" dur="500"/>
                                        <p:tgtEl>
                                          <p:spTgt spid="101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wipe(left)">
                                      <p:cBhvr>
                                        <p:cTn id="17" dur="500"/>
                                        <p:tgtEl>
                                          <p:spTgt spid="101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wipe(left)">
                                      <p:cBhvr>
                                        <p:cTn id="22" dur="500"/>
                                        <p:tgtEl>
                                          <p:spTgt spid="101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err="1" smtClean="0"/>
              <a:t>Commonalities</a:t>
            </a:r>
            <a:r>
              <a:rPr lang="fr-FR" sz="4000" dirty="0" smtClean="0"/>
              <a:t> of </a:t>
            </a:r>
            <a:r>
              <a:rPr lang="fr-FR" sz="4000" dirty="0" err="1" smtClean="0"/>
              <a:t>these</a:t>
            </a:r>
            <a:r>
              <a:rPr lang="fr-FR" sz="4000" dirty="0" smtClean="0"/>
              <a:t> </a:t>
            </a:r>
            <a:r>
              <a:rPr lang="fr-FR" sz="4000" dirty="0" err="1" smtClean="0"/>
              <a:t>proposals</a:t>
            </a:r>
            <a:endParaRPr lang="fr-FR" sz="4000" dirty="0"/>
          </a:p>
        </p:txBody>
      </p:sp>
      <p:sp>
        <p:nvSpPr>
          <p:cNvPr id="3" name="Espace réservé du contenu 2"/>
          <p:cNvSpPr>
            <a:spLocks noGrp="1"/>
          </p:cNvSpPr>
          <p:nvPr>
            <p:ph idx="1"/>
          </p:nvPr>
        </p:nvSpPr>
        <p:spPr/>
        <p:txBody>
          <a:bodyPr/>
          <a:lstStyle/>
          <a:p>
            <a:r>
              <a:rPr lang="fr-FR" dirty="0" err="1" smtClean="0"/>
              <a:t>These</a:t>
            </a:r>
            <a:r>
              <a:rPr lang="fr-FR" dirty="0" smtClean="0"/>
              <a:t> </a:t>
            </a:r>
            <a:r>
              <a:rPr lang="fr-FR" dirty="0" err="1" smtClean="0"/>
              <a:t>representations</a:t>
            </a:r>
            <a:r>
              <a:rPr lang="fr-FR" dirty="0" smtClean="0"/>
              <a:t> are </a:t>
            </a:r>
            <a:r>
              <a:rPr lang="fr-FR" dirty="0" err="1" smtClean="0"/>
              <a:t>based</a:t>
            </a:r>
            <a:r>
              <a:rPr lang="fr-FR" dirty="0" smtClean="0"/>
              <a:t> on </a:t>
            </a:r>
            <a:r>
              <a:rPr lang="fr-FR" dirty="0" err="1" smtClean="0"/>
              <a:t>predictive</a:t>
            </a:r>
            <a:r>
              <a:rPr lang="fr-FR" dirty="0" smtClean="0"/>
              <a:t> </a:t>
            </a:r>
            <a:r>
              <a:rPr lang="fr-FR" dirty="0" err="1" smtClean="0"/>
              <a:t>cues</a:t>
            </a:r>
            <a:r>
              <a:rPr lang="fr-FR" dirty="0" smtClean="0"/>
              <a:t> and </a:t>
            </a:r>
            <a:r>
              <a:rPr lang="fr-FR" dirty="0" err="1" smtClean="0">
                <a:solidFill>
                  <a:srgbClr val="FAC090"/>
                </a:solidFill>
              </a:rPr>
              <a:t>associated</a:t>
            </a:r>
            <a:r>
              <a:rPr lang="fr-FR" dirty="0" smtClean="0">
                <a:solidFill>
                  <a:srgbClr val="FAC090"/>
                </a:solidFill>
              </a:rPr>
              <a:t> feelings</a:t>
            </a:r>
            <a:r>
              <a:rPr lang="fr-FR" dirty="0" smtClean="0"/>
              <a:t>.</a:t>
            </a:r>
          </a:p>
          <a:p>
            <a:r>
              <a:rPr lang="fr-FR" dirty="0" err="1" smtClean="0"/>
              <a:t>Their</a:t>
            </a:r>
            <a:r>
              <a:rPr lang="fr-FR" dirty="0" smtClean="0"/>
              <a:t> </a:t>
            </a:r>
            <a:r>
              <a:rPr lang="fr-FR" dirty="0" err="1" smtClean="0"/>
              <a:t>function</a:t>
            </a:r>
            <a:r>
              <a:rPr lang="fr-FR" dirty="0" smtClean="0"/>
              <a:t> </a:t>
            </a:r>
            <a:r>
              <a:rPr lang="fr-FR" dirty="0" err="1" smtClean="0"/>
              <a:t>is</a:t>
            </a:r>
            <a:r>
              <a:rPr lang="fr-FR" dirty="0" smtClean="0"/>
              <a:t> to </a:t>
            </a:r>
            <a:r>
              <a:rPr lang="fr-FR" dirty="0" smtClean="0">
                <a:solidFill>
                  <a:srgbClr val="FAC090"/>
                </a:solidFill>
              </a:rPr>
              <a:t>guide action.</a:t>
            </a:r>
          </a:p>
          <a:p>
            <a:r>
              <a:rPr lang="fr-FR" dirty="0" err="1" smtClean="0"/>
              <a:t>They</a:t>
            </a:r>
            <a:r>
              <a:rPr lang="fr-FR" dirty="0" smtClean="0"/>
              <a:t> have an </a:t>
            </a:r>
            <a:r>
              <a:rPr lang="fr-FR" dirty="0" smtClean="0">
                <a:solidFill>
                  <a:srgbClr val="FAC090"/>
                </a:solidFill>
              </a:rPr>
              <a:t>associative</a:t>
            </a:r>
            <a:r>
              <a:rPr lang="fr-FR" dirty="0" smtClean="0"/>
              <a:t> </a:t>
            </a:r>
            <a:r>
              <a:rPr lang="fr-FR" dirty="0" err="1" smtClean="0"/>
              <a:t>rather</a:t>
            </a:r>
            <a:r>
              <a:rPr lang="fr-FR" dirty="0" smtClean="0"/>
              <a:t> </a:t>
            </a:r>
            <a:r>
              <a:rPr lang="fr-FR" dirty="0" err="1" smtClean="0"/>
              <a:t>than</a:t>
            </a:r>
            <a:r>
              <a:rPr lang="fr-FR" dirty="0" smtClean="0"/>
              <a:t> a </a:t>
            </a:r>
            <a:r>
              <a:rPr lang="fr-FR" dirty="0" err="1" smtClean="0"/>
              <a:t>propositional</a:t>
            </a:r>
            <a:r>
              <a:rPr lang="fr-FR" dirty="0" smtClean="0"/>
              <a:t> structure.</a:t>
            </a:r>
          </a:p>
          <a:p>
            <a:r>
              <a:rPr lang="fr-FR" dirty="0" err="1" smtClean="0"/>
              <a:t>They</a:t>
            </a:r>
            <a:r>
              <a:rPr lang="fr-FR" dirty="0" smtClean="0"/>
              <a:t> are </a:t>
            </a:r>
            <a:r>
              <a:rPr lang="fr-FR" dirty="0" err="1" smtClean="0">
                <a:solidFill>
                  <a:schemeClr val="accent6">
                    <a:lumMod val="60000"/>
                    <a:lumOff val="40000"/>
                  </a:schemeClr>
                </a:solidFill>
              </a:rPr>
              <a:t>relational</a:t>
            </a:r>
            <a:r>
              <a:rPr lang="fr-FR" dirty="0" smtClean="0">
                <a:solidFill>
                  <a:schemeClr val="accent6">
                    <a:lumMod val="60000"/>
                    <a:lumOff val="40000"/>
                  </a:schemeClr>
                </a:solidFill>
              </a:rPr>
              <a:t> and subjective</a:t>
            </a:r>
            <a:r>
              <a:rPr lang="fr-FR" dirty="0" smtClean="0"/>
              <a:t> </a:t>
            </a:r>
            <a:r>
              <a:rPr lang="fr-FR" dirty="0" err="1" smtClean="0"/>
              <a:t>rather</a:t>
            </a:r>
            <a:r>
              <a:rPr lang="fr-FR" dirty="0" smtClean="0"/>
              <a:t> </a:t>
            </a:r>
            <a:r>
              <a:rPr lang="fr-FR" dirty="0" err="1" smtClean="0"/>
              <a:t>than</a:t>
            </a:r>
            <a:r>
              <a:rPr lang="fr-FR" dirty="0" smtClean="0"/>
              <a:t> </a:t>
            </a:r>
            <a:r>
              <a:rPr lang="fr-FR" dirty="0" err="1" smtClean="0"/>
              <a:t>detached</a:t>
            </a:r>
            <a:r>
              <a:rPr lang="fr-FR" dirty="0" smtClean="0"/>
              <a:t> and objective.</a:t>
            </a:r>
          </a:p>
          <a:p>
            <a:endParaRPr lang="fr-FR" dirty="0"/>
          </a:p>
          <a:p>
            <a:endParaRPr lang="fr-FR" dirty="0" smtClean="0"/>
          </a:p>
        </p:txBody>
      </p:sp>
    </p:spTree>
    <p:extLst>
      <p:ext uri="{BB962C8B-B14F-4D97-AF65-F5344CB8AC3E}">
        <p14:creationId xmlns:p14="http://schemas.microsoft.com/office/powerpoint/2010/main" val="36337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re 1"/>
          <p:cNvSpPr>
            <a:spLocks noGrp="1"/>
          </p:cNvSpPr>
          <p:nvPr>
            <p:ph type="title"/>
          </p:nvPr>
        </p:nvSpPr>
        <p:spPr/>
        <p:txBody>
          <a:bodyPr/>
          <a:lstStyle/>
          <a:p>
            <a:pPr eaLnBrk="1" hangingPunct="1"/>
            <a:r>
              <a:rPr lang="fr-FR" altLang="fr-FR" sz="3600" dirty="0">
                <a:solidFill>
                  <a:srgbClr val="F1D792"/>
                </a:solidFill>
                <a:ea typeface="ＭＳ Ｐゴシック" charset="-128"/>
              </a:rPr>
              <a:t>The </a:t>
            </a:r>
            <a:r>
              <a:rPr lang="fr-FR" altLang="fr-FR" sz="3600" dirty="0" err="1">
                <a:solidFill>
                  <a:srgbClr val="F1D792"/>
                </a:solidFill>
                <a:ea typeface="ＭＳ Ｐゴシック" charset="-128"/>
              </a:rPr>
              <a:t>semantic</a:t>
            </a:r>
            <a:r>
              <a:rPr lang="fr-FR" altLang="fr-FR" sz="3600" dirty="0">
                <a:solidFill>
                  <a:srgbClr val="F1D792"/>
                </a:solidFill>
                <a:ea typeface="ＭＳ Ｐゴシック" charset="-128"/>
              </a:rPr>
              <a:t> structure of </a:t>
            </a:r>
            <a:r>
              <a:rPr lang="fr-FR" altLang="fr-FR" sz="3600" dirty="0" err="1">
                <a:solidFill>
                  <a:srgbClr val="F1D792"/>
                </a:solidFill>
                <a:ea typeface="ＭＳ Ｐゴシック" charset="-128"/>
              </a:rPr>
              <a:t>evaluative</a:t>
            </a:r>
            <a:r>
              <a:rPr lang="fr-FR" altLang="fr-FR" sz="3600" dirty="0">
                <a:solidFill>
                  <a:srgbClr val="F1D792"/>
                </a:solidFill>
                <a:ea typeface="ＭＳ Ｐゴシック" charset="-128"/>
              </a:rPr>
              <a:t> attitudes (affordance </a:t>
            </a:r>
            <a:r>
              <a:rPr lang="fr-FR" altLang="fr-FR" sz="3600" dirty="0" err="1">
                <a:solidFill>
                  <a:srgbClr val="F1D792"/>
                </a:solidFill>
                <a:ea typeface="ＭＳ Ｐゴシック" charset="-128"/>
              </a:rPr>
              <a:t>sensings</a:t>
            </a:r>
            <a:r>
              <a:rPr lang="fr-FR" altLang="fr-FR" sz="3600" dirty="0">
                <a:solidFill>
                  <a:srgbClr val="F1D792"/>
                </a:solidFill>
                <a:ea typeface="ＭＳ Ｐゴシック" charset="-128"/>
              </a:rPr>
              <a:t>)</a:t>
            </a:r>
          </a:p>
        </p:txBody>
      </p:sp>
      <p:sp>
        <p:nvSpPr>
          <p:cNvPr id="80898" name="Espace réservé du contenu 2"/>
          <p:cNvSpPr>
            <a:spLocks noGrp="1"/>
          </p:cNvSpPr>
          <p:nvPr>
            <p:ph idx="1"/>
          </p:nvPr>
        </p:nvSpPr>
        <p:spPr>
          <a:ln>
            <a:solidFill>
              <a:srgbClr val="FFAF03"/>
            </a:solidFill>
            <a:miter lim="800000"/>
            <a:headEnd/>
            <a:tailEnd/>
          </a:ln>
        </p:spPr>
        <p:txBody>
          <a:bodyPr>
            <a:normAutofit fontScale="92500" lnSpcReduction="10000"/>
          </a:bodyPr>
          <a:lstStyle/>
          <a:p>
            <a:pPr eaLnBrk="1" hangingPunct="1">
              <a:buFont typeface="Wingdings" charset="2"/>
              <a:buChar char="§"/>
            </a:pPr>
            <a:r>
              <a:rPr lang="en-US" altLang="fr-FR" dirty="0" err="1">
                <a:solidFill>
                  <a:schemeClr val="accent6">
                    <a:lumMod val="20000"/>
                    <a:lumOff val="80000"/>
                  </a:schemeClr>
                </a:solidFill>
                <a:ea typeface="ＭＳ Ｐゴシック" charset="-128"/>
              </a:rPr>
              <a:t>Affordance</a:t>
            </a:r>
            <a:r>
              <a:rPr lang="en-US" altLang="fr-FR" baseline="-25000" dirty="0" err="1">
                <a:solidFill>
                  <a:schemeClr val="accent6">
                    <a:lumMod val="20000"/>
                    <a:lumOff val="80000"/>
                  </a:schemeClr>
                </a:solidFill>
                <a:ea typeface="ＭＳ Ｐゴシック" charset="-128"/>
              </a:rPr>
              <a:t>a</a:t>
            </a:r>
            <a:r>
              <a:rPr lang="en-US" altLang="fr-FR" dirty="0">
                <a:solidFill>
                  <a:schemeClr val="accent6">
                    <a:lumMod val="20000"/>
                    <a:lumOff val="80000"/>
                  </a:schemeClr>
                </a:solidFill>
                <a:ea typeface="ＭＳ Ｐゴシック" charset="-128"/>
              </a:rPr>
              <a:t> [Place=here],[Time= Now/soon],</a:t>
            </a:r>
          </a:p>
          <a:p>
            <a:pPr eaLnBrk="1" hangingPunct="1">
              <a:buFont typeface="Wingdings" charset="2"/>
              <a:buChar char="§"/>
            </a:pPr>
            <a:r>
              <a:rPr lang="en-US" altLang="fr-FR" dirty="0">
                <a:solidFill>
                  <a:schemeClr val="accent6">
                    <a:lumMod val="20000"/>
                    <a:lumOff val="80000"/>
                  </a:schemeClr>
                </a:solidFill>
                <a:ea typeface="ＭＳ Ｐゴシック" charset="-128"/>
              </a:rPr>
              <a:t> [</a:t>
            </a:r>
            <a:r>
              <a:rPr lang="en-US" altLang="fr-FR" dirty="0" err="1">
                <a:solidFill>
                  <a:schemeClr val="accent6">
                    <a:lumMod val="20000"/>
                    <a:lumOff val="80000"/>
                  </a:schemeClr>
                </a:solidFill>
                <a:ea typeface="ＭＳ Ｐゴシック" charset="-128"/>
              </a:rPr>
              <a:t>Valence</a:t>
            </a:r>
            <a:r>
              <a:rPr lang="en-US" altLang="fr-FR" baseline="-25000" dirty="0" err="1">
                <a:solidFill>
                  <a:schemeClr val="accent6">
                    <a:lumMod val="20000"/>
                    <a:lumOff val="80000"/>
                  </a:schemeClr>
                </a:solidFill>
                <a:ea typeface="ＭＳ Ｐゴシック" charset="-128"/>
              </a:rPr>
              <a:t>a</a:t>
            </a:r>
            <a:r>
              <a:rPr lang="en-US" altLang="fr-FR" dirty="0">
                <a:solidFill>
                  <a:schemeClr val="accent6">
                    <a:lumMod val="20000"/>
                    <a:lumOff val="80000"/>
                  </a:schemeClr>
                </a:solidFill>
                <a:ea typeface="ＭＳ Ｐゴシック" charset="-128"/>
              </a:rPr>
              <a:t>]</a:t>
            </a:r>
            <a:r>
              <a:rPr lang="en-US" altLang="fr-FR" baseline="-25000" dirty="0">
                <a:solidFill>
                  <a:schemeClr val="accent6">
                    <a:lumMod val="20000"/>
                    <a:lumOff val="80000"/>
                  </a:schemeClr>
                </a:solidFill>
                <a:ea typeface="ＭＳ Ｐゴシック" charset="-128"/>
              </a:rPr>
              <a:t>,</a:t>
            </a:r>
            <a:r>
              <a:rPr lang="fr-FR" altLang="fr-FR" baseline="-25000" dirty="0">
                <a:solidFill>
                  <a:schemeClr val="accent6">
                    <a:lumMod val="20000"/>
                    <a:lumOff val="80000"/>
                  </a:schemeClr>
                </a:solidFill>
                <a:ea typeface="ＭＳ Ｐゴシック" charset="-128"/>
              </a:rPr>
              <a:t> </a:t>
            </a:r>
            <a:endParaRPr lang="en-US" altLang="fr-FR" baseline="-25000" dirty="0">
              <a:solidFill>
                <a:schemeClr val="accent6">
                  <a:lumMod val="20000"/>
                  <a:lumOff val="80000"/>
                </a:schemeClr>
              </a:solidFill>
              <a:ea typeface="ＭＳ Ｐゴシック" charset="-128"/>
            </a:endParaRPr>
          </a:p>
          <a:p>
            <a:pPr eaLnBrk="1" hangingPunct="1">
              <a:buFont typeface="Wingdings" charset="2"/>
              <a:buChar char="§"/>
            </a:pPr>
            <a:r>
              <a:rPr lang="en-US" altLang="fr-FR" baseline="-25000" dirty="0">
                <a:solidFill>
                  <a:schemeClr val="accent6">
                    <a:lumMod val="20000"/>
                    <a:lumOff val="80000"/>
                  </a:schemeClr>
                </a:solidFill>
                <a:ea typeface="ＭＳ Ｐゴシック" charset="-128"/>
              </a:rPr>
              <a:t> </a:t>
            </a:r>
            <a:r>
              <a:rPr lang="en-US" altLang="fr-FR" dirty="0">
                <a:solidFill>
                  <a:schemeClr val="accent6">
                    <a:lumMod val="20000"/>
                    <a:lumOff val="80000"/>
                  </a:schemeClr>
                </a:solidFill>
                <a:ea typeface="ＭＳ Ｐゴシック" charset="-128"/>
              </a:rPr>
              <a:t>[</a:t>
            </a:r>
            <a:r>
              <a:rPr lang="en-US" altLang="fr-FR" dirty="0" err="1">
                <a:solidFill>
                  <a:schemeClr val="accent6">
                    <a:lumMod val="20000"/>
                    <a:lumOff val="80000"/>
                  </a:schemeClr>
                </a:solidFill>
                <a:ea typeface="ＭＳ Ｐゴシック" charset="-128"/>
              </a:rPr>
              <a:t>Intensity</a:t>
            </a:r>
            <a:r>
              <a:rPr lang="en-US" altLang="fr-FR" baseline="-25000" dirty="0" err="1">
                <a:solidFill>
                  <a:schemeClr val="accent6">
                    <a:lumMod val="20000"/>
                    <a:lumOff val="80000"/>
                  </a:schemeClr>
                </a:solidFill>
                <a:ea typeface="ＭＳ Ｐゴシック" charset="-128"/>
              </a:rPr>
              <a:t>a</a:t>
            </a:r>
            <a:r>
              <a:rPr lang="en-US" altLang="fr-FR" baseline="-25000" dirty="0">
                <a:solidFill>
                  <a:schemeClr val="accent6">
                    <a:lumMod val="20000"/>
                    <a:lumOff val="80000"/>
                  </a:schemeClr>
                </a:solidFill>
                <a:ea typeface="ＭＳ Ｐゴシック" charset="-128"/>
              </a:rPr>
              <a:t> </a:t>
            </a:r>
            <a:r>
              <a:rPr lang="en-US" altLang="fr-FR" dirty="0">
                <a:solidFill>
                  <a:schemeClr val="accent6">
                    <a:lumMod val="20000"/>
                    <a:lumOff val="80000"/>
                  </a:schemeClr>
                </a:solidFill>
                <a:ea typeface="ＭＳ Ｐゴシック" charset="-128"/>
              </a:rPr>
              <a:t>(on a scale 0 to 1)],</a:t>
            </a:r>
          </a:p>
          <a:p>
            <a:pPr eaLnBrk="1" hangingPunct="1">
              <a:buFont typeface="Wingdings" charset="2"/>
              <a:buChar char="§"/>
            </a:pPr>
            <a:r>
              <a:rPr lang="en-US" altLang="fr-FR" dirty="0">
                <a:solidFill>
                  <a:schemeClr val="accent6">
                    <a:lumMod val="20000"/>
                    <a:lumOff val="80000"/>
                  </a:schemeClr>
                </a:solidFill>
                <a:ea typeface="ＭＳ Ｐゴシック" charset="-128"/>
              </a:rPr>
              <a:t> [motivation </a:t>
            </a:r>
            <a:r>
              <a:rPr lang="en-US" altLang="fr-FR" dirty="0" smtClean="0">
                <a:solidFill>
                  <a:schemeClr val="accent6">
                    <a:lumMod val="20000"/>
                    <a:lumOff val="80000"/>
                  </a:schemeClr>
                </a:solidFill>
                <a:ea typeface="ＭＳ Ｐゴシック" charset="-128"/>
              </a:rPr>
              <a:t>of </a:t>
            </a:r>
            <a:r>
              <a:rPr lang="en-US" altLang="fr-FR" dirty="0">
                <a:solidFill>
                  <a:schemeClr val="accent6">
                    <a:lumMod val="20000"/>
                    <a:lumOff val="80000"/>
                  </a:schemeClr>
                </a:solidFill>
                <a:ea typeface="ＭＳ Ｐゴシック" charset="-128"/>
              </a:rPr>
              <a:t>degree</a:t>
            </a:r>
            <a:r>
              <a:rPr lang="en-US" altLang="fr-FR" baseline="-25000" dirty="0">
                <a:solidFill>
                  <a:schemeClr val="accent6">
                    <a:lumMod val="20000"/>
                    <a:lumOff val="80000"/>
                  </a:schemeClr>
                </a:solidFill>
                <a:ea typeface="ＭＳ Ｐゴシック" charset="-128"/>
              </a:rPr>
              <a:t>d</a:t>
            </a:r>
            <a:r>
              <a:rPr lang="en-US" altLang="fr-FR" dirty="0">
                <a:solidFill>
                  <a:schemeClr val="accent6">
                    <a:lumMod val="20000"/>
                    <a:lumOff val="80000"/>
                  </a:schemeClr>
                </a:solidFill>
                <a:ea typeface="ＭＳ Ｐゴシック" charset="-128"/>
              </a:rPr>
              <a:t> to act according to action </a:t>
            </a:r>
            <a:r>
              <a:rPr lang="en-US" altLang="fr-FR" dirty="0" err="1">
                <a:solidFill>
                  <a:schemeClr val="accent6">
                    <a:lumMod val="20000"/>
                    <a:lumOff val="80000"/>
                  </a:schemeClr>
                </a:solidFill>
                <a:ea typeface="ＭＳ Ｐゴシック" charset="-128"/>
              </a:rPr>
              <a:t>program</a:t>
            </a:r>
            <a:r>
              <a:rPr lang="en-US" altLang="fr-FR" baseline="-25000" dirty="0" err="1">
                <a:solidFill>
                  <a:schemeClr val="accent6">
                    <a:lumMod val="20000"/>
                    <a:lumOff val="80000"/>
                  </a:schemeClr>
                </a:solidFill>
                <a:ea typeface="ＭＳ Ｐゴシック" charset="-128"/>
              </a:rPr>
              <a:t>a</a:t>
            </a:r>
            <a:r>
              <a:rPr lang="en-US" altLang="fr-FR" dirty="0">
                <a:solidFill>
                  <a:schemeClr val="accent6">
                    <a:lumMod val="20000"/>
                    <a:lumOff val="80000"/>
                  </a:schemeClr>
                </a:solidFill>
                <a:ea typeface="ＭＳ Ｐゴシック" charset="-128"/>
              </a:rPr>
              <a:t>].</a:t>
            </a:r>
          </a:p>
          <a:p>
            <a:pPr eaLnBrk="1" hangingPunct="1">
              <a:buFont typeface="Wingdings" charset="0"/>
              <a:buChar char="à"/>
            </a:pPr>
            <a:r>
              <a:rPr lang="en-US" altLang="fr-FR" dirty="0" smtClean="0">
                <a:ea typeface="ＭＳ Ｐゴシック" charset="-128"/>
              </a:rPr>
              <a:t>All </a:t>
            </a:r>
            <a:r>
              <a:rPr lang="en-US" altLang="fr-FR" dirty="0">
                <a:ea typeface="ＭＳ Ｐゴシック" charset="-128"/>
              </a:rPr>
              <a:t>the constituents </a:t>
            </a:r>
            <a:r>
              <a:rPr lang="en-US" altLang="fr-FR" dirty="0" smtClean="0">
                <a:ea typeface="ＭＳ Ｐゴシック" charset="-128"/>
              </a:rPr>
              <a:t>are </a:t>
            </a:r>
            <a:r>
              <a:rPr lang="en-US" altLang="fr-FR" dirty="0">
                <a:ea typeface="ＭＳ Ｐゴシック" charset="-128"/>
              </a:rPr>
              <a:t>associatively related </a:t>
            </a:r>
            <a:r>
              <a:rPr lang="en-US" altLang="fr-FR" dirty="0" smtClean="0">
                <a:ea typeface="ＭＳ Ｐゴシック" charset="-128"/>
              </a:rPr>
              <a:t>to perceptual cues in </a:t>
            </a:r>
            <a:r>
              <a:rPr lang="en-US" altLang="fr-FR" dirty="0">
                <a:ea typeface="ＭＳ Ｐゴシック" charset="-128"/>
              </a:rPr>
              <a:t>the affordance </a:t>
            </a:r>
            <a:r>
              <a:rPr lang="en-US" altLang="fr-FR" dirty="0" smtClean="0">
                <a:ea typeface="ＭＳ Ｐゴシック" charset="-128"/>
              </a:rPr>
              <a:t>sensing</a:t>
            </a:r>
          </a:p>
          <a:p>
            <a:pPr marL="0" indent="0" eaLnBrk="1" hangingPunct="1">
              <a:buNone/>
            </a:pPr>
            <a:r>
              <a:rPr lang="fr-FR" altLang="fr-FR" dirty="0" smtClean="0">
                <a:ea typeface="ＭＳ Ｐゴシック" charset="-128"/>
                <a:sym typeface="Wingdings"/>
              </a:rPr>
              <a:t> </a:t>
            </a:r>
            <a:r>
              <a:rPr lang="fr-FR" altLang="fr-FR" dirty="0" smtClean="0">
                <a:ea typeface="ＭＳ Ｐゴシック" charset="-128"/>
              </a:rPr>
              <a:t>A </a:t>
            </a:r>
            <a:r>
              <a:rPr lang="fr-FR" altLang="fr-FR" dirty="0" err="1" smtClean="0">
                <a:ea typeface="ＭＳ Ｐゴシック" charset="-128"/>
              </a:rPr>
              <a:t>subset</a:t>
            </a:r>
            <a:r>
              <a:rPr lang="fr-FR" altLang="fr-FR" dirty="0" smtClean="0">
                <a:ea typeface="ＭＳ Ｐゴシック" charset="-128"/>
              </a:rPr>
              <a:t> </a:t>
            </a:r>
            <a:r>
              <a:rPr lang="fr-FR" altLang="fr-FR" dirty="0" err="1" smtClean="0">
                <a:ea typeface="ＭＳ Ｐゴシック" charset="-128"/>
              </a:rPr>
              <a:t>may</a:t>
            </a:r>
            <a:r>
              <a:rPr lang="fr-FR" altLang="fr-FR" dirty="0" smtClean="0">
                <a:ea typeface="ＭＳ Ｐゴシック" charset="-128"/>
              </a:rPr>
              <a:t> </a:t>
            </a:r>
            <a:r>
              <a:rPr lang="fr-FR" altLang="fr-FR" dirty="0" err="1" smtClean="0">
                <a:ea typeface="ＭＳ Ｐゴシック" charset="-128"/>
              </a:rPr>
              <a:t>activate</a:t>
            </a:r>
            <a:r>
              <a:rPr lang="fr-FR" altLang="fr-FR" dirty="0" smtClean="0">
                <a:ea typeface="ＭＳ Ｐゴシック" charset="-128"/>
              </a:rPr>
              <a:t> the full </a:t>
            </a:r>
            <a:r>
              <a:rPr lang="fr-FR" altLang="fr-FR" dirty="0" err="1" smtClean="0">
                <a:ea typeface="ＭＳ Ｐゴシック" charset="-128"/>
              </a:rPr>
              <a:t>representation</a:t>
            </a:r>
            <a:r>
              <a:rPr lang="fr-FR" altLang="fr-FR" dirty="0" smtClean="0">
                <a:ea typeface="ＭＳ Ｐゴシック" charset="-128"/>
              </a:rPr>
              <a:t> and </a:t>
            </a:r>
            <a:r>
              <a:rPr lang="fr-FR" altLang="fr-FR" dirty="0" err="1" smtClean="0">
                <a:ea typeface="ＭＳ Ｐゴシック" charset="-128"/>
              </a:rPr>
              <a:t>thus</a:t>
            </a:r>
            <a:r>
              <a:rPr lang="fr-FR" altLang="fr-FR" dirty="0" smtClean="0">
                <a:ea typeface="ＭＳ Ｐゴシック" charset="-128"/>
              </a:rPr>
              <a:t> </a:t>
            </a:r>
            <a:r>
              <a:rPr lang="fr-FR" altLang="fr-FR" dirty="0" err="1" smtClean="0">
                <a:ea typeface="ＭＳ Ｐゴシック" charset="-128"/>
              </a:rPr>
              <a:t>predict</a:t>
            </a:r>
            <a:r>
              <a:rPr lang="fr-FR" altLang="fr-FR" dirty="0" smtClean="0">
                <a:ea typeface="ＭＳ Ｐゴシック" charset="-128"/>
              </a:rPr>
              <a:t> an </a:t>
            </a:r>
            <a:r>
              <a:rPr lang="fr-FR" altLang="fr-FR" dirty="0" err="1" smtClean="0">
                <a:ea typeface="ＭＳ Ｐゴシック" charset="-128"/>
              </a:rPr>
              <a:t>opportunity</a:t>
            </a:r>
            <a:endParaRPr lang="fr-FR" altLang="fr-FR" dirty="0">
              <a:ea typeface="ＭＳ Ｐゴシック" charset="-128"/>
            </a:endParaRPr>
          </a:p>
        </p:txBody>
      </p:sp>
      <p:sp>
        <p:nvSpPr>
          <p:cNvPr id="4" name="Espace réservé du pied de page 3"/>
          <p:cNvSpPr>
            <a:spLocks noGrp="1"/>
          </p:cNvSpPr>
          <p:nvPr>
            <p:ph type="ftr" sz="quarter" idx="11"/>
          </p:nvPr>
        </p:nvSpPr>
        <p:spPr>
          <a:xfrm>
            <a:off x="702606" y="6126163"/>
            <a:ext cx="7174678" cy="466358"/>
          </a:xfrm>
        </p:spPr>
        <p:txBody>
          <a:bodyPr/>
          <a:lstStyle/>
          <a:p>
            <a:pPr algn="ctr">
              <a:defRPr/>
            </a:pPr>
            <a:r>
              <a:rPr lang="fr-FR" sz="2000" dirty="0" smtClean="0">
                <a:solidFill>
                  <a:schemeClr val="tx1"/>
                </a:solidFill>
              </a:rPr>
              <a:t>Proust (2014, 2015, 2016)</a:t>
            </a:r>
            <a:endParaRPr lang="fr-FR" sz="2000" dirty="0">
              <a:solidFill>
                <a:schemeClr val="tx1"/>
              </a:solidFill>
            </a:endParaRPr>
          </a:p>
        </p:txBody>
      </p:sp>
    </p:spTree>
    <p:extLst>
      <p:ext uri="{BB962C8B-B14F-4D97-AF65-F5344CB8AC3E}">
        <p14:creationId xmlns:p14="http://schemas.microsoft.com/office/powerpoint/2010/main" val="843292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Evaluative vs </a:t>
            </a:r>
            <a:r>
              <a:rPr lang="fr-FR" sz="3600" dirty="0" err="1" smtClean="0"/>
              <a:t>propositional</a:t>
            </a:r>
            <a:r>
              <a:rPr lang="fr-FR" sz="3600" dirty="0" smtClean="0"/>
              <a:t> attitudes</a:t>
            </a:r>
            <a:endParaRPr lang="fr-FR" sz="3600"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solidFill>
                  <a:srgbClr val="FAC090"/>
                </a:solidFill>
              </a:rPr>
              <a:t>No</a:t>
            </a:r>
            <a:r>
              <a:rPr lang="fr-FR" dirty="0" smtClean="0"/>
              <a:t> </a:t>
            </a:r>
            <a:r>
              <a:rPr lang="fr-FR" sz="2800" dirty="0" err="1" smtClean="0"/>
              <a:t>contrast</a:t>
            </a:r>
            <a:r>
              <a:rPr lang="fr-FR" sz="2800" dirty="0" smtClean="0"/>
              <a:t> </a:t>
            </a:r>
            <a:r>
              <a:rPr lang="fr-FR" sz="2800" dirty="0" err="1" smtClean="0"/>
              <a:t>between</a:t>
            </a:r>
            <a:r>
              <a:rPr lang="fr-FR" sz="2800" dirty="0" smtClean="0"/>
              <a:t> </a:t>
            </a:r>
            <a:r>
              <a:rPr lang="fr-FR" sz="2800" dirty="0"/>
              <a:t>an</a:t>
            </a:r>
            <a:r>
              <a:rPr lang="fr-FR" sz="2800" dirty="0">
                <a:solidFill>
                  <a:srgbClr val="FAC090"/>
                </a:solidFill>
              </a:rPr>
              <a:t> </a:t>
            </a:r>
            <a:r>
              <a:rPr lang="fr-FR" sz="2800" dirty="0" err="1">
                <a:solidFill>
                  <a:srgbClr val="FAC090"/>
                </a:solidFill>
              </a:rPr>
              <a:t>object</a:t>
            </a:r>
            <a:r>
              <a:rPr lang="fr-FR" sz="2800" dirty="0">
                <a:solidFill>
                  <a:srgbClr val="FAC090"/>
                </a:solidFill>
              </a:rPr>
              <a:t> </a:t>
            </a:r>
            <a:r>
              <a:rPr lang="fr-FR" sz="2800" dirty="0" smtClean="0"/>
              <a:t>and a </a:t>
            </a:r>
            <a:r>
              <a:rPr lang="fr-FR" sz="2800" dirty="0">
                <a:solidFill>
                  <a:srgbClr val="FAC090"/>
                </a:solidFill>
              </a:rPr>
              <a:t>concept</a:t>
            </a:r>
          </a:p>
          <a:p>
            <a:pPr marL="0" indent="0">
              <a:buNone/>
            </a:pPr>
            <a:r>
              <a:rPr lang="fr-FR" sz="2800" dirty="0" smtClean="0">
                <a:solidFill>
                  <a:srgbClr val="FAC090"/>
                </a:solidFill>
              </a:rPr>
              <a:t>No </a:t>
            </a:r>
            <a:r>
              <a:rPr lang="fr-FR" sz="2800" dirty="0" err="1" smtClean="0">
                <a:solidFill>
                  <a:srgbClr val="FAC090"/>
                </a:solidFill>
              </a:rPr>
              <a:t>combinatorial</a:t>
            </a:r>
            <a:r>
              <a:rPr lang="fr-FR" sz="2800" dirty="0" smtClean="0">
                <a:solidFill>
                  <a:srgbClr val="FAC090"/>
                </a:solidFill>
              </a:rPr>
              <a:t> </a:t>
            </a:r>
            <a:r>
              <a:rPr lang="fr-FR" sz="2800" dirty="0" err="1" smtClean="0">
                <a:solidFill>
                  <a:srgbClr val="FAC090"/>
                </a:solidFill>
              </a:rPr>
              <a:t>ability</a:t>
            </a:r>
            <a:r>
              <a:rPr lang="fr-FR" sz="2800" dirty="0" smtClean="0">
                <a:solidFill>
                  <a:srgbClr val="FAC090"/>
                </a:solidFill>
              </a:rPr>
              <a:t> </a:t>
            </a:r>
          </a:p>
          <a:p>
            <a:pPr marL="0" indent="0">
              <a:buNone/>
            </a:pPr>
            <a:r>
              <a:rPr lang="fr-FR" sz="2800" dirty="0" smtClean="0">
                <a:solidFill>
                  <a:srgbClr val="FAC090"/>
                </a:solidFill>
              </a:rPr>
              <a:t>No </a:t>
            </a:r>
            <a:r>
              <a:rPr lang="fr-FR" sz="2800" dirty="0" err="1" smtClean="0"/>
              <a:t>deductive</a:t>
            </a:r>
            <a:r>
              <a:rPr lang="fr-FR" sz="2800" dirty="0" smtClean="0"/>
              <a:t> power</a:t>
            </a:r>
            <a:endParaRPr lang="fr-FR" sz="2800" dirty="0"/>
          </a:p>
          <a:p>
            <a:pPr marL="0" indent="0">
              <a:buNone/>
            </a:pPr>
            <a:r>
              <a:rPr lang="fr-FR" sz="2800" dirty="0" smtClean="0">
                <a:solidFill>
                  <a:srgbClr val="FAC090"/>
                </a:solidFill>
              </a:rPr>
              <a:t>No</a:t>
            </a:r>
            <a:r>
              <a:rPr lang="fr-FR" sz="2800" dirty="0" smtClean="0"/>
              <a:t> </a:t>
            </a:r>
            <a:r>
              <a:rPr lang="fr-FR" sz="2800" dirty="0" err="1" smtClean="0"/>
              <a:t>embedding</a:t>
            </a:r>
            <a:r>
              <a:rPr lang="fr-FR" sz="2800" dirty="0" smtClean="0"/>
              <a:t> possible</a:t>
            </a:r>
          </a:p>
          <a:p>
            <a:pPr marL="0" indent="0">
              <a:buNone/>
            </a:pPr>
            <a:r>
              <a:rPr lang="fr-FR" sz="2800" b="1" dirty="0" smtClean="0">
                <a:solidFill>
                  <a:srgbClr val="FAC090"/>
                </a:solidFill>
              </a:rPr>
              <a:t>But </a:t>
            </a:r>
            <a:r>
              <a:rPr lang="fr-FR" sz="2800" b="1" dirty="0" err="1" smtClean="0">
                <a:solidFill>
                  <a:srgbClr val="FAC090"/>
                </a:solidFill>
              </a:rPr>
              <a:t>still</a:t>
            </a:r>
            <a:r>
              <a:rPr lang="fr-FR" sz="2800" b="1" dirty="0" smtClean="0">
                <a:solidFill>
                  <a:srgbClr val="FAC090"/>
                </a:solidFill>
              </a:rPr>
              <a:t> structure:</a:t>
            </a:r>
          </a:p>
          <a:p>
            <a:pPr>
              <a:buFont typeface="Wingdings" charset="2"/>
              <a:buChar char="ü"/>
            </a:pPr>
            <a:r>
              <a:rPr lang="fr-FR" sz="2800" dirty="0" smtClean="0"/>
              <a:t> </a:t>
            </a:r>
            <a:r>
              <a:rPr lang="fr-FR" sz="2800" dirty="0" err="1" smtClean="0"/>
              <a:t>Predictive</a:t>
            </a:r>
            <a:r>
              <a:rPr lang="fr-FR" sz="2800" dirty="0" smtClean="0"/>
              <a:t> </a:t>
            </a:r>
            <a:r>
              <a:rPr lang="fr-FR" sz="2800" dirty="0" err="1" smtClean="0"/>
              <a:t>ability</a:t>
            </a:r>
            <a:r>
              <a:rPr lang="fr-FR" sz="2800" dirty="0" smtClean="0"/>
              <a:t> </a:t>
            </a:r>
            <a:r>
              <a:rPr lang="fr-FR" sz="2800" dirty="0" err="1" smtClean="0"/>
              <a:t>connected</a:t>
            </a:r>
            <a:r>
              <a:rPr lang="fr-FR" sz="2800" dirty="0" smtClean="0"/>
              <a:t> </a:t>
            </a:r>
            <a:r>
              <a:rPr lang="fr-FR" sz="2800" dirty="0" err="1" smtClean="0"/>
              <a:t>with</a:t>
            </a:r>
            <a:r>
              <a:rPr lang="fr-FR" sz="2800" dirty="0" smtClean="0"/>
              <a:t> </a:t>
            </a:r>
            <a:r>
              <a:rPr lang="fr-FR" sz="2800" dirty="0" err="1" smtClean="0"/>
              <a:t>reactive</a:t>
            </a:r>
            <a:r>
              <a:rPr lang="fr-FR" sz="2800" dirty="0" smtClean="0"/>
              <a:t> action </a:t>
            </a:r>
            <a:r>
              <a:rPr lang="fr-FR" sz="2800" dirty="0" err="1" smtClean="0"/>
              <a:t>schemas</a:t>
            </a:r>
            <a:endParaRPr lang="fr-FR" sz="2800" dirty="0" smtClean="0"/>
          </a:p>
          <a:p>
            <a:pPr>
              <a:buFont typeface="Wingdings" charset="2"/>
              <a:buChar char="ü"/>
            </a:pPr>
            <a:r>
              <a:rPr lang="fr-FR" sz="2800" dirty="0" err="1" smtClean="0"/>
              <a:t>Graded</a:t>
            </a:r>
            <a:r>
              <a:rPr lang="fr-FR" sz="2800" dirty="0" smtClean="0"/>
              <a:t> </a:t>
            </a:r>
            <a:r>
              <a:rPr lang="fr-FR" sz="2800" dirty="0" err="1" smtClean="0"/>
              <a:t>sensitivity</a:t>
            </a:r>
            <a:r>
              <a:rPr lang="fr-FR" sz="2800" dirty="0" smtClean="0"/>
              <a:t> to affordances</a:t>
            </a:r>
          </a:p>
          <a:p>
            <a:pPr>
              <a:buFont typeface="Wingdings" charset="2"/>
              <a:buChar char="ü"/>
            </a:pPr>
            <a:r>
              <a:rPr lang="fr-FR" sz="2800" dirty="0" err="1" smtClean="0"/>
              <a:t>Graded</a:t>
            </a:r>
            <a:r>
              <a:rPr lang="fr-FR" sz="2800" dirty="0" smtClean="0"/>
              <a:t> « control </a:t>
            </a:r>
            <a:r>
              <a:rPr lang="fr-FR" sz="2800" dirty="0" err="1" smtClean="0"/>
              <a:t>precedence</a:t>
            </a:r>
            <a:r>
              <a:rPr lang="fr-FR" sz="2800" dirty="0" smtClean="0"/>
              <a:t> »</a:t>
            </a:r>
          </a:p>
          <a:p>
            <a:pPr>
              <a:buFont typeface="Wingdings" charset="2"/>
              <a:buChar char="ü"/>
            </a:pPr>
            <a:endParaRPr lang="fr-FR" sz="2800" dirty="0" smtClean="0"/>
          </a:p>
          <a:p>
            <a:pPr marL="0" indent="0">
              <a:buNone/>
            </a:pPr>
            <a:endParaRPr lang="fr-FR" dirty="0"/>
          </a:p>
          <a:p>
            <a:endParaRPr lang="fr-FR" dirty="0"/>
          </a:p>
          <a:p>
            <a:endParaRPr lang="fr-FR" dirty="0"/>
          </a:p>
          <a:p>
            <a:endParaRPr lang="fr-FR" dirty="0"/>
          </a:p>
        </p:txBody>
      </p:sp>
    </p:spTree>
    <p:extLst>
      <p:ext uri="{BB962C8B-B14F-4D97-AF65-F5344CB8AC3E}">
        <p14:creationId xmlns:p14="http://schemas.microsoft.com/office/powerpoint/2010/main" val="1973082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12775" y="332657"/>
            <a:ext cx="7918450" cy="1038944"/>
          </a:xfrm>
        </p:spPr>
        <p:txBody>
          <a:bodyPr rtlCol="0">
            <a:noAutofit/>
          </a:bodyPr>
          <a:lstStyle/>
          <a:p>
            <a:pPr eaLnBrk="1" fontAlgn="auto" hangingPunct="1">
              <a:spcAft>
                <a:spcPts val="0"/>
              </a:spcAft>
              <a:defRPr/>
            </a:pPr>
            <a:r>
              <a:rPr lang="fr-FR" sz="3200" dirty="0" err="1" smtClean="0">
                <a:solidFill>
                  <a:srgbClr val="FAC090"/>
                </a:solidFill>
                <a:ea typeface="+mj-ea"/>
                <a:cs typeface="+mj-cs"/>
              </a:rPr>
              <a:t>Noetic</a:t>
            </a:r>
            <a:r>
              <a:rPr lang="fr-FR" sz="3200" dirty="0" smtClean="0">
                <a:solidFill>
                  <a:srgbClr val="FAC090"/>
                </a:solidFill>
                <a:ea typeface="+mj-ea"/>
                <a:cs typeface="+mj-cs"/>
              </a:rPr>
              <a:t> feelings </a:t>
            </a:r>
            <a:r>
              <a:rPr lang="fr-FR" sz="3200" dirty="0" smtClean="0">
                <a:solidFill>
                  <a:srgbClr val="FAC090"/>
                </a:solidFill>
                <a:ea typeface="+mj-ea"/>
                <a:cs typeface="+mj-cs"/>
              </a:rPr>
              <a:t>express cognitive affordance </a:t>
            </a:r>
            <a:r>
              <a:rPr lang="fr-FR" sz="3200" dirty="0" err="1" smtClean="0">
                <a:solidFill>
                  <a:srgbClr val="FAC090"/>
                </a:solidFill>
                <a:ea typeface="+mj-ea"/>
                <a:cs typeface="+mj-cs"/>
              </a:rPr>
              <a:t>sensings</a:t>
            </a:r>
            <a:r>
              <a:rPr lang="fr-FR" sz="3200" dirty="0" smtClean="0">
                <a:solidFill>
                  <a:srgbClr val="FAC090"/>
                </a:solidFill>
                <a:ea typeface="+mj-ea"/>
                <a:cs typeface="+mj-cs"/>
              </a:rPr>
              <a:t/>
            </a:r>
            <a:br>
              <a:rPr lang="fr-FR" sz="3200" dirty="0" smtClean="0">
                <a:solidFill>
                  <a:srgbClr val="FAC090"/>
                </a:solidFill>
                <a:ea typeface="+mj-ea"/>
                <a:cs typeface="+mj-cs"/>
              </a:rPr>
            </a:br>
            <a:endParaRPr lang="fr-FR" sz="3200" dirty="0">
              <a:solidFill>
                <a:srgbClr val="FAC090"/>
              </a:solidFill>
              <a:ea typeface="+mj-ea"/>
              <a:cs typeface="+mj-cs"/>
            </a:endParaRPr>
          </a:p>
        </p:txBody>
      </p:sp>
      <p:sp>
        <p:nvSpPr>
          <p:cNvPr id="6" name="Espace réservé du contenu 5"/>
          <p:cNvSpPr>
            <a:spLocks noGrp="1"/>
          </p:cNvSpPr>
          <p:nvPr>
            <p:ph idx="1"/>
          </p:nvPr>
        </p:nvSpPr>
        <p:spPr>
          <a:xfrm>
            <a:off x="457200" y="1237376"/>
            <a:ext cx="8229600" cy="6027445"/>
          </a:xfrm>
        </p:spPr>
        <p:txBody>
          <a:bodyPr rtlCol="0">
            <a:normAutofit/>
          </a:bodyPr>
          <a:lstStyle/>
          <a:p>
            <a:pPr eaLnBrk="1" hangingPunct="1">
              <a:buFont typeface="Arial" charset="0"/>
              <a:buChar char="•"/>
            </a:pPr>
            <a:r>
              <a:rPr lang="en-US" altLang="fr-FR" dirty="0" smtClean="0">
                <a:ea typeface="ＭＳ Ｐゴシック" charset="-128"/>
              </a:rPr>
              <a:t>Affordance </a:t>
            </a:r>
            <a:r>
              <a:rPr lang="en-US" altLang="fr-FR" sz="3600" baseline="-25000" dirty="0" smtClean="0">
                <a:solidFill>
                  <a:srgbClr val="FFFF00"/>
                </a:solidFill>
                <a:ea typeface="ＭＳ Ｐゴシック" charset="-128"/>
              </a:rPr>
              <a:t>familiar/ </a:t>
            </a:r>
            <a:r>
              <a:rPr lang="en-US" altLang="fr-FR" sz="3600" baseline="-25000" dirty="0" err="1" smtClean="0">
                <a:solidFill>
                  <a:srgbClr val="FFFF00"/>
                </a:solidFill>
                <a:ea typeface="ＭＳ Ｐゴシック" charset="-128"/>
              </a:rPr>
              <a:t>rememberable</a:t>
            </a:r>
            <a:r>
              <a:rPr lang="en-US" altLang="fr-FR" sz="3600" baseline="-25000" dirty="0" smtClean="0">
                <a:solidFill>
                  <a:srgbClr val="FFFF00"/>
                </a:solidFill>
                <a:ea typeface="ＭＳ Ｐゴシック" charset="-128"/>
              </a:rPr>
              <a:t>,</a:t>
            </a:r>
            <a:r>
              <a:rPr lang="en-US" altLang="fr-FR" sz="3600" dirty="0" smtClean="0">
                <a:solidFill>
                  <a:srgbClr val="FFFF00"/>
                </a:solidFill>
                <a:ea typeface="ＭＳ Ｐゴシック" charset="-128"/>
              </a:rPr>
              <a:t> </a:t>
            </a:r>
            <a:r>
              <a:rPr lang="en-US" altLang="fr-FR" sz="3600" baseline="-25000" dirty="0" smtClean="0">
                <a:solidFill>
                  <a:srgbClr val="FFFF00"/>
                </a:solidFill>
                <a:ea typeface="ＭＳ Ｐゴシック" charset="-128"/>
              </a:rPr>
              <a:t>clear</a:t>
            </a:r>
            <a:r>
              <a:rPr lang="en-US" altLang="fr-FR" sz="3600" baseline="-25000" dirty="0" smtClean="0">
                <a:solidFill>
                  <a:srgbClr val="FFFF00"/>
                </a:solidFill>
              </a:rPr>
              <a:t>..</a:t>
            </a:r>
            <a:endParaRPr lang="en-US" altLang="fr-FR" sz="2000" dirty="0" smtClean="0">
              <a:ea typeface="ＭＳ Ｐゴシック" charset="-128"/>
            </a:endParaRPr>
          </a:p>
          <a:p>
            <a:pPr eaLnBrk="1" hangingPunct="1">
              <a:buFont typeface="Arial" charset="0"/>
              <a:buChar char="•"/>
            </a:pPr>
            <a:r>
              <a:rPr lang="en-US" altLang="fr-FR" dirty="0" smtClean="0">
                <a:ea typeface="ＭＳ Ｐゴシック" charset="-128"/>
              </a:rPr>
              <a:t>[Time]= </a:t>
            </a:r>
            <a:r>
              <a:rPr lang="en-US" altLang="fr-FR" dirty="0" smtClean="0">
                <a:solidFill>
                  <a:srgbClr val="FFFF00"/>
                </a:solidFill>
                <a:ea typeface="ＭＳ Ｐゴシック" charset="-128"/>
              </a:rPr>
              <a:t>now</a:t>
            </a:r>
            <a:endParaRPr lang="en-US" altLang="fr-FR" dirty="0">
              <a:solidFill>
                <a:srgbClr val="FFFF00"/>
              </a:solidFill>
              <a:ea typeface="ＭＳ Ｐゴシック" charset="-128"/>
            </a:endParaRPr>
          </a:p>
          <a:p>
            <a:pPr eaLnBrk="1" hangingPunct="1">
              <a:buFont typeface="Arial" charset="0"/>
              <a:buChar char="•"/>
            </a:pPr>
            <a:r>
              <a:rPr lang="en-US" altLang="fr-FR" dirty="0">
                <a:ea typeface="ＭＳ Ｐゴシック" charset="-128"/>
              </a:rPr>
              <a:t> [</a:t>
            </a:r>
            <a:r>
              <a:rPr lang="en-US" altLang="fr-FR" dirty="0" err="1">
                <a:ea typeface="ＭＳ Ｐゴシック" charset="-128"/>
              </a:rPr>
              <a:t>Valence</a:t>
            </a:r>
            <a:r>
              <a:rPr lang="en-US" altLang="fr-FR" baseline="-25000" dirty="0" err="1">
                <a:ea typeface="ＭＳ Ｐゴシック" charset="-128"/>
              </a:rPr>
              <a:t>a</a:t>
            </a:r>
            <a:r>
              <a:rPr lang="en-US" altLang="fr-FR" dirty="0">
                <a:ea typeface="ＭＳ Ｐゴシック" charset="-128"/>
              </a:rPr>
              <a:t>]</a:t>
            </a:r>
            <a:r>
              <a:rPr lang="en-US" altLang="fr-FR" sz="3600" baseline="-25000" dirty="0">
                <a:ea typeface="ＭＳ Ｐゴシック" charset="-128"/>
              </a:rPr>
              <a:t>,</a:t>
            </a:r>
            <a:r>
              <a:rPr lang="fr-FR" altLang="fr-FR" sz="3600" baseline="-25000" dirty="0">
                <a:ea typeface="ＭＳ Ｐゴシック" charset="-128"/>
              </a:rPr>
              <a:t> </a:t>
            </a:r>
            <a:r>
              <a:rPr lang="fr-FR" altLang="fr-FR" sz="3600" baseline="-25000" dirty="0" smtClean="0">
                <a:solidFill>
                  <a:srgbClr val="FFFF00"/>
                </a:solidFill>
                <a:ea typeface="ＭＳ Ｐゴシック" charset="-128"/>
              </a:rPr>
              <a:t>positive</a:t>
            </a:r>
            <a:endParaRPr lang="en-US" altLang="fr-FR" sz="3600" baseline="-25000" dirty="0">
              <a:solidFill>
                <a:srgbClr val="FFFF00"/>
              </a:solidFill>
              <a:ea typeface="ＭＳ Ｐゴシック" charset="-128"/>
            </a:endParaRPr>
          </a:p>
          <a:p>
            <a:pPr eaLnBrk="1" hangingPunct="1">
              <a:buFont typeface="Arial" charset="0"/>
              <a:buChar char="•"/>
            </a:pPr>
            <a:r>
              <a:rPr lang="en-US" altLang="fr-FR" baseline="-25000" dirty="0">
                <a:ea typeface="ＭＳ Ｐゴシック" charset="-128"/>
              </a:rPr>
              <a:t> </a:t>
            </a:r>
            <a:r>
              <a:rPr lang="en-US" altLang="fr-FR" dirty="0">
                <a:ea typeface="ＭＳ Ｐゴシック" charset="-128"/>
              </a:rPr>
              <a:t>[</a:t>
            </a:r>
            <a:r>
              <a:rPr lang="en-US" altLang="fr-FR" dirty="0" err="1">
                <a:ea typeface="ＭＳ Ｐゴシック" charset="-128"/>
              </a:rPr>
              <a:t>Intensity</a:t>
            </a:r>
            <a:r>
              <a:rPr lang="en-US" altLang="fr-FR" baseline="-25000" dirty="0" err="1">
                <a:ea typeface="ＭＳ Ｐゴシック" charset="-128"/>
              </a:rPr>
              <a:t>a</a:t>
            </a:r>
            <a:r>
              <a:rPr lang="en-US" altLang="fr-FR" baseline="-25000" dirty="0">
                <a:ea typeface="ＭＳ Ｐゴシック" charset="-128"/>
              </a:rPr>
              <a:t> </a:t>
            </a:r>
            <a:r>
              <a:rPr lang="en-US" altLang="fr-FR" sz="3600" dirty="0">
                <a:ea typeface="ＭＳ Ｐゴシック" charset="-128"/>
              </a:rPr>
              <a:t>(</a:t>
            </a:r>
            <a:r>
              <a:rPr lang="en-US" altLang="fr-FR" sz="3600" baseline="-25000" dirty="0">
                <a:solidFill>
                  <a:srgbClr val="FFFF00"/>
                </a:solidFill>
                <a:ea typeface="ＭＳ Ｐゴシック" charset="-128"/>
              </a:rPr>
              <a:t>on a scale 0 to 1</a:t>
            </a:r>
            <a:r>
              <a:rPr lang="en-US" altLang="fr-FR" sz="3600" dirty="0">
                <a:ea typeface="ＭＳ Ｐゴシック" charset="-128"/>
              </a:rPr>
              <a:t>)],</a:t>
            </a:r>
          </a:p>
          <a:p>
            <a:pPr eaLnBrk="1" hangingPunct="1">
              <a:buFont typeface="Arial" charset="0"/>
              <a:buChar char="•"/>
            </a:pPr>
            <a:r>
              <a:rPr lang="en-US" altLang="fr-FR" sz="3600" dirty="0">
                <a:ea typeface="ＭＳ Ｐゴシック" charset="-128"/>
              </a:rPr>
              <a:t> [</a:t>
            </a:r>
            <a:r>
              <a:rPr lang="en-US" altLang="fr-FR" dirty="0">
                <a:ea typeface="ＭＳ Ｐゴシック" charset="-128"/>
              </a:rPr>
              <a:t>motivation to act of degree</a:t>
            </a:r>
            <a:r>
              <a:rPr lang="en-US" altLang="fr-FR" baseline="-25000" dirty="0">
                <a:ea typeface="ＭＳ Ｐゴシック" charset="-128"/>
              </a:rPr>
              <a:t>d</a:t>
            </a:r>
            <a:r>
              <a:rPr lang="en-US" altLang="fr-FR" dirty="0">
                <a:ea typeface="ＭＳ Ｐゴシック" charset="-128"/>
              </a:rPr>
              <a:t> according to action </a:t>
            </a:r>
            <a:r>
              <a:rPr lang="en-US" altLang="fr-FR" dirty="0" err="1">
                <a:ea typeface="ＭＳ Ｐゴシック" charset="-128"/>
              </a:rPr>
              <a:t>program</a:t>
            </a:r>
            <a:r>
              <a:rPr lang="en-US" altLang="fr-FR" baseline="-25000" dirty="0" err="1">
                <a:ea typeface="ＭＳ Ｐゴシック" charset="-128"/>
              </a:rPr>
              <a:t>a</a:t>
            </a:r>
            <a:r>
              <a:rPr lang="en-US" altLang="fr-FR" dirty="0">
                <a:ea typeface="ＭＳ Ｐゴシック" charset="-128"/>
              </a:rPr>
              <a:t>]</a:t>
            </a:r>
            <a:r>
              <a:rPr lang="en-US" altLang="fr-FR" dirty="0" smtClean="0">
                <a:ea typeface="ＭＳ Ｐゴシック" charset="-128"/>
              </a:rPr>
              <a:t>. </a:t>
            </a:r>
            <a:r>
              <a:rPr lang="en-US" altLang="fr-FR" sz="3900" baseline="-25000" dirty="0" smtClean="0">
                <a:solidFill>
                  <a:srgbClr val="FFFF00"/>
                </a:solidFill>
                <a:ea typeface="ＭＳ Ｐゴシック" charset="-128"/>
              </a:rPr>
              <a:t>Identify! Remember! Accept!</a:t>
            </a:r>
          </a:p>
        </p:txBody>
      </p:sp>
      <p:sp>
        <p:nvSpPr>
          <p:cNvPr id="4" name="Espace réservé du pied de page 3"/>
          <p:cNvSpPr>
            <a:spLocks noGrp="1"/>
          </p:cNvSpPr>
          <p:nvPr>
            <p:ph type="ftr" sz="quarter" idx="11"/>
          </p:nvPr>
        </p:nvSpPr>
        <p:spPr>
          <a:xfrm>
            <a:off x="8686800" y="6356350"/>
            <a:ext cx="190344" cy="365125"/>
          </a:xfrm>
        </p:spPr>
        <p:txBody>
          <a:bodyPr/>
          <a:lstStyle/>
          <a:p>
            <a:pPr>
              <a:defRPr/>
            </a:pPr>
            <a:endParaRPr lang="fr-FR" dirty="0"/>
          </a:p>
        </p:txBody>
      </p:sp>
    </p:spTree>
    <p:extLst>
      <p:ext uri="{BB962C8B-B14F-4D97-AF65-F5344CB8AC3E}">
        <p14:creationId xmlns:p14="http://schemas.microsoft.com/office/powerpoint/2010/main" val="267473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4"/>
          <p:cNvSpPr>
            <a:spLocks noGrp="1"/>
          </p:cNvSpPr>
          <p:nvPr>
            <p:ph type="title"/>
          </p:nvPr>
        </p:nvSpPr>
        <p:spPr>
          <a:xfrm>
            <a:off x="457200" y="188640"/>
            <a:ext cx="8229600" cy="1112710"/>
          </a:xfrm>
        </p:spPr>
        <p:txBody>
          <a:bodyPr>
            <a:normAutofit/>
          </a:bodyPr>
          <a:lstStyle/>
          <a:p>
            <a:pPr eaLnBrk="1" hangingPunct="1"/>
            <a:r>
              <a:rPr lang="fr-FR" altLang="fr-FR" sz="2800" b="1" dirty="0" smtClean="0">
                <a:solidFill>
                  <a:srgbClr val="FFFF00"/>
                </a:solidFill>
                <a:latin typeface="Corbel" charset="0"/>
                <a:ea typeface="ＭＳ Ｐゴシック" charset="-128"/>
              </a:rPr>
              <a:t>How </a:t>
            </a:r>
            <a:r>
              <a:rPr lang="fr-FR" altLang="fr-FR" sz="2800" b="1" dirty="0" err="1" smtClean="0">
                <a:solidFill>
                  <a:srgbClr val="FFFF00"/>
                </a:solidFill>
                <a:latin typeface="Corbel" charset="0"/>
                <a:ea typeface="ＭＳ Ｐゴシック" charset="-128"/>
              </a:rPr>
              <a:t>does</a:t>
            </a:r>
            <a:r>
              <a:rPr lang="fr-FR" altLang="fr-FR" sz="2800" b="1" dirty="0" smtClean="0">
                <a:solidFill>
                  <a:srgbClr val="FFFF00"/>
                </a:solidFill>
                <a:latin typeface="Corbel" charset="0"/>
                <a:ea typeface="ＭＳ Ｐゴシック" charset="-128"/>
              </a:rPr>
              <a:t> </a:t>
            </a:r>
            <a:r>
              <a:rPr lang="fr-FR" altLang="fr-FR" sz="2800" b="1" dirty="0" err="1" smtClean="0">
                <a:solidFill>
                  <a:srgbClr val="FFFF00"/>
                </a:solidFill>
                <a:latin typeface="Corbel" charset="0"/>
                <a:ea typeface="ＭＳ Ｐゴシック" charset="-128"/>
              </a:rPr>
              <a:t>it</a:t>
            </a:r>
            <a:r>
              <a:rPr lang="fr-FR" altLang="fr-FR" sz="2800" b="1" dirty="0" smtClean="0">
                <a:solidFill>
                  <a:srgbClr val="FFFF00"/>
                </a:solidFill>
                <a:latin typeface="Corbel" charset="0"/>
                <a:ea typeface="ＭＳ Ｐゴシック" charset="-128"/>
              </a:rPr>
              <a:t> </a:t>
            </a:r>
            <a:r>
              <a:rPr lang="fr-FR" altLang="fr-FR" sz="2800" b="1" dirty="0" err="1" smtClean="0">
                <a:solidFill>
                  <a:srgbClr val="FFFF00"/>
                </a:solidFill>
                <a:latin typeface="Corbel" charset="0"/>
                <a:ea typeface="ＭＳ Ｐゴシック" charset="-128"/>
              </a:rPr>
              <a:t>work</a:t>
            </a:r>
            <a:r>
              <a:rPr lang="fr-FR" altLang="fr-FR" sz="2800" b="1" dirty="0" smtClean="0">
                <a:solidFill>
                  <a:srgbClr val="FFFF00"/>
                </a:solidFill>
                <a:latin typeface="Corbel" charset="0"/>
                <a:ea typeface="ＭＳ Ｐゴシック" charset="-128"/>
              </a:rPr>
              <a:t>?</a:t>
            </a:r>
          </a:p>
        </p:txBody>
      </p:sp>
      <p:sp>
        <p:nvSpPr>
          <p:cNvPr id="6" name="Espace réservé du contenu 5"/>
          <p:cNvSpPr>
            <a:spLocks noGrp="1"/>
          </p:cNvSpPr>
          <p:nvPr>
            <p:ph idx="1"/>
          </p:nvPr>
        </p:nvSpPr>
        <p:spPr>
          <a:xfrm>
            <a:off x="457200" y="1013442"/>
            <a:ext cx="8229600" cy="5112722"/>
          </a:xfrm>
        </p:spPr>
        <p:txBody>
          <a:bodyPr>
            <a:normAutofit/>
          </a:bodyPr>
          <a:lstStyle/>
          <a:p>
            <a:pPr marL="0" indent="0" eaLnBrk="1" hangingPunct="1">
              <a:lnSpc>
                <a:spcPct val="110000"/>
              </a:lnSpc>
              <a:buNone/>
            </a:pPr>
            <a:endParaRPr lang="fr-FR" altLang="fr-FR" dirty="0" smtClean="0">
              <a:solidFill>
                <a:schemeClr val="accent6">
                  <a:lumMod val="60000"/>
                  <a:lumOff val="40000"/>
                </a:schemeClr>
              </a:solidFill>
              <a:ea typeface="ＭＳ Ｐゴシック" charset="-128"/>
            </a:endParaRPr>
          </a:p>
          <a:p>
            <a:pPr marL="0" indent="0" eaLnBrk="1" hangingPunct="1">
              <a:lnSpc>
                <a:spcPct val="110000"/>
              </a:lnSpc>
              <a:buNone/>
            </a:pPr>
            <a:r>
              <a:rPr lang="fr-FR" altLang="fr-FR" dirty="0" err="1" smtClean="0">
                <a:solidFill>
                  <a:schemeClr val="accent6">
                    <a:lumMod val="60000"/>
                    <a:lumOff val="40000"/>
                  </a:schemeClr>
                </a:solidFill>
                <a:ea typeface="ＭＳ Ｐゴシック" charset="-128"/>
              </a:rPr>
              <a:t>Animals</a:t>
            </a:r>
            <a:r>
              <a:rPr lang="fr-FR" altLang="fr-FR" dirty="0" smtClean="0">
                <a:solidFill>
                  <a:schemeClr val="accent6">
                    <a:lumMod val="60000"/>
                    <a:lumOff val="40000"/>
                  </a:schemeClr>
                </a:solidFill>
                <a:ea typeface="ＭＳ Ｐゴシック" charset="-128"/>
              </a:rPr>
              <a:t> and </a:t>
            </a:r>
            <a:r>
              <a:rPr lang="fr-FR" altLang="fr-FR" dirty="0" err="1" smtClean="0">
                <a:solidFill>
                  <a:schemeClr val="accent6">
                    <a:lumMod val="60000"/>
                    <a:lumOff val="40000"/>
                  </a:schemeClr>
                </a:solidFill>
                <a:ea typeface="ＭＳ Ｐゴシック" charset="-128"/>
              </a:rPr>
              <a:t>humans</a:t>
            </a:r>
            <a:r>
              <a:rPr lang="fr-FR" altLang="fr-FR" dirty="0" smtClean="0">
                <a:solidFill>
                  <a:schemeClr val="accent6">
                    <a:lumMod val="60000"/>
                    <a:lumOff val="40000"/>
                  </a:schemeClr>
                </a:solidFill>
                <a:ea typeface="ＭＳ Ｐゴシック" charset="-128"/>
              </a:rPr>
              <a:t> </a:t>
            </a:r>
            <a:r>
              <a:rPr lang="fr-FR" altLang="fr-FR" dirty="0" err="1" smtClean="0">
                <a:solidFill>
                  <a:schemeClr val="accent6">
                    <a:lumMod val="60000"/>
                    <a:lumOff val="40000"/>
                  </a:schemeClr>
                </a:solidFill>
                <a:ea typeface="ＭＳ Ｐゴシック" charset="-128"/>
              </a:rPr>
              <a:t>extract</a:t>
            </a:r>
            <a:r>
              <a:rPr lang="fr-FR" altLang="fr-FR" dirty="0" smtClean="0">
                <a:solidFill>
                  <a:schemeClr val="accent6">
                    <a:lumMod val="60000"/>
                    <a:lumOff val="40000"/>
                  </a:schemeClr>
                </a:solidFill>
                <a:ea typeface="ＭＳ Ｐゴシック" charset="-128"/>
              </a:rPr>
              <a:t> </a:t>
            </a:r>
            <a:r>
              <a:rPr lang="fr-FR" altLang="fr-FR" dirty="0" err="1" smtClean="0">
                <a:solidFill>
                  <a:schemeClr val="accent6">
                    <a:lumMod val="60000"/>
                    <a:lumOff val="40000"/>
                  </a:schemeClr>
                </a:solidFill>
                <a:ea typeface="ＭＳ Ｐゴシック" charset="-128"/>
              </a:rPr>
              <a:t>predictive</a:t>
            </a:r>
            <a:r>
              <a:rPr lang="fr-FR" altLang="fr-FR" dirty="0" smtClean="0">
                <a:solidFill>
                  <a:schemeClr val="accent6">
                    <a:lumMod val="60000"/>
                    <a:lumOff val="40000"/>
                  </a:schemeClr>
                </a:solidFill>
                <a:ea typeface="ＭＳ Ｐゴシック" charset="-128"/>
              </a:rPr>
              <a:t> information </a:t>
            </a:r>
            <a:r>
              <a:rPr lang="fr-FR" altLang="fr-FR" dirty="0" err="1" smtClean="0">
                <a:solidFill>
                  <a:schemeClr val="accent6">
                    <a:lumMod val="60000"/>
                    <a:lumOff val="40000"/>
                  </a:schemeClr>
                </a:solidFill>
                <a:ea typeface="ＭＳ Ｐゴシック" charset="-128"/>
              </a:rPr>
              <a:t>from</a:t>
            </a:r>
            <a:r>
              <a:rPr lang="fr-FR" altLang="fr-FR" dirty="0" smtClean="0">
                <a:solidFill>
                  <a:schemeClr val="accent6">
                    <a:lumMod val="60000"/>
                    <a:lumOff val="40000"/>
                  </a:schemeClr>
                </a:solidFill>
                <a:ea typeface="ＭＳ Ｐゴシック" charset="-128"/>
              </a:rPr>
              <a:t> the "neural signature" of the </a:t>
            </a:r>
            <a:r>
              <a:rPr lang="fr-FR" altLang="fr-FR" dirty="0" err="1" smtClean="0">
                <a:solidFill>
                  <a:schemeClr val="accent6">
                    <a:lumMod val="60000"/>
                    <a:lumOff val="40000"/>
                  </a:schemeClr>
                </a:solidFill>
                <a:ea typeface="ＭＳ Ｐゴシック" charset="-128"/>
              </a:rPr>
              <a:t>activity</a:t>
            </a:r>
            <a:r>
              <a:rPr lang="fr-FR" altLang="fr-FR" dirty="0" smtClean="0">
                <a:solidFill>
                  <a:schemeClr val="accent6">
                    <a:lumMod val="60000"/>
                    <a:lumOff val="40000"/>
                  </a:schemeClr>
                </a:solidFill>
                <a:ea typeface="ＭＳ Ｐゴシック" charset="-128"/>
              </a:rPr>
              <a:t> </a:t>
            </a:r>
            <a:r>
              <a:rPr lang="fr-FR" altLang="fr-FR" dirty="0" err="1" smtClean="0">
                <a:solidFill>
                  <a:schemeClr val="accent6">
                    <a:lumMod val="60000"/>
                    <a:lumOff val="40000"/>
                  </a:schemeClr>
                </a:solidFill>
                <a:ea typeface="ＭＳ Ｐゴシック" charset="-128"/>
              </a:rPr>
              <a:t>elicited</a:t>
            </a:r>
            <a:r>
              <a:rPr lang="fr-FR" altLang="fr-FR" dirty="0" smtClean="0">
                <a:solidFill>
                  <a:schemeClr val="accent6">
                    <a:lumMod val="60000"/>
                    <a:lumOff val="40000"/>
                  </a:schemeClr>
                </a:solidFill>
                <a:ea typeface="ＭＳ Ｐゴシック" charset="-128"/>
              </a:rPr>
              <a:t> by a cognitive </a:t>
            </a:r>
            <a:r>
              <a:rPr lang="fr-FR" altLang="fr-FR" dirty="0" err="1" smtClean="0">
                <a:solidFill>
                  <a:schemeClr val="accent6">
                    <a:lumMod val="60000"/>
                    <a:lumOff val="40000"/>
                  </a:schemeClr>
                </a:solidFill>
                <a:ea typeface="ＭＳ Ｐゴシック" charset="-128"/>
              </a:rPr>
              <a:t>task</a:t>
            </a:r>
            <a:endParaRPr lang="fr-FR" altLang="fr-FR" dirty="0" smtClean="0">
              <a:solidFill>
                <a:schemeClr val="accent6">
                  <a:lumMod val="60000"/>
                  <a:lumOff val="40000"/>
                </a:schemeClr>
              </a:solidFill>
              <a:ea typeface="ＭＳ Ｐゴシック" charset="-128"/>
            </a:endParaRPr>
          </a:p>
          <a:p>
            <a:pPr eaLnBrk="1" hangingPunct="1">
              <a:lnSpc>
                <a:spcPct val="110000"/>
              </a:lnSpc>
              <a:buFont typeface="Wingdings" charset="2"/>
              <a:buChar char="Ø"/>
            </a:pPr>
            <a:r>
              <a:rPr lang="fr-FR" altLang="fr-FR" dirty="0" smtClean="0">
                <a:ea typeface="ＭＳ Ｐゴシック" charset="-128"/>
              </a:rPr>
              <a:t> </a:t>
            </a:r>
            <a:r>
              <a:rPr lang="fr-FR" altLang="fr-FR" dirty="0" err="1" smtClean="0">
                <a:ea typeface="ＭＳ Ｐゴシック" charset="-128"/>
              </a:rPr>
              <a:t>Processing</a:t>
            </a:r>
            <a:r>
              <a:rPr lang="fr-FR" altLang="fr-FR" dirty="0" smtClean="0">
                <a:ea typeface="ＭＳ Ｐゴシック" charset="-128"/>
              </a:rPr>
              <a:t> </a:t>
            </a:r>
            <a:r>
              <a:rPr lang="fr-FR" altLang="fr-FR" dirty="0" err="1" smtClean="0">
                <a:ea typeface="ＭＳ Ｐゴシック" charset="-128"/>
              </a:rPr>
              <a:t>onset</a:t>
            </a:r>
            <a:r>
              <a:rPr lang="fr-FR" altLang="fr-FR" dirty="0" smtClean="0">
                <a:ea typeface="ＭＳ Ｐゴシック" charset="-128"/>
              </a:rPr>
              <a:t>,</a:t>
            </a:r>
          </a:p>
          <a:p>
            <a:pPr eaLnBrk="1" hangingPunct="1">
              <a:lnSpc>
                <a:spcPct val="110000"/>
              </a:lnSpc>
              <a:buFont typeface="Wingdings" charset="2"/>
              <a:buChar char="Ø"/>
            </a:pPr>
            <a:r>
              <a:rPr lang="fr-FR" altLang="fr-FR" dirty="0" smtClean="0">
                <a:ea typeface="ＭＳ Ｐゴシック" charset="-128"/>
              </a:rPr>
              <a:t> </a:t>
            </a:r>
            <a:r>
              <a:rPr lang="fr-FR" altLang="fr-FR" dirty="0" err="1" smtClean="0">
                <a:ea typeface="ＭＳ Ｐゴシック" charset="-128"/>
              </a:rPr>
              <a:t>intensity</a:t>
            </a:r>
            <a:r>
              <a:rPr lang="fr-FR" altLang="fr-FR" dirty="0" smtClean="0">
                <a:ea typeface="ＭＳ Ｐゴシック" charset="-128"/>
              </a:rPr>
              <a:t> ( amplitude of activation)</a:t>
            </a:r>
          </a:p>
          <a:p>
            <a:pPr eaLnBrk="1" hangingPunct="1">
              <a:lnSpc>
                <a:spcPct val="110000"/>
              </a:lnSpc>
              <a:buFont typeface="Wingdings" charset="2"/>
              <a:buChar char="Ø"/>
            </a:pPr>
            <a:r>
              <a:rPr lang="fr-FR" altLang="fr-FR" dirty="0" err="1" smtClean="0">
                <a:ea typeface="ＭＳ Ｐゴシック" charset="-128"/>
              </a:rPr>
              <a:t>coherence</a:t>
            </a:r>
            <a:r>
              <a:rPr lang="fr-FR" altLang="fr-FR" dirty="0" smtClean="0">
                <a:ea typeface="ＭＳ Ｐゴシック" charset="-128"/>
              </a:rPr>
              <a:t> </a:t>
            </a:r>
            <a:r>
              <a:rPr lang="fr-FR" altLang="fr-FR" dirty="0">
                <a:ea typeface="ＭＳ Ｐゴシック" charset="-128"/>
              </a:rPr>
              <a:t>of cognitive </a:t>
            </a:r>
            <a:r>
              <a:rPr lang="fr-FR" altLang="fr-FR" dirty="0" err="1">
                <a:ea typeface="ＭＳ Ｐゴシック" charset="-128"/>
              </a:rPr>
              <a:t>activity</a:t>
            </a:r>
            <a:r>
              <a:rPr lang="fr-FR" altLang="fr-FR" dirty="0">
                <a:ea typeface="ＭＳ Ｐゴシック" charset="-128"/>
              </a:rPr>
              <a:t> over </a:t>
            </a:r>
            <a:r>
              <a:rPr lang="fr-FR" altLang="fr-FR" dirty="0" smtClean="0">
                <a:ea typeface="ＭＳ Ｐゴシック" charset="-128"/>
              </a:rPr>
              <a:t>time</a:t>
            </a:r>
          </a:p>
          <a:p>
            <a:pPr eaLnBrk="1" hangingPunct="1">
              <a:lnSpc>
                <a:spcPct val="110000"/>
              </a:lnSpc>
              <a:buFont typeface="Wingdings" charset="2"/>
              <a:buChar char="Ø"/>
            </a:pPr>
            <a:r>
              <a:rPr lang="fr-FR" altLang="fr-FR" dirty="0" err="1" smtClean="0">
                <a:ea typeface="ＭＳ Ｐゴシック" charset="-128"/>
              </a:rPr>
              <a:t>Latency</a:t>
            </a:r>
            <a:r>
              <a:rPr lang="fr-FR" altLang="fr-FR" dirty="0" smtClean="0">
                <a:ea typeface="ＭＳ Ｐゴシック" charset="-128"/>
              </a:rPr>
              <a:t> </a:t>
            </a:r>
            <a:r>
              <a:rPr lang="fr-FR" altLang="fr-FR" dirty="0">
                <a:ea typeface="ＭＳ Ｐゴシック" charset="-128"/>
              </a:rPr>
              <a:t>to </a:t>
            </a:r>
            <a:r>
              <a:rPr lang="fr-FR" altLang="fr-FR" dirty="0" err="1">
                <a:ea typeface="ＭＳ Ｐゴシック" charset="-128"/>
              </a:rPr>
              <a:t>reach</a:t>
            </a:r>
            <a:r>
              <a:rPr lang="fr-FR" altLang="fr-FR" dirty="0">
                <a:ea typeface="ＭＳ Ｐゴシック" charset="-128"/>
              </a:rPr>
              <a:t> </a:t>
            </a:r>
            <a:r>
              <a:rPr lang="fr-FR" altLang="fr-FR" dirty="0" err="1" smtClean="0">
                <a:ea typeface="ＭＳ Ｐゴシック" charset="-128"/>
              </a:rPr>
              <a:t>threshold</a:t>
            </a:r>
            <a:r>
              <a:rPr lang="fr-FR" altLang="fr-FR" dirty="0" smtClean="0">
                <a:ea typeface="ＭＳ Ｐゴシック" charset="-128"/>
              </a:rPr>
              <a:t> (</a:t>
            </a:r>
            <a:r>
              <a:rPr lang="fr-FR" altLang="fr-FR" dirty="0" err="1" smtClean="0">
                <a:ea typeface="ＭＳ Ｐゴシック" charset="-128"/>
              </a:rPr>
              <a:t>fluency</a:t>
            </a:r>
            <a:r>
              <a:rPr lang="fr-FR" altLang="fr-FR" dirty="0" smtClean="0">
                <a:ea typeface="ＭＳ Ｐゴシック" charset="-128"/>
              </a:rPr>
              <a:t>)</a:t>
            </a:r>
          </a:p>
          <a:p>
            <a:pPr marL="0" indent="0" eaLnBrk="1" hangingPunct="1">
              <a:lnSpc>
                <a:spcPct val="110000"/>
              </a:lnSpc>
              <a:buNone/>
            </a:pPr>
            <a:r>
              <a:rPr lang="fr-FR" altLang="fr-FR" dirty="0" smtClean="0">
                <a:ea typeface="ＭＳ Ｐゴシック" charset="-128"/>
              </a:rPr>
              <a:t> </a:t>
            </a:r>
            <a:r>
              <a:rPr lang="fr-FR" altLang="fr-FR" dirty="0" err="1" smtClean="0">
                <a:ea typeface="ＭＳ Ｐゴシック" charset="-128"/>
              </a:rPr>
              <a:t>These</a:t>
            </a:r>
            <a:r>
              <a:rPr lang="fr-FR" altLang="fr-FR" dirty="0" smtClean="0">
                <a:ea typeface="ＭＳ Ｐゴシック" charset="-128"/>
              </a:rPr>
              <a:t> </a:t>
            </a:r>
            <a:r>
              <a:rPr lang="fr-FR" altLang="fr-FR" dirty="0" err="1" smtClean="0">
                <a:ea typeface="ＭＳ Ｐゴシック" charset="-128"/>
              </a:rPr>
              <a:t>cues</a:t>
            </a:r>
            <a:r>
              <a:rPr lang="fr-FR" altLang="fr-FR" dirty="0" smtClean="0">
                <a:ea typeface="ＭＳ Ｐゴシック" charset="-128"/>
              </a:rPr>
              <a:t> are part of an affordance </a:t>
            </a:r>
            <a:r>
              <a:rPr lang="fr-FR" altLang="fr-FR" dirty="0" err="1" smtClean="0">
                <a:ea typeface="ＭＳ Ｐゴシック" charset="-128"/>
              </a:rPr>
              <a:t>sensing</a:t>
            </a:r>
            <a:r>
              <a:rPr lang="fr-FR" altLang="fr-FR" dirty="0" smtClean="0">
                <a:ea typeface="ＭＳ Ｐゴシック" charset="-128"/>
              </a:rPr>
              <a:t>, </a:t>
            </a:r>
            <a:r>
              <a:rPr lang="fr-FR" altLang="fr-FR" dirty="0" err="1" smtClean="0">
                <a:solidFill>
                  <a:srgbClr val="F1D792"/>
                </a:solidFill>
                <a:ea typeface="ＭＳ Ｐゴシック" charset="-128"/>
              </a:rPr>
              <a:t>predicting</a:t>
            </a:r>
            <a:r>
              <a:rPr lang="fr-FR" altLang="fr-FR" dirty="0" smtClean="0">
                <a:solidFill>
                  <a:srgbClr val="F1D792"/>
                </a:solidFill>
                <a:ea typeface="ＭＳ Ｐゴシック" charset="-128"/>
              </a:rPr>
              <a:t> </a:t>
            </a:r>
            <a:r>
              <a:rPr lang="fr-FR" altLang="fr-FR" dirty="0" err="1" smtClean="0">
                <a:solidFill>
                  <a:srgbClr val="F1D792"/>
                </a:solidFill>
                <a:ea typeface="ＭＳ Ｐゴシック" charset="-128"/>
              </a:rPr>
              <a:t>likely</a:t>
            </a:r>
            <a:r>
              <a:rPr lang="fr-FR" altLang="fr-FR" dirty="0" smtClean="0">
                <a:solidFill>
                  <a:srgbClr val="F1D792"/>
                </a:solidFill>
                <a:ea typeface="ＭＳ Ｐゴシック" charset="-128"/>
              </a:rPr>
              <a:t> </a:t>
            </a:r>
            <a:r>
              <a:rPr lang="fr-FR" altLang="fr-FR" dirty="0">
                <a:solidFill>
                  <a:srgbClr val="F1D792"/>
                </a:solidFill>
                <a:ea typeface="ＭＳ Ｐゴシック" charset="-128"/>
              </a:rPr>
              <a:t>cognitive </a:t>
            </a:r>
            <a:r>
              <a:rPr lang="fr-FR" altLang="fr-FR" dirty="0" err="1" smtClean="0">
                <a:solidFill>
                  <a:srgbClr val="F1D792"/>
                </a:solidFill>
                <a:ea typeface="ＭＳ Ｐゴシック" charset="-128"/>
              </a:rPr>
              <a:t>success</a:t>
            </a:r>
            <a:r>
              <a:rPr lang="fr-FR" altLang="fr-FR" dirty="0" smtClean="0">
                <a:solidFill>
                  <a:srgbClr val="F1D792"/>
                </a:solidFill>
                <a:ea typeface="ＭＳ Ｐゴシック" charset="-128"/>
              </a:rPr>
              <a:t> of a </a:t>
            </a:r>
            <a:r>
              <a:rPr lang="fr-FR" altLang="fr-FR" dirty="0" err="1" smtClean="0">
                <a:solidFill>
                  <a:srgbClr val="F1D792"/>
                </a:solidFill>
                <a:ea typeface="ＭＳ Ｐゴシック" charset="-128"/>
              </a:rPr>
              <a:t>given</a:t>
            </a:r>
            <a:r>
              <a:rPr lang="fr-FR" altLang="fr-FR" dirty="0" smtClean="0">
                <a:solidFill>
                  <a:srgbClr val="F1D792"/>
                </a:solidFill>
                <a:ea typeface="ＭＳ Ｐゴシック" charset="-128"/>
              </a:rPr>
              <a:t> </a:t>
            </a:r>
            <a:r>
              <a:rPr lang="fr-FR" altLang="fr-FR" dirty="0" err="1" smtClean="0">
                <a:solidFill>
                  <a:srgbClr val="F1D792"/>
                </a:solidFill>
                <a:ea typeface="ＭＳ Ｐゴシック" charset="-128"/>
              </a:rPr>
              <a:t>epistemic</a:t>
            </a:r>
            <a:r>
              <a:rPr lang="fr-FR" altLang="fr-FR" dirty="0" smtClean="0">
                <a:solidFill>
                  <a:srgbClr val="F1D792"/>
                </a:solidFill>
                <a:ea typeface="ＭＳ Ｐゴシック" charset="-128"/>
              </a:rPr>
              <a:t> </a:t>
            </a:r>
            <a:r>
              <a:rPr lang="fr-FR" altLang="fr-FR" dirty="0" err="1" smtClean="0">
                <a:solidFill>
                  <a:srgbClr val="F1D792"/>
                </a:solidFill>
                <a:ea typeface="ＭＳ Ｐゴシック" charset="-128"/>
              </a:rPr>
              <a:t>decision</a:t>
            </a:r>
            <a:r>
              <a:rPr lang="fr-FR" altLang="fr-FR" dirty="0" smtClean="0">
                <a:solidFill>
                  <a:srgbClr val="F1D792"/>
                </a:solidFill>
                <a:ea typeface="ＭＳ Ｐゴシック" charset="-128"/>
              </a:rPr>
              <a:t>. </a:t>
            </a:r>
            <a:endParaRPr lang="fr-FR" altLang="fr-FR" dirty="0">
              <a:solidFill>
                <a:srgbClr val="F1D792"/>
              </a:solidFill>
              <a:ea typeface="ＭＳ Ｐゴシック" charset="-128"/>
            </a:endParaRPr>
          </a:p>
          <a:p>
            <a:pPr eaLnBrk="1" hangingPunct="1">
              <a:lnSpc>
                <a:spcPct val="90000"/>
              </a:lnSpc>
            </a:pPr>
            <a:endParaRPr lang="fr-FR" altLang="fr-FR" sz="2700" dirty="0">
              <a:ea typeface="ＭＳ Ｐゴシック" charset="-128"/>
            </a:endParaRPr>
          </a:p>
          <a:p>
            <a:pPr eaLnBrk="1" hangingPunct="1">
              <a:lnSpc>
                <a:spcPct val="90000"/>
              </a:lnSpc>
            </a:pPr>
            <a:endParaRPr lang="fr-FR" altLang="fr-FR" sz="2700" dirty="0">
              <a:ea typeface="ＭＳ Ｐゴシック" charset="-128"/>
            </a:endParaRPr>
          </a:p>
        </p:txBody>
      </p:sp>
      <p:sp>
        <p:nvSpPr>
          <p:cNvPr id="4" name="Espace réservé du pied de page 3"/>
          <p:cNvSpPr>
            <a:spLocks noGrp="1"/>
          </p:cNvSpPr>
          <p:nvPr>
            <p:ph type="ftr" sz="quarter" idx="11"/>
          </p:nvPr>
        </p:nvSpPr>
        <p:spPr>
          <a:xfrm>
            <a:off x="2972560" y="5953761"/>
            <a:ext cx="6410021" cy="709928"/>
          </a:xfrm>
        </p:spPr>
        <p:txBody>
          <a:bodyPr/>
          <a:lstStyle/>
          <a:p>
            <a:pPr>
              <a:defRPr/>
            </a:pPr>
            <a:r>
              <a:rPr lang="en-US" sz="2000" dirty="0">
                <a:solidFill>
                  <a:srgbClr val="B5DADD"/>
                </a:solidFill>
              </a:rPr>
              <a:t>(</a:t>
            </a:r>
            <a:r>
              <a:rPr lang="en-US" sz="2000" dirty="0" err="1">
                <a:solidFill>
                  <a:srgbClr val="B5DADD"/>
                </a:solidFill>
              </a:rPr>
              <a:t>Kiani</a:t>
            </a:r>
            <a:r>
              <a:rPr lang="en-US" sz="2000" dirty="0">
                <a:solidFill>
                  <a:srgbClr val="B5DADD"/>
                </a:solidFill>
              </a:rPr>
              <a:t> &amp; </a:t>
            </a:r>
            <a:r>
              <a:rPr lang="en-US" sz="2000" dirty="0" err="1">
                <a:solidFill>
                  <a:srgbClr val="B5DADD"/>
                </a:solidFill>
              </a:rPr>
              <a:t>Shadlen</a:t>
            </a:r>
            <a:r>
              <a:rPr lang="en-US" sz="2000" dirty="0">
                <a:solidFill>
                  <a:srgbClr val="B5DADD"/>
                </a:solidFill>
              </a:rPr>
              <a:t>, 2009</a:t>
            </a:r>
            <a:r>
              <a:rPr lang="en-US" sz="2000" dirty="0" smtClean="0">
                <a:solidFill>
                  <a:srgbClr val="B5DADD"/>
                </a:solidFill>
              </a:rPr>
              <a:t>,Kepecs &amp; </a:t>
            </a:r>
            <a:r>
              <a:rPr lang="en-US" sz="2000" dirty="0" err="1" smtClean="0">
                <a:solidFill>
                  <a:srgbClr val="B5DADD"/>
                </a:solidFill>
              </a:rPr>
              <a:t>Mainen</a:t>
            </a:r>
            <a:r>
              <a:rPr lang="en-US" sz="2000" dirty="0" smtClean="0">
                <a:solidFill>
                  <a:srgbClr val="B5DADD"/>
                </a:solidFill>
              </a:rPr>
              <a:t>,  2012)</a:t>
            </a:r>
            <a:r>
              <a:rPr lang="en-US" sz="2000" dirty="0">
                <a:solidFill>
                  <a:srgbClr val="B5DADD"/>
                </a:solidFill>
              </a:rPr>
              <a:t>.</a:t>
            </a:r>
          </a:p>
          <a:p>
            <a:pPr>
              <a:defRPr/>
            </a:pPr>
            <a:endParaRPr lang="fr-FR" dirty="0"/>
          </a:p>
        </p:txBody>
      </p:sp>
    </p:spTree>
    <p:extLst>
      <p:ext uri="{BB962C8B-B14F-4D97-AF65-F5344CB8AC3E}">
        <p14:creationId xmlns:p14="http://schemas.microsoft.com/office/powerpoint/2010/main" val="741118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re 4"/>
          <p:cNvSpPr>
            <a:spLocks noGrp="1"/>
          </p:cNvSpPr>
          <p:nvPr>
            <p:ph type="title"/>
          </p:nvPr>
        </p:nvSpPr>
        <p:spPr>
          <a:xfrm>
            <a:off x="-94581" y="148610"/>
            <a:ext cx="9238581" cy="1269028"/>
          </a:xfrm>
        </p:spPr>
        <p:txBody>
          <a:bodyPr/>
          <a:lstStyle/>
          <a:p>
            <a:pPr eaLnBrk="1" hangingPunct="1"/>
            <a:r>
              <a:rPr lang="fr-FR" altLang="fr-FR" dirty="0" smtClean="0">
                <a:ea typeface="ＭＳ Ｐゴシック" charset="-128"/>
              </a:rPr>
              <a:t>In </a:t>
            </a:r>
            <a:r>
              <a:rPr lang="fr-FR" altLang="fr-FR" dirty="0" err="1" smtClean="0">
                <a:ea typeface="ＭＳ Ｐゴシック" charset="-128"/>
              </a:rPr>
              <a:t>summary</a:t>
            </a:r>
            <a:r>
              <a:rPr lang="fr-FR" altLang="fr-FR" dirty="0" smtClean="0">
                <a:ea typeface="ＭＳ Ｐゴシック" charset="-128"/>
              </a:rPr>
              <a:t>: </a:t>
            </a:r>
            <a:r>
              <a:rPr lang="fr-FR" altLang="fr-FR" dirty="0" err="1" smtClean="0">
                <a:ea typeface="ＭＳ Ｐゴシック" charset="-128"/>
              </a:rPr>
              <a:t>noetic</a:t>
            </a:r>
            <a:r>
              <a:rPr lang="fr-FR" altLang="fr-FR" dirty="0" smtClean="0">
                <a:ea typeface="ＭＳ Ｐゴシック" charset="-128"/>
              </a:rPr>
              <a:t> feelings</a:t>
            </a:r>
            <a:endParaRPr lang="fr-FR" altLang="fr-FR" dirty="0">
              <a:ea typeface="ＭＳ Ｐゴシック" charset="-128"/>
            </a:endParaRPr>
          </a:p>
        </p:txBody>
      </p:sp>
      <p:sp>
        <p:nvSpPr>
          <p:cNvPr id="6" name="Espace réservé du contenu 5"/>
          <p:cNvSpPr>
            <a:spLocks noGrp="1"/>
          </p:cNvSpPr>
          <p:nvPr>
            <p:ph idx="1"/>
          </p:nvPr>
        </p:nvSpPr>
        <p:spPr>
          <a:xfrm>
            <a:off x="457200" y="1417638"/>
            <a:ext cx="8686800" cy="5156200"/>
          </a:xfrm>
        </p:spPr>
        <p:txBody>
          <a:bodyPr>
            <a:normAutofit lnSpcReduction="10000"/>
          </a:bodyPr>
          <a:lstStyle/>
          <a:p>
            <a:pPr eaLnBrk="1" hangingPunct="1">
              <a:lnSpc>
                <a:spcPct val="90000"/>
              </a:lnSpc>
            </a:pPr>
            <a:r>
              <a:rPr lang="fr-FR" altLang="fr-FR" sz="3600" dirty="0" smtClean="0">
                <a:ea typeface="ＭＳ Ｐゴシック" charset="-128"/>
              </a:rPr>
              <a:t>Express a relation, not a state of </a:t>
            </a:r>
            <a:r>
              <a:rPr lang="fr-FR" altLang="fr-FR" sz="3600" dirty="0" err="1" smtClean="0">
                <a:ea typeface="ＭＳ Ｐゴシック" charset="-128"/>
              </a:rPr>
              <a:t>affairs</a:t>
            </a:r>
            <a:r>
              <a:rPr lang="fr-FR" altLang="fr-FR" sz="3600" dirty="0" smtClean="0">
                <a:ea typeface="ＭＳ Ｐゴシック" charset="-128"/>
              </a:rPr>
              <a:t> </a:t>
            </a:r>
          </a:p>
          <a:p>
            <a:pPr eaLnBrk="1" hangingPunct="1">
              <a:lnSpc>
                <a:spcPct val="90000"/>
              </a:lnSpc>
              <a:buFont typeface="Wingdings" charset="2"/>
              <a:buChar char="§"/>
            </a:pPr>
            <a:r>
              <a:rPr lang="fr-FR" altLang="fr-FR" sz="3600" dirty="0" err="1" smtClean="0">
                <a:solidFill>
                  <a:srgbClr val="F6E4B7"/>
                </a:solidFill>
                <a:ea typeface="ＭＳ Ｐゴシック" charset="-128"/>
              </a:rPr>
              <a:t>Indicate</a:t>
            </a:r>
            <a:r>
              <a:rPr lang="fr-FR" altLang="fr-FR" sz="3600" dirty="0" smtClean="0">
                <a:solidFill>
                  <a:srgbClr val="F6E4B7"/>
                </a:solidFill>
                <a:ea typeface="ＭＳ Ｐゴシック" charset="-128"/>
              </a:rPr>
              <a:t> </a:t>
            </a:r>
            <a:r>
              <a:rPr lang="fr-FR" altLang="fr-FR" sz="3600" dirty="0">
                <a:solidFill>
                  <a:srgbClr val="F6E4B7"/>
                </a:solidFill>
                <a:ea typeface="ＭＳ Ｐゴシック" charset="-128"/>
              </a:rPr>
              <a:t>a </a:t>
            </a:r>
            <a:r>
              <a:rPr lang="fr-FR" altLang="fr-FR" sz="3600" dirty="0" err="1" smtClean="0">
                <a:solidFill>
                  <a:srgbClr val="F6E4B7"/>
                </a:solidFill>
                <a:ea typeface="ＭＳ Ｐゴシック" charset="-128"/>
              </a:rPr>
              <a:t>subjectively</a:t>
            </a:r>
            <a:r>
              <a:rPr lang="fr-FR" altLang="fr-FR" sz="3600" dirty="0" smtClean="0">
                <a:solidFill>
                  <a:srgbClr val="F6E4B7"/>
                </a:solidFill>
                <a:ea typeface="ＭＳ Ｐゴシック" charset="-128"/>
              </a:rPr>
              <a:t> relevant condition </a:t>
            </a:r>
            <a:r>
              <a:rPr lang="fr-FR" altLang="fr-FR" sz="3600" dirty="0">
                <a:solidFill>
                  <a:srgbClr val="F6E4B7"/>
                </a:solidFill>
                <a:ea typeface="ＭＳ Ｐゴシック" charset="-128"/>
              </a:rPr>
              <a:t>and </a:t>
            </a:r>
            <a:r>
              <a:rPr lang="fr-FR" altLang="fr-FR" sz="3600" dirty="0" err="1" smtClean="0">
                <a:solidFill>
                  <a:srgbClr val="F6E4B7"/>
                </a:solidFill>
                <a:ea typeface="ＭＳ Ｐゴシック" charset="-128"/>
              </a:rPr>
              <a:t>motivate</a:t>
            </a:r>
            <a:r>
              <a:rPr lang="fr-FR" altLang="fr-FR" sz="3600" dirty="0" smtClean="0">
                <a:solidFill>
                  <a:srgbClr val="F6E4B7"/>
                </a:solidFill>
                <a:ea typeface="ＭＳ Ｐゴシック" charset="-128"/>
              </a:rPr>
              <a:t> </a:t>
            </a:r>
            <a:r>
              <a:rPr lang="fr-FR" altLang="fr-FR" sz="3600" dirty="0">
                <a:solidFill>
                  <a:srgbClr val="F6E4B7"/>
                </a:solidFill>
                <a:ea typeface="ＭＳ Ｐゴシック" charset="-128"/>
              </a:rPr>
              <a:t>an </a:t>
            </a:r>
            <a:r>
              <a:rPr lang="fr-FR" altLang="fr-FR" sz="3600" dirty="0" smtClean="0">
                <a:solidFill>
                  <a:srgbClr val="F6E4B7"/>
                </a:solidFill>
                <a:ea typeface="ＭＳ Ｐゴシック" charset="-128"/>
              </a:rPr>
              <a:t>action</a:t>
            </a:r>
            <a:endParaRPr lang="fr-FR" altLang="fr-FR" sz="3600" dirty="0">
              <a:solidFill>
                <a:srgbClr val="F6E4B7"/>
              </a:solidFill>
              <a:ea typeface="ＭＳ Ｐゴシック" charset="-128"/>
            </a:endParaRPr>
          </a:p>
          <a:p>
            <a:pPr eaLnBrk="1" hangingPunct="1">
              <a:lnSpc>
                <a:spcPct val="90000"/>
              </a:lnSpc>
              <a:buFont typeface="Wingdings" charset="2"/>
              <a:buChar char="§"/>
            </a:pPr>
            <a:r>
              <a:rPr lang="fr-FR" altLang="fr-FR" sz="3600" dirty="0" smtClean="0">
                <a:solidFill>
                  <a:srgbClr val="F6E4B7"/>
                </a:solidFill>
                <a:ea typeface="ＭＳ Ｐゴシック" charset="-128"/>
              </a:rPr>
              <a:t>Are </a:t>
            </a:r>
            <a:r>
              <a:rPr lang="fr-FR" altLang="fr-FR" sz="3600" dirty="0" err="1" smtClean="0">
                <a:solidFill>
                  <a:srgbClr val="F6E4B7"/>
                </a:solidFill>
                <a:ea typeface="ＭＳ Ｐゴシック" charset="-128"/>
              </a:rPr>
              <a:t>evaluative</a:t>
            </a:r>
            <a:r>
              <a:rPr lang="fr-FR" altLang="fr-FR" sz="3600" dirty="0" smtClean="0">
                <a:solidFill>
                  <a:srgbClr val="F6E4B7"/>
                </a:solidFill>
                <a:ea typeface="ＭＳ Ｐゴシック" charset="-128"/>
              </a:rPr>
              <a:t> and </a:t>
            </a:r>
            <a:r>
              <a:rPr lang="fr-FR" altLang="fr-FR" sz="3600" dirty="0" err="1" smtClean="0">
                <a:solidFill>
                  <a:srgbClr val="F6E4B7"/>
                </a:solidFill>
                <a:ea typeface="ＭＳ Ｐゴシック" charset="-128"/>
              </a:rPr>
              <a:t>graded</a:t>
            </a:r>
            <a:r>
              <a:rPr lang="fr-FR" altLang="fr-FR" sz="3600" dirty="0" smtClean="0">
                <a:solidFill>
                  <a:srgbClr val="F6E4B7"/>
                </a:solidFill>
                <a:ea typeface="ＭＳ Ｐゴシック" charset="-128"/>
              </a:rPr>
              <a:t> </a:t>
            </a:r>
          </a:p>
          <a:p>
            <a:pPr eaLnBrk="1" hangingPunct="1">
              <a:lnSpc>
                <a:spcPct val="90000"/>
              </a:lnSpc>
              <a:buFont typeface="Wingdings" charset="0"/>
              <a:buChar char="à"/>
            </a:pPr>
            <a:r>
              <a:rPr lang="fr-FR" altLang="fr-FR" sz="3600" dirty="0" smtClean="0">
                <a:solidFill>
                  <a:srgbClr val="F6E4B7"/>
                </a:solidFill>
                <a:ea typeface="ＭＳ Ｐゴシック" charset="-128"/>
              </a:rPr>
              <a:t> </a:t>
            </a:r>
            <a:r>
              <a:rPr lang="fr-FR" altLang="fr-FR" sz="3600" dirty="0" err="1" smtClean="0">
                <a:solidFill>
                  <a:srgbClr val="F6E4B7"/>
                </a:solidFill>
                <a:ea typeface="ＭＳ Ｐゴシック" charset="-128"/>
              </a:rPr>
              <a:t>Nonpropositional</a:t>
            </a:r>
            <a:endParaRPr lang="fr-FR" altLang="fr-FR" sz="3600" dirty="0" smtClean="0">
              <a:solidFill>
                <a:srgbClr val="F6E4B7"/>
              </a:solidFill>
              <a:ea typeface="ＭＳ Ｐゴシック" charset="-128"/>
            </a:endParaRPr>
          </a:p>
          <a:p>
            <a:pPr eaLnBrk="1" hangingPunct="1">
              <a:lnSpc>
                <a:spcPct val="90000"/>
              </a:lnSpc>
              <a:buFont typeface="Wingdings" charset="0"/>
              <a:buChar char="à"/>
            </a:pPr>
            <a:r>
              <a:rPr lang="fr-FR" altLang="fr-FR" sz="3600" dirty="0" smtClean="0">
                <a:solidFill>
                  <a:srgbClr val="F6E4B7"/>
                </a:solidFill>
                <a:ea typeface="ＭＳ Ｐゴシック" charset="-128"/>
              </a:rPr>
              <a:t> Do not </a:t>
            </a:r>
            <a:r>
              <a:rPr lang="fr-FR" altLang="fr-FR" sz="3600" dirty="0" err="1" smtClean="0">
                <a:solidFill>
                  <a:srgbClr val="F6E4B7"/>
                </a:solidFill>
                <a:ea typeface="ＭＳ Ｐゴシック" charset="-128"/>
              </a:rPr>
              <a:t>conceptualize</a:t>
            </a:r>
            <a:r>
              <a:rPr lang="fr-FR" altLang="fr-FR" sz="3600" dirty="0" smtClean="0">
                <a:solidFill>
                  <a:srgbClr val="F6E4B7"/>
                </a:solidFill>
                <a:ea typeface="ＭＳ Ｐゴシック" charset="-128"/>
              </a:rPr>
              <a:t>, but </a:t>
            </a:r>
            <a:r>
              <a:rPr lang="fr-FR" altLang="fr-FR" sz="3600" dirty="0" err="1" smtClean="0">
                <a:solidFill>
                  <a:srgbClr val="F6E4B7"/>
                </a:solidFill>
                <a:ea typeface="ＭＳ Ｐゴシック" charset="-128"/>
              </a:rPr>
              <a:t>categorize</a:t>
            </a:r>
            <a:r>
              <a:rPr lang="fr-FR" altLang="fr-FR" sz="3600" dirty="0" smtClean="0">
                <a:solidFill>
                  <a:srgbClr val="F6E4B7"/>
                </a:solidFill>
                <a:ea typeface="ＭＳ Ｐゴシック" charset="-128"/>
              </a:rPr>
              <a:t> affordances by </a:t>
            </a:r>
            <a:r>
              <a:rPr lang="fr-FR" altLang="fr-FR" sz="3600" dirty="0" err="1" smtClean="0">
                <a:solidFill>
                  <a:srgbClr val="F6E4B7"/>
                </a:solidFill>
                <a:ea typeface="ＭＳ Ｐゴシック" charset="-128"/>
              </a:rPr>
              <a:t>mere</a:t>
            </a:r>
            <a:r>
              <a:rPr lang="fr-FR" altLang="fr-FR" sz="3600" dirty="0" smtClean="0">
                <a:solidFill>
                  <a:srgbClr val="F6E4B7"/>
                </a:solidFill>
                <a:ea typeface="ＭＳ Ｐゴシック" charset="-128"/>
              </a:rPr>
              <a:t> associative pattern </a:t>
            </a:r>
            <a:r>
              <a:rPr lang="fr-FR" altLang="fr-FR" sz="3600" dirty="0" err="1" smtClean="0">
                <a:solidFill>
                  <a:srgbClr val="F6E4B7"/>
                </a:solidFill>
                <a:ea typeface="ＭＳ Ｐゴシック" charset="-128"/>
              </a:rPr>
              <a:t>matching</a:t>
            </a:r>
            <a:endParaRPr lang="fr-FR" altLang="fr-FR" sz="3600" dirty="0">
              <a:solidFill>
                <a:srgbClr val="F6E4B7"/>
              </a:solidFill>
              <a:ea typeface="ＭＳ Ｐゴシック" charset="-128"/>
            </a:endParaRPr>
          </a:p>
          <a:p>
            <a:pPr eaLnBrk="1" hangingPunct="1">
              <a:lnSpc>
                <a:spcPct val="90000"/>
              </a:lnSpc>
            </a:pPr>
            <a:endParaRPr lang="fr-FR" altLang="fr-FR" sz="3000" dirty="0">
              <a:ea typeface="ＭＳ Ｐゴシック" charset="-128"/>
            </a:endParaRPr>
          </a:p>
          <a:p>
            <a:pPr eaLnBrk="1" hangingPunct="1">
              <a:lnSpc>
                <a:spcPct val="90000"/>
              </a:lnSpc>
            </a:pPr>
            <a:endParaRPr lang="fr-FR" altLang="fr-FR" sz="3000" dirty="0">
              <a:ea typeface="ＭＳ Ｐゴシック" charset="-128"/>
            </a:endParaRPr>
          </a:p>
        </p:txBody>
      </p:sp>
      <p:sp>
        <p:nvSpPr>
          <p:cNvPr id="79875" name="Espace réservé du pied de page 3"/>
          <p:cNvSpPr>
            <a:spLocks noGrp="1"/>
          </p:cNvSpPr>
          <p:nvPr>
            <p:ph type="ftr" sz="quarter" idx="11"/>
          </p:nvPr>
        </p:nvSpPr>
        <p:spPr bwMode="auto">
          <a:xfrm>
            <a:off x="868363" y="6119813"/>
            <a:ext cx="8075612" cy="5413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fontAlgn="base" hangingPunct="1">
              <a:spcBef>
                <a:spcPct val="0"/>
              </a:spcBef>
              <a:spcAft>
                <a:spcPct val="0"/>
              </a:spcAft>
            </a:pPr>
            <a:endParaRPr lang="fr-FR" altLang="fr-FR" dirty="0">
              <a:solidFill>
                <a:srgbClr val="95B3D7"/>
              </a:solidFill>
            </a:endParaRPr>
          </a:p>
        </p:txBody>
      </p:sp>
    </p:spTree>
    <p:extLst>
      <p:ext uri="{BB962C8B-B14F-4D97-AF65-F5344CB8AC3E}">
        <p14:creationId xmlns:p14="http://schemas.microsoft.com/office/powerpoint/2010/main" val="575073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p:txBody>
          <a:bodyPr/>
          <a:lstStyle/>
          <a:p>
            <a:pPr algn="ctr"/>
            <a:r>
              <a:rPr lang="fr-FR" b="1" dirty="0" smtClean="0"/>
              <a:t>Conclusion</a:t>
            </a:r>
            <a:endParaRPr lang="fr-FR" b="1" dirty="0"/>
          </a:p>
        </p:txBody>
      </p:sp>
    </p:spTree>
    <p:extLst>
      <p:ext uri="{BB962C8B-B14F-4D97-AF65-F5344CB8AC3E}">
        <p14:creationId xmlns:p14="http://schemas.microsoft.com/office/powerpoint/2010/main" val="373005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eaLnBrk="1" hangingPunct="1"/>
            <a:r>
              <a:rPr lang="en-US" dirty="0" smtClean="0">
                <a:latin typeface="Arial" charset="0"/>
                <a:ea typeface="ＭＳ Ｐゴシック" charset="0"/>
                <a:cs typeface="ＭＳ Ｐゴシック" charset="0"/>
              </a:rPr>
              <a:t>Evolutionary relevance</a:t>
            </a:r>
            <a:endParaRPr lang="en-US" dirty="0">
              <a:latin typeface="Arial" charset="0"/>
              <a:ea typeface="ＭＳ Ｐゴシック" charset="0"/>
              <a:cs typeface="ＭＳ Ｐゴシック" charset="0"/>
            </a:endParaRPr>
          </a:p>
        </p:txBody>
      </p:sp>
      <p:sp>
        <p:nvSpPr>
          <p:cNvPr id="22531" name="Espace réservé du contenu 2"/>
          <p:cNvSpPr>
            <a:spLocks noGrp="1"/>
          </p:cNvSpPr>
          <p:nvPr>
            <p:ph idx="1"/>
          </p:nvPr>
        </p:nvSpPr>
        <p:spPr/>
        <p:txBody>
          <a:bodyPr>
            <a:normAutofit/>
          </a:bodyPr>
          <a:lstStyle/>
          <a:p>
            <a:pPr eaLnBrk="1" hangingPunct="1">
              <a:buFont typeface="Wingdings" charset="0"/>
              <a:buChar char="§"/>
            </a:pPr>
            <a:r>
              <a:rPr lang="en-US" dirty="0" smtClean="0">
                <a:latin typeface="Arial" charset="0"/>
                <a:ea typeface="ＭＳ Ｐゴシック" charset="0"/>
                <a:cs typeface="ＭＳ Ｐゴシック" charset="0"/>
              </a:rPr>
              <a:t>Coming back to our initial questions:</a:t>
            </a:r>
            <a:endParaRPr lang="en-US" dirty="0">
              <a:latin typeface="Arial" charset="0"/>
              <a:ea typeface="ＭＳ Ｐゴシック" charset="0"/>
              <a:cs typeface="ＭＳ Ｐゴシック" charset="0"/>
            </a:endParaRPr>
          </a:p>
          <a:p>
            <a:pPr lvl="1" eaLnBrk="1" hangingPunct="1">
              <a:buFont typeface="Wingdings" charset="0"/>
              <a:buChar char="§"/>
            </a:pPr>
            <a:r>
              <a:rPr lang="en-US" dirty="0">
                <a:latin typeface="Arial" charset="0"/>
                <a:ea typeface="ＭＳ Ｐゴシック" charset="0"/>
              </a:rPr>
              <a:t>Is </a:t>
            </a:r>
            <a:r>
              <a:rPr lang="en-US" dirty="0" smtClean="0">
                <a:latin typeface="Arial" charset="0"/>
                <a:ea typeface="ＭＳ Ｐゴシック" charset="0"/>
              </a:rPr>
              <a:t>mindreading a causal prerequisite and/or a constitutive part of metacognition? </a:t>
            </a:r>
            <a:endParaRPr lang="en-US" dirty="0">
              <a:latin typeface="Arial" charset="0"/>
              <a:ea typeface="ＭＳ Ｐゴシック" charset="0"/>
            </a:endParaRPr>
          </a:p>
          <a:p>
            <a:pPr marL="349250" lvl="1" indent="0" eaLnBrk="1" hangingPunct="1">
              <a:buNone/>
            </a:pPr>
            <a:r>
              <a:rPr lang="en-US" dirty="0" smtClean="0">
                <a:latin typeface="Arial" charset="0"/>
                <a:ea typeface="ＭＳ Ｐゴシック" charset="0"/>
                <a:sym typeface="Wingdings"/>
              </a:rPr>
              <a:t> </a:t>
            </a:r>
            <a:r>
              <a:rPr lang="en-US" dirty="0" smtClean="0">
                <a:latin typeface="Arial" charset="0"/>
                <a:ea typeface="ＭＳ Ｐゴシック" charset="0"/>
              </a:rPr>
              <a:t>A </a:t>
            </a:r>
            <a:r>
              <a:rPr lang="en-US" dirty="0" smtClean="0">
                <a:latin typeface="Arial" charset="0"/>
                <a:ea typeface="ＭＳ Ｐゴシック" charset="0"/>
              </a:rPr>
              <a:t>sensitivity to one's own epistemic reliability </a:t>
            </a:r>
            <a:r>
              <a:rPr lang="en-US" b="1" dirty="0" smtClean="0">
                <a:latin typeface="Arial" charset="0"/>
                <a:ea typeface="ＭＳ Ｐゴシック" charset="0"/>
              </a:rPr>
              <a:t>does not </a:t>
            </a:r>
            <a:r>
              <a:rPr lang="en-US" dirty="0" smtClean="0">
                <a:latin typeface="Arial" charset="0"/>
                <a:ea typeface="ＭＳ Ｐゴシック" charset="0"/>
              </a:rPr>
              <a:t>require mindreading as a causal or intentional prerequisite.</a:t>
            </a:r>
          </a:p>
          <a:p>
            <a:pPr lvl="1" eaLnBrk="1" hangingPunct="1">
              <a:buFont typeface="Wingdings" charset="0"/>
              <a:buChar char="§"/>
            </a:pPr>
            <a:r>
              <a:rPr lang="en-US" dirty="0" smtClean="0">
                <a:latin typeface="Arial" charset="0"/>
                <a:ea typeface="ＭＳ Ｐゴシック" charset="0"/>
              </a:rPr>
              <a:t>see </a:t>
            </a:r>
            <a:r>
              <a:rPr lang="en-US" dirty="0"/>
              <a:t>Kim, S., Paulus, M., </a:t>
            </a:r>
            <a:r>
              <a:rPr lang="en-US" dirty="0" err="1"/>
              <a:t>Sodian</a:t>
            </a:r>
            <a:r>
              <a:rPr lang="en-US" dirty="0"/>
              <a:t>, B., &amp; Proust, J. (2016). Young Children’s Sensitivity to Their Own Ignorance in Informing Others. </a:t>
            </a:r>
            <a:endParaRPr lang="en-US" dirty="0" smtClean="0"/>
          </a:p>
          <a:p>
            <a:pPr eaLnBrk="1" hangingPunct="1">
              <a:buFont typeface="Wingdings" charset="0"/>
              <a:buChar char="§"/>
            </a:pPr>
            <a:r>
              <a:rPr lang="en-US" dirty="0" smtClean="0">
                <a:latin typeface="Arial" charset="0"/>
                <a:ea typeface="ＭＳ Ｐゴシック" charset="0"/>
                <a:sym typeface="Wingdings"/>
              </a:rPr>
              <a:t> </a:t>
            </a:r>
            <a:r>
              <a:rPr lang="en-US" dirty="0" smtClean="0">
                <a:latin typeface="Arial" charset="0"/>
                <a:ea typeface="ＭＳ Ｐゴシック" charset="0"/>
                <a:sym typeface="Wingdings"/>
              </a:rPr>
              <a:t>M</a:t>
            </a:r>
            <a:r>
              <a:rPr lang="en-US" dirty="0" smtClean="0">
                <a:latin typeface="Arial" charset="0"/>
                <a:ea typeface="ＭＳ Ｐゴシック" charset="0"/>
              </a:rPr>
              <a:t>etacognition may rather be a </a:t>
            </a:r>
            <a:r>
              <a:rPr lang="en-US" dirty="0" err="1" smtClean="0">
                <a:latin typeface="Arial" charset="0"/>
                <a:ea typeface="ＭＳ Ｐゴシック" charset="0"/>
              </a:rPr>
              <a:t>constitutve</a:t>
            </a:r>
            <a:r>
              <a:rPr lang="en-US" dirty="0" smtClean="0">
                <a:latin typeface="Arial" charset="0"/>
                <a:ea typeface="ＭＳ Ｐゴシック" charset="0"/>
              </a:rPr>
              <a:t> ingredient in the complex ability that is called "mindreading"</a:t>
            </a:r>
            <a:endParaRPr lang="en-US" dirty="0">
              <a:latin typeface="Arial" charset="0"/>
              <a:ea typeface="ＭＳ Ｐゴシック" charset="0"/>
            </a:endParaRPr>
          </a:p>
          <a:p>
            <a:pPr lvl="1" eaLnBrk="1" hangingPunct="1">
              <a:buFont typeface="Wingdings" charset="0"/>
              <a:buChar char="§"/>
            </a:pPr>
            <a:endParaRPr lang="en-US" dirty="0">
              <a:latin typeface="Arial" charset="0"/>
              <a:ea typeface="ＭＳ Ｐゴシック" charset="0"/>
            </a:endParaRPr>
          </a:p>
          <a:p>
            <a:pPr lvl="1" eaLnBrk="1" hangingPunct="1">
              <a:buFont typeface="Wingdings" charset="2"/>
              <a:buChar char="§"/>
            </a:pPr>
            <a:endParaRPr lang="en-US" dirty="0">
              <a:latin typeface="Arial" charset="0"/>
              <a:ea typeface="ＭＳ Ｐゴシック" charset="0"/>
            </a:endParaRPr>
          </a:p>
        </p:txBody>
      </p:sp>
      <p:sp>
        <p:nvSpPr>
          <p:cNvPr id="2" name="Espace réservé du pied de page 1"/>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211786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eaLnBrk="1" hangingPunct="1"/>
            <a:r>
              <a:rPr lang="en-US" dirty="0" err="1" smtClean="0">
                <a:latin typeface="Arial" charset="0"/>
                <a:ea typeface="ＭＳ Ｐゴシック" charset="0"/>
                <a:cs typeface="ＭＳ Ｐゴシック" charset="0"/>
              </a:rPr>
              <a:t>Philoso</a:t>
            </a:r>
            <a:r>
              <a:rPr lang="fr-FR" dirty="0" err="1">
                <a:latin typeface="Arial" charset="0"/>
                <a:ea typeface="ＭＳ Ｐゴシック" charset="0"/>
                <a:cs typeface="ＭＳ Ｐゴシック" charset="0"/>
              </a:rPr>
              <a:t>p</a:t>
            </a:r>
            <a:r>
              <a:rPr lang="fr-FR" dirty="0" err="1" smtClean="0">
                <a:latin typeface="Arial" charset="0"/>
                <a:ea typeface="ＭＳ Ｐゴシック" charset="0"/>
                <a:cs typeface="ＭＳ Ｐゴシック" charset="0"/>
              </a:rPr>
              <a:t>hical</a:t>
            </a:r>
            <a:r>
              <a:rPr lang="fr-FR" dirty="0" smtClean="0">
                <a:latin typeface="Arial" charset="0"/>
                <a:ea typeface="ＭＳ Ｐゴシック" charset="0"/>
                <a:cs typeface="ＭＳ Ｐゴシック" charset="0"/>
              </a:rPr>
              <a:t> relevance</a:t>
            </a:r>
            <a:endParaRPr lang="en-US" dirty="0">
              <a:latin typeface="Arial" charset="0"/>
              <a:ea typeface="ＭＳ Ｐゴシック" charset="0"/>
              <a:cs typeface="ＭＳ Ｐゴシック" charset="0"/>
            </a:endParaRPr>
          </a:p>
        </p:txBody>
      </p:sp>
      <p:sp>
        <p:nvSpPr>
          <p:cNvPr id="22531" name="Espace réservé du contenu 2"/>
          <p:cNvSpPr>
            <a:spLocks noGrp="1"/>
          </p:cNvSpPr>
          <p:nvPr>
            <p:ph idx="1"/>
          </p:nvPr>
        </p:nvSpPr>
        <p:spPr/>
        <p:txBody>
          <a:bodyPr>
            <a:normAutofit/>
          </a:bodyPr>
          <a:lstStyle/>
          <a:p>
            <a:pPr lvl="1" eaLnBrk="1" hangingPunct="1">
              <a:buFont typeface="Wingdings" charset="0"/>
              <a:buChar char="§"/>
            </a:pPr>
            <a:endParaRPr lang="en-US" dirty="0" smtClean="0">
              <a:latin typeface="Arial" charset="0"/>
              <a:ea typeface="ＭＳ Ｐゴシック" charset="0"/>
            </a:endParaRPr>
          </a:p>
          <a:p>
            <a:pPr lvl="1" eaLnBrk="1" hangingPunct="1">
              <a:buFont typeface="Wingdings" charset="0"/>
              <a:buChar char="§"/>
            </a:pPr>
            <a:r>
              <a:rPr lang="en-US" dirty="0">
                <a:latin typeface="Arial" charset="0"/>
                <a:ea typeface="ＭＳ Ｐゴシック" charset="0"/>
              </a:rPr>
              <a:t>E</a:t>
            </a:r>
            <a:r>
              <a:rPr lang="en-US" dirty="0" smtClean="0">
                <a:latin typeface="Arial" charset="0"/>
                <a:ea typeface="ＭＳ Ｐゴシック" charset="0"/>
              </a:rPr>
              <a:t>pistemic </a:t>
            </a:r>
            <a:r>
              <a:rPr lang="en-US" dirty="0">
                <a:latin typeface="Arial" charset="0"/>
                <a:ea typeface="ＭＳ Ｐゴシック" charset="0"/>
              </a:rPr>
              <a:t>sensitivity </a:t>
            </a:r>
            <a:r>
              <a:rPr lang="en-US" dirty="0" smtClean="0">
                <a:latin typeface="Arial" charset="0"/>
                <a:ea typeface="ＭＳ Ｐゴシック" charset="0"/>
              </a:rPr>
              <a:t>has to </a:t>
            </a:r>
            <a:r>
              <a:rPr lang="en-US" dirty="0">
                <a:latin typeface="Arial" charset="0"/>
                <a:ea typeface="ＭＳ Ｐゴシック" charset="0"/>
              </a:rPr>
              <a:t>do with </a:t>
            </a:r>
            <a:r>
              <a:rPr lang="en-US" dirty="0" smtClean="0">
                <a:latin typeface="Arial" charset="0"/>
                <a:ea typeface="ＭＳ Ｐゴシック" charset="0"/>
              </a:rPr>
              <a:t>the control of one's </a:t>
            </a:r>
            <a:r>
              <a:rPr lang="en-US" dirty="0" smtClean="0">
                <a:latin typeface="Arial" charset="0"/>
                <a:ea typeface="ＭＳ Ｐゴシック" charset="0"/>
              </a:rPr>
              <a:t>own cognitive </a:t>
            </a:r>
            <a:r>
              <a:rPr lang="en-US" dirty="0" smtClean="0">
                <a:latin typeface="Arial" charset="0"/>
                <a:ea typeface="ＭＳ Ｐゴシック" charset="0"/>
              </a:rPr>
              <a:t>actions. The early forms of </a:t>
            </a:r>
            <a:r>
              <a:rPr lang="en-US" dirty="0">
                <a:latin typeface="Arial" charset="0"/>
                <a:ea typeface="ＭＳ Ｐゴシック" charset="0"/>
              </a:rPr>
              <a:t>self-knowledge </a:t>
            </a:r>
            <a:r>
              <a:rPr lang="en-US" dirty="0" smtClean="0">
                <a:latin typeface="Arial" charset="0"/>
                <a:ea typeface="ＭＳ Ｐゴシック" charset="0"/>
              </a:rPr>
              <a:t>are a know-how, rather than a  know-that</a:t>
            </a:r>
            <a:endParaRPr lang="fr-FR" dirty="0" smtClean="0">
              <a:latin typeface="Arial" charset="0"/>
              <a:ea typeface="ＭＳ Ｐゴシック" charset="0"/>
            </a:endParaRPr>
          </a:p>
          <a:p>
            <a:pPr lvl="1" eaLnBrk="1" hangingPunct="1">
              <a:buFont typeface="Wingdings" charset="2"/>
              <a:buChar char="§"/>
            </a:pPr>
            <a:r>
              <a:rPr lang="en-US" dirty="0" smtClean="0">
                <a:latin typeface="Arial" charset="0"/>
                <a:ea typeface="ＭＳ Ｐゴシック" charset="0"/>
              </a:rPr>
              <a:t>Concept-based self-attribution of epistemic attitudes and properties (such as "I believe that") presuppose affect-based  self-evaluation.</a:t>
            </a:r>
          </a:p>
          <a:p>
            <a:pPr lvl="1" eaLnBrk="1" hangingPunct="1">
              <a:buFont typeface="Wingdings" charset="2"/>
              <a:buChar char="§"/>
            </a:pPr>
            <a:r>
              <a:rPr lang="en-US" dirty="0" smtClean="0">
                <a:latin typeface="Arial" charset="0"/>
                <a:ea typeface="ＭＳ Ｐゴシック" charset="0"/>
              </a:rPr>
              <a:t> Even the higher forms of epistemic deliberation and theorizing might still largely depend on experience-based metacognition.</a:t>
            </a:r>
          </a:p>
          <a:p>
            <a:pPr lvl="1" eaLnBrk="1" hangingPunct="1">
              <a:buFont typeface="Wingdings" charset="2"/>
              <a:buChar char="§"/>
            </a:pPr>
            <a:endParaRPr lang="en-US" dirty="0">
              <a:latin typeface="Arial" charset="0"/>
              <a:ea typeface="ＭＳ Ｐゴシック" charset="0"/>
            </a:endParaRPr>
          </a:p>
        </p:txBody>
      </p:sp>
      <p:sp>
        <p:nvSpPr>
          <p:cNvPr id="2" name="Espace réservé du pied de page 1"/>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900381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a:t>
            </a:r>
            <a:r>
              <a:rPr lang="fr-FR" dirty="0" smtClean="0"/>
              <a:t>Dual-System </a:t>
            </a:r>
            <a:r>
              <a:rPr lang="fr-FR" dirty="0" err="1" smtClean="0"/>
              <a:t>view</a:t>
            </a:r>
            <a:r>
              <a:rPr lang="fr-FR" dirty="0" smtClean="0"/>
              <a:t> of MC</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b="1" dirty="0" err="1" smtClean="0"/>
              <a:t>What</a:t>
            </a:r>
            <a:r>
              <a:rPr lang="fr-FR" b="1" dirty="0" smtClean="0"/>
              <a:t> </a:t>
            </a:r>
            <a:r>
              <a:rPr lang="fr-FR" b="1" dirty="0" err="1" smtClean="0"/>
              <a:t>Developmental</a:t>
            </a:r>
            <a:r>
              <a:rPr lang="fr-FR" b="1" dirty="0" smtClean="0"/>
              <a:t> </a:t>
            </a:r>
            <a:r>
              <a:rPr lang="fr-FR" b="1" dirty="0" smtClean="0"/>
              <a:t>and </a:t>
            </a:r>
            <a:r>
              <a:rPr lang="fr-FR" b="1" dirty="0" err="1" smtClean="0"/>
              <a:t>phylogenetic</a:t>
            </a:r>
            <a:r>
              <a:rPr lang="fr-FR" b="1" dirty="0" smtClean="0"/>
              <a:t> dissociations </a:t>
            </a:r>
            <a:r>
              <a:rPr lang="fr-FR" b="1" dirty="0" err="1" smtClean="0"/>
              <a:t>suggest</a:t>
            </a:r>
            <a:r>
              <a:rPr lang="fr-FR" b="1" dirty="0" smtClean="0"/>
              <a:t>:</a:t>
            </a:r>
            <a:endParaRPr lang="fr-FR" b="1" dirty="0" smtClean="0"/>
          </a:p>
          <a:p>
            <a:r>
              <a:rPr lang="fr-FR" dirty="0"/>
              <a:t>A</a:t>
            </a:r>
            <a:r>
              <a:rPr lang="fr-FR" dirty="0" smtClean="0"/>
              <a:t> basic mc system </a:t>
            </a:r>
            <a:r>
              <a:rPr lang="fr-FR" dirty="0"/>
              <a:t>has the </a:t>
            </a:r>
            <a:r>
              <a:rPr lang="fr-FR" dirty="0" err="1"/>
              <a:t>function</a:t>
            </a:r>
            <a:r>
              <a:rPr lang="fr-FR" dirty="0"/>
              <a:t> </a:t>
            </a:r>
            <a:r>
              <a:rPr lang="fr-FR" dirty="0">
                <a:solidFill>
                  <a:srgbClr val="FAC090"/>
                </a:solidFill>
              </a:rPr>
              <a:t>of </a:t>
            </a:r>
            <a:r>
              <a:rPr lang="fr-FR" dirty="0" err="1" smtClean="0">
                <a:solidFill>
                  <a:srgbClr val="FAC090"/>
                </a:solidFill>
              </a:rPr>
              <a:t>forming</a:t>
            </a:r>
            <a:r>
              <a:rPr lang="fr-FR" dirty="0" smtClean="0">
                <a:solidFill>
                  <a:srgbClr val="FAC090"/>
                </a:solidFill>
              </a:rPr>
              <a:t> </a:t>
            </a:r>
            <a:r>
              <a:rPr lang="fr-FR" dirty="0">
                <a:solidFill>
                  <a:srgbClr val="FAC090"/>
                </a:solidFill>
              </a:rPr>
              <a:t>(not </a:t>
            </a:r>
            <a:r>
              <a:rPr lang="fr-FR" dirty="0" err="1">
                <a:solidFill>
                  <a:srgbClr val="FAC090"/>
                </a:solidFill>
              </a:rPr>
              <a:t>reporting</a:t>
            </a:r>
            <a:r>
              <a:rPr lang="fr-FR" dirty="0">
                <a:solidFill>
                  <a:srgbClr val="FAC090"/>
                </a:solidFill>
              </a:rPr>
              <a:t>) </a:t>
            </a:r>
            <a:r>
              <a:rPr lang="fr-FR" dirty="0" err="1">
                <a:solidFill>
                  <a:srgbClr val="FAC090"/>
                </a:solidFill>
              </a:rPr>
              <a:t>evaluative</a:t>
            </a:r>
            <a:r>
              <a:rPr lang="fr-FR" dirty="0">
                <a:solidFill>
                  <a:srgbClr val="FAC090"/>
                </a:solidFill>
              </a:rPr>
              <a:t> attitudes </a:t>
            </a:r>
            <a:r>
              <a:rPr lang="fr-FR" dirty="0" smtClean="0"/>
              <a:t>(</a:t>
            </a:r>
            <a:r>
              <a:rPr lang="fr-FR" dirty="0" err="1" smtClean="0"/>
              <a:t>common</a:t>
            </a:r>
            <a:r>
              <a:rPr lang="fr-FR" dirty="0" smtClean="0"/>
              <a:t> to </a:t>
            </a:r>
            <a:r>
              <a:rPr lang="fr-FR" dirty="0" err="1" smtClean="0"/>
              <a:t>humans</a:t>
            </a:r>
            <a:r>
              <a:rPr lang="fr-FR" dirty="0" smtClean="0"/>
              <a:t> and </a:t>
            </a:r>
            <a:r>
              <a:rPr lang="fr-FR" dirty="0" err="1" smtClean="0"/>
              <a:t>some</a:t>
            </a:r>
            <a:r>
              <a:rPr lang="fr-FR" dirty="0" smtClean="0"/>
              <a:t> </a:t>
            </a:r>
            <a:r>
              <a:rPr lang="fr-FR" dirty="0" err="1" smtClean="0"/>
              <a:t>nonhumans</a:t>
            </a:r>
            <a:r>
              <a:rPr lang="fr-FR" dirty="0"/>
              <a:t>)</a:t>
            </a:r>
          </a:p>
          <a:p>
            <a:r>
              <a:rPr lang="fr-FR" dirty="0" smtClean="0"/>
              <a:t>A more </a:t>
            </a:r>
            <a:r>
              <a:rPr lang="fr-FR" dirty="0" err="1" smtClean="0"/>
              <a:t>recently</a:t>
            </a:r>
            <a:r>
              <a:rPr lang="fr-FR" dirty="0" smtClean="0"/>
              <a:t> </a:t>
            </a:r>
            <a:r>
              <a:rPr lang="fr-FR" dirty="0" err="1" smtClean="0"/>
              <a:t>evolved</a:t>
            </a:r>
            <a:r>
              <a:rPr lang="fr-FR" dirty="0" smtClean="0"/>
              <a:t> </a:t>
            </a:r>
            <a:r>
              <a:rPr lang="fr-FR" dirty="0" smtClean="0"/>
              <a:t>system has </a:t>
            </a:r>
            <a:r>
              <a:rPr lang="fr-FR" dirty="0" smtClean="0">
                <a:solidFill>
                  <a:srgbClr val="FAC090"/>
                </a:solidFill>
              </a:rPr>
              <a:t>the </a:t>
            </a:r>
            <a:r>
              <a:rPr lang="fr-FR" dirty="0" err="1" smtClean="0">
                <a:solidFill>
                  <a:srgbClr val="FAC090"/>
                </a:solidFill>
              </a:rPr>
              <a:t>function</a:t>
            </a:r>
            <a:r>
              <a:rPr lang="fr-FR" dirty="0" smtClean="0">
                <a:solidFill>
                  <a:srgbClr val="FAC090"/>
                </a:solidFill>
              </a:rPr>
              <a:t> of </a:t>
            </a:r>
            <a:r>
              <a:rPr lang="fr-FR" dirty="0" err="1" smtClean="0">
                <a:solidFill>
                  <a:srgbClr val="FAC090"/>
                </a:solidFill>
              </a:rPr>
              <a:t>form</a:t>
            </a:r>
            <a:r>
              <a:rPr lang="fr-FR" dirty="0" err="1" smtClean="0">
                <a:solidFill>
                  <a:srgbClr val="FAC090"/>
                </a:solidFill>
              </a:rPr>
              <a:t>ing</a:t>
            </a:r>
            <a:r>
              <a:rPr lang="fr-FR" dirty="0" smtClean="0">
                <a:solidFill>
                  <a:srgbClr val="FAC090"/>
                </a:solidFill>
              </a:rPr>
              <a:t>, </a:t>
            </a:r>
            <a:r>
              <a:rPr lang="fr-FR" dirty="0" err="1" smtClean="0">
                <a:solidFill>
                  <a:srgbClr val="FAC090"/>
                </a:solidFill>
              </a:rPr>
              <a:t>reporting</a:t>
            </a:r>
            <a:r>
              <a:rPr lang="fr-FR" dirty="0" smtClean="0">
                <a:solidFill>
                  <a:srgbClr val="FAC090"/>
                </a:solidFill>
              </a:rPr>
              <a:t> and </a:t>
            </a:r>
            <a:r>
              <a:rPr lang="fr-FR" dirty="0" err="1" smtClean="0">
                <a:solidFill>
                  <a:srgbClr val="FAC090"/>
                </a:solidFill>
              </a:rPr>
              <a:t>updating</a:t>
            </a:r>
            <a:r>
              <a:rPr lang="fr-FR" dirty="0" smtClean="0">
                <a:solidFill>
                  <a:srgbClr val="FAC090"/>
                </a:solidFill>
              </a:rPr>
              <a:t>  </a:t>
            </a:r>
            <a:r>
              <a:rPr lang="fr-FR" dirty="0" err="1" smtClean="0">
                <a:solidFill>
                  <a:srgbClr val="FAC090"/>
                </a:solidFill>
              </a:rPr>
              <a:t>propositional</a:t>
            </a:r>
            <a:r>
              <a:rPr lang="fr-FR" dirty="0" smtClean="0">
                <a:solidFill>
                  <a:srgbClr val="FAC090"/>
                </a:solidFill>
              </a:rPr>
              <a:t> attitudes</a:t>
            </a:r>
            <a:r>
              <a:rPr lang="fr-FR" dirty="0" smtClean="0"/>
              <a:t>, </a:t>
            </a:r>
            <a:r>
              <a:rPr lang="fr-FR" dirty="0" err="1" smtClean="0"/>
              <a:t>ie</a:t>
            </a:r>
            <a:r>
              <a:rPr lang="fr-FR" dirty="0" smtClean="0"/>
              <a:t> </a:t>
            </a:r>
            <a:r>
              <a:rPr lang="fr-FR" dirty="0" err="1" smtClean="0"/>
              <a:t>justifying</a:t>
            </a:r>
            <a:r>
              <a:rPr lang="fr-FR" dirty="0" smtClean="0"/>
              <a:t> </a:t>
            </a:r>
            <a:r>
              <a:rPr lang="fr-FR" dirty="0" err="1" smtClean="0"/>
              <a:t>one’s</a:t>
            </a:r>
            <a:r>
              <a:rPr lang="fr-FR" dirty="0" smtClean="0"/>
              <a:t> </a:t>
            </a:r>
            <a:r>
              <a:rPr lang="fr-FR" dirty="0" err="1" smtClean="0"/>
              <a:t>decisions</a:t>
            </a:r>
            <a:r>
              <a:rPr lang="fr-FR" dirty="0" smtClean="0"/>
              <a:t>. (&lt;</a:t>
            </a:r>
            <a:r>
              <a:rPr lang="fr-FR" dirty="0" err="1" smtClean="0"/>
              <a:t>humans</a:t>
            </a:r>
            <a:r>
              <a:rPr lang="fr-FR" dirty="0" smtClean="0"/>
              <a:t> </a:t>
            </a:r>
            <a:r>
              <a:rPr lang="fr-FR" dirty="0" err="1" smtClean="0"/>
              <a:t>only</a:t>
            </a:r>
            <a:r>
              <a:rPr lang="fr-FR" dirty="0" smtClean="0"/>
              <a:t>)</a:t>
            </a:r>
          </a:p>
          <a:p>
            <a:r>
              <a:rPr lang="fr-FR" dirty="0" err="1" smtClean="0"/>
              <a:t>Reporting</a:t>
            </a:r>
            <a:r>
              <a:rPr lang="fr-FR" dirty="0" smtClean="0"/>
              <a:t> of </a:t>
            </a:r>
            <a:r>
              <a:rPr lang="fr-FR" dirty="0" err="1" smtClean="0"/>
              <a:t>propositional</a:t>
            </a:r>
            <a:r>
              <a:rPr lang="fr-FR" dirty="0" smtClean="0"/>
              <a:t> attitudes </a:t>
            </a:r>
            <a:r>
              <a:rPr lang="fr-FR" dirty="0" err="1" smtClean="0"/>
              <a:t>is</a:t>
            </a:r>
            <a:r>
              <a:rPr lang="fr-FR" dirty="0" smtClean="0"/>
              <a:t> vital for </a:t>
            </a:r>
            <a:r>
              <a:rPr lang="fr-FR" dirty="0" err="1" smtClean="0"/>
              <a:t>scientific</a:t>
            </a:r>
            <a:r>
              <a:rPr lang="fr-FR" dirty="0" smtClean="0"/>
              <a:t>, </a:t>
            </a:r>
            <a:r>
              <a:rPr lang="fr-FR" dirty="0" err="1" smtClean="0"/>
              <a:t>legal</a:t>
            </a:r>
            <a:r>
              <a:rPr lang="fr-FR" dirty="0" smtClean="0"/>
              <a:t> and </a:t>
            </a:r>
            <a:r>
              <a:rPr lang="fr-FR" dirty="0" err="1" smtClean="0"/>
              <a:t>formal</a:t>
            </a:r>
            <a:r>
              <a:rPr lang="fr-FR" dirty="0" smtClean="0"/>
              <a:t> </a:t>
            </a:r>
            <a:r>
              <a:rPr lang="fr-FR" dirty="0" smtClean="0"/>
              <a:t>social </a:t>
            </a:r>
            <a:r>
              <a:rPr lang="fr-FR" dirty="0" err="1" smtClean="0"/>
              <a:t>contexts</a:t>
            </a:r>
            <a:r>
              <a:rPr lang="fr-FR" dirty="0" smtClean="0"/>
              <a:t>.</a:t>
            </a:r>
          </a:p>
          <a:p>
            <a:r>
              <a:rPr lang="fr-FR" dirty="0" err="1" smtClean="0"/>
              <a:t>Functionally</a:t>
            </a:r>
            <a:r>
              <a:rPr lang="fr-FR" dirty="0" smtClean="0"/>
              <a:t> </a:t>
            </a:r>
            <a:r>
              <a:rPr lang="fr-FR" dirty="0" err="1" smtClean="0"/>
              <a:t>speaking</a:t>
            </a:r>
            <a:r>
              <a:rPr lang="fr-FR" dirty="0" smtClean="0"/>
              <a:t>, </a:t>
            </a:r>
            <a:r>
              <a:rPr lang="fr-FR" dirty="0" err="1" smtClean="0"/>
              <a:t>it</a:t>
            </a:r>
            <a:r>
              <a:rPr lang="fr-FR" dirty="0" smtClean="0"/>
              <a:t> </a:t>
            </a:r>
            <a:r>
              <a:rPr lang="fr-FR" dirty="0" err="1" smtClean="0"/>
              <a:t>is</a:t>
            </a:r>
            <a:r>
              <a:rPr lang="fr-FR" dirty="0" smtClean="0"/>
              <a:t> the top of the iceberg.</a:t>
            </a:r>
            <a:endParaRPr lang="fr-FR" dirty="0"/>
          </a:p>
        </p:txBody>
      </p:sp>
    </p:spTree>
    <p:extLst>
      <p:ext uri="{BB962C8B-B14F-4D97-AF65-F5344CB8AC3E}">
        <p14:creationId xmlns:p14="http://schemas.microsoft.com/office/powerpoint/2010/main" val="362651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eaLnBrk="1" hangingPunct="1"/>
            <a:r>
              <a:rPr lang="en-US" dirty="0">
                <a:latin typeface="Arial" charset="0"/>
                <a:ea typeface="ＭＳ Ｐゴシック" charset="0"/>
                <a:cs typeface="ＭＳ Ｐゴシック" charset="0"/>
              </a:rPr>
              <a:t>Not a </a:t>
            </a:r>
            <a:r>
              <a:rPr lang="en-US" dirty="0" smtClean="0">
                <a:latin typeface="Arial" charset="0"/>
                <a:ea typeface="ＭＳ Ｐゴシック" charset="0"/>
                <a:cs typeface="ＭＳ Ｐゴシック" charset="0"/>
              </a:rPr>
              <a:t>terminological </a:t>
            </a:r>
            <a:r>
              <a:rPr lang="en-US" dirty="0">
                <a:latin typeface="Arial" charset="0"/>
                <a:ea typeface="ＭＳ Ｐゴシック" charset="0"/>
                <a:cs typeface="ＭＳ Ｐゴシック" charset="0"/>
              </a:rPr>
              <a:t>matter </a:t>
            </a:r>
          </a:p>
        </p:txBody>
      </p:sp>
      <p:sp>
        <p:nvSpPr>
          <p:cNvPr id="22531" name="Espace réservé du contenu 2"/>
          <p:cNvSpPr>
            <a:spLocks noGrp="1"/>
          </p:cNvSpPr>
          <p:nvPr>
            <p:ph idx="1"/>
          </p:nvPr>
        </p:nvSpPr>
        <p:spPr/>
        <p:txBody>
          <a:bodyPr>
            <a:normAutofit/>
          </a:bodyPr>
          <a:lstStyle/>
          <a:p>
            <a:pPr eaLnBrk="1" hangingPunct="1">
              <a:buFont typeface="Wingdings" charset="0"/>
              <a:buChar char="§"/>
            </a:pPr>
            <a:r>
              <a:rPr lang="en-US" dirty="0">
                <a:latin typeface="Arial" charset="0"/>
                <a:ea typeface="ＭＳ Ｐゴシック" charset="0"/>
                <a:cs typeface="ＭＳ Ｐゴシック" charset="0"/>
              </a:rPr>
              <a:t>The issue is evolutionary, developmental  and functional: </a:t>
            </a:r>
            <a:endParaRPr lang="en-US" dirty="0" smtClean="0">
              <a:latin typeface="Arial" charset="0"/>
              <a:ea typeface="ＭＳ Ｐゴシック" charset="0"/>
              <a:cs typeface="ＭＳ Ｐゴシック" charset="0"/>
            </a:endParaRPr>
          </a:p>
          <a:p>
            <a:pPr eaLnBrk="1" hangingPunct="1">
              <a:buFont typeface="Wingdings" charset="0"/>
              <a:buChar char="§"/>
            </a:pPr>
            <a:endParaRPr lang="en-US" dirty="0">
              <a:latin typeface="Arial" charset="0"/>
              <a:ea typeface="ＭＳ Ｐゴシック" charset="0"/>
              <a:cs typeface="ＭＳ Ｐゴシック" charset="0"/>
            </a:endParaRPr>
          </a:p>
          <a:p>
            <a:pPr lvl="1" eaLnBrk="1" hangingPunct="1">
              <a:buFont typeface="Wingdings" charset="0"/>
              <a:buChar char="§"/>
            </a:pPr>
            <a:r>
              <a:rPr lang="en-US" dirty="0">
                <a:latin typeface="Arial" charset="0"/>
                <a:ea typeface="ＭＳ Ｐゴシック" charset="0"/>
              </a:rPr>
              <a:t>Is </a:t>
            </a:r>
            <a:r>
              <a:rPr lang="en-US" dirty="0" smtClean="0">
                <a:latin typeface="Arial" charset="0"/>
                <a:ea typeface="ＭＳ Ｐゴシック" charset="0"/>
              </a:rPr>
              <a:t>mindreading a causal prerequisite and/or a constitutive part of metacognition? </a:t>
            </a:r>
          </a:p>
          <a:p>
            <a:pPr lvl="1" eaLnBrk="1" hangingPunct="1">
              <a:buFont typeface="Wingdings" charset="0"/>
              <a:buChar char="§"/>
            </a:pPr>
            <a:endParaRPr lang="en-US" dirty="0">
              <a:latin typeface="Arial" charset="0"/>
              <a:ea typeface="ＭＳ Ｐゴシック" charset="0"/>
            </a:endParaRPr>
          </a:p>
          <a:p>
            <a:pPr lvl="1" eaLnBrk="1" hangingPunct="1">
              <a:buFont typeface="Wingdings" charset="0"/>
              <a:buChar char="§"/>
            </a:pPr>
            <a:r>
              <a:rPr lang="en-US" dirty="0" smtClean="0">
                <a:latin typeface="Arial" charset="0"/>
                <a:ea typeface="ＭＳ Ｐゴシック" charset="0"/>
              </a:rPr>
              <a:t>Is </a:t>
            </a:r>
            <a:r>
              <a:rPr lang="en-US" dirty="0">
                <a:latin typeface="Arial" charset="0"/>
                <a:ea typeface="ＭＳ Ｐゴシック" charset="0"/>
              </a:rPr>
              <a:t>rather metacognition a prerequisite </a:t>
            </a:r>
            <a:r>
              <a:rPr lang="en-US" dirty="0" smtClean="0">
                <a:latin typeface="Arial" charset="0"/>
                <a:ea typeface="ＭＳ Ｐゴシック" charset="0"/>
              </a:rPr>
              <a:t>and/or a constitutive part of mindreading?</a:t>
            </a:r>
            <a:endParaRPr lang="en-US" dirty="0">
              <a:latin typeface="Arial" charset="0"/>
              <a:ea typeface="ＭＳ Ｐゴシック" charset="0"/>
            </a:endParaRPr>
          </a:p>
          <a:p>
            <a:pPr lvl="1" eaLnBrk="1" hangingPunct="1">
              <a:buFont typeface="Wingdings" charset="0"/>
              <a:buChar char="§"/>
            </a:pPr>
            <a:endParaRPr lang="en-US" dirty="0">
              <a:latin typeface="Arial" charset="0"/>
              <a:ea typeface="ＭＳ Ｐゴシック" charset="0"/>
            </a:endParaRPr>
          </a:p>
          <a:p>
            <a:pPr lvl="1" eaLnBrk="1" hangingPunct="1">
              <a:buFont typeface="Wingdings" charset="2"/>
              <a:buChar char="§"/>
            </a:pPr>
            <a:endParaRPr lang="en-US" dirty="0">
              <a:latin typeface="Arial" charset="0"/>
              <a:ea typeface="ＭＳ Ｐゴシック" charset="0"/>
            </a:endParaRPr>
          </a:p>
        </p:txBody>
      </p:sp>
      <p:sp>
        <p:nvSpPr>
          <p:cNvPr id="2" name="Espace réservé du pied de page 1"/>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42774084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800" dirty="0" smtClean="0"/>
          </a:p>
          <a:p>
            <a:pPr marL="0" indent="0">
              <a:buNone/>
            </a:pPr>
            <a:endParaRPr lang="fr-FR" sz="4800" dirty="0"/>
          </a:p>
          <a:p>
            <a:pPr marL="0" indent="0">
              <a:buNone/>
            </a:pPr>
            <a:endParaRPr lang="fr-FR" sz="4800" dirty="0" smtClean="0"/>
          </a:p>
          <a:p>
            <a:pPr marL="0" indent="0">
              <a:buNone/>
            </a:pPr>
            <a:r>
              <a:rPr lang="fr-FR" altLang="fr-FR" sz="4800" dirty="0" err="1"/>
              <a:t>Thanks</a:t>
            </a:r>
            <a:r>
              <a:rPr lang="fr-FR" altLang="fr-FR" sz="4800" dirty="0"/>
              <a:t> for </a:t>
            </a:r>
            <a:r>
              <a:rPr lang="fr-FR" altLang="fr-FR" sz="4800" dirty="0" err="1"/>
              <a:t>your</a:t>
            </a:r>
            <a:r>
              <a:rPr lang="fr-FR" altLang="fr-FR" sz="4800" dirty="0"/>
              <a:t> attention!</a:t>
            </a:r>
            <a:endParaRPr lang="fr-FR" sz="4800" dirty="0"/>
          </a:p>
        </p:txBody>
      </p:sp>
      <p:sp>
        <p:nvSpPr>
          <p:cNvPr id="4" name="Espace réservé du pied de page 3"/>
          <p:cNvSpPr>
            <a:spLocks noGrp="1"/>
          </p:cNvSpPr>
          <p:nvPr>
            <p:ph type="ftr" sz="quarter" idx="11"/>
          </p:nvPr>
        </p:nvSpPr>
        <p:spPr/>
        <p:txBody>
          <a:bodyPr/>
          <a:lstStyle/>
          <a:p>
            <a:pPr>
              <a:defRPr/>
            </a:pPr>
            <a:endParaRPr lang="fr-FR"/>
          </a:p>
        </p:txBody>
      </p:sp>
      <p:pic>
        <p:nvPicPr>
          <p:cNvPr id="6" name="Image 5"/>
          <p:cNvPicPr>
            <a:picLocks noChangeAspect="1"/>
          </p:cNvPicPr>
          <p:nvPr/>
        </p:nvPicPr>
        <p:blipFill>
          <a:blip r:embed="rId2"/>
          <a:stretch>
            <a:fillRect/>
          </a:stretch>
        </p:blipFill>
        <p:spPr>
          <a:xfrm>
            <a:off x="5026819" y="1351371"/>
            <a:ext cx="3492500" cy="2324100"/>
          </a:xfrm>
          <a:prstGeom prst="rect">
            <a:avLst/>
          </a:prstGeom>
        </p:spPr>
      </p:pic>
    </p:spTree>
    <p:extLst>
      <p:ext uri="{BB962C8B-B14F-4D97-AF65-F5344CB8AC3E}">
        <p14:creationId xmlns:p14="http://schemas.microsoft.com/office/powerpoint/2010/main" val="17063851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2151" y="836712"/>
            <a:ext cx="8511989" cy="5432469"/>
          </a:xfrm>
        </p:spPr>
        <p:txBody>
          <a:bodyPr/>
          <a:lstStyle/>
          <a:p>
            <a:endParaRPr lang="fr-FR" dirty="0"/>
          </a:p>
        </p:txBody>
      </p:sp>
      <p:sp>
        <p:nvSpPr>
          <p:cNvPr id="3" name="Espace réservé du texte 2"/>
          <p:cNvSpPr>
            <a:spLocks noGrp="1"/>
          </p:cNvSpPr>
          <p:nvPr>
            <p:ph type="body" idx="1"/>
          </p:nvPr>
        </p:nvSpPr>
        <p:spPr>
          <a:xfrm>
            <a:off x="384874" y="3525980"/>
            <a:ext cx="8355714" cy="2207276"/>
          </a:xfrm>
        </p:spPr>
        <p:txBody>
          <a:bodyPr>
            <a:noAutofit/>
          </a:bodyPr>
          <a:lstStyle/>
          <a:p>
            <a:endParaRPr lang="fr-FR" sz="3600" dirty="0" smtClean="0"/>
          </a:p>
          <a:p>
            <a:endParaRPr lang="fr-FR" sz="3600" dirty="0"/>
          </a:p>
          <a:p>
            <a:endParaRPr lang="fr-FR" sz="3600" dirty="0" smtClean="0"/>
          </a:p>
          <a:p>
            <a:r>
              <a:rPr lang="fr-FR" sz="3600" dirty="0" smtClean="0">
                <a:solidFill>
                  <a:schemeClr val="tx1"/>
                </a:solidFill>
              </a:rPr>
              <a:t>Questions </a:t>
            </a:r>
            <a:r>
              <a:rPr lang="fr-FR" sz="3600" dirty="0" err="1" smtClean="0">
                <a:solidFill>
                  <a:schemeClr val="tx1"/>
                </a:solidFill>
              </a:rPr>
              <a:t>welcome</a:t>
            </a:r>
            <a:r>
              <a:rPr lang="fr-FR" sz="3600" dirty="0" smtClean="0">
                <a:solidFill>
                  <a:schemeClr val="tx1"/>
                </a:solidFill>
              </a:rPr>
              <a:t>!</a:t>
            </a:r>
          </a:p>
          <a:p>
            <a:endParaRPr lang="fr-FR" sz="3600" dirty="0"/>
          </a:p>
          <a:p>
            <a:r>
              <a:rPr lang="fr-FR" sz="3600" dirty="0" smtClean="0"/>
              <a:t>Article </a:t>
            </a:r>
            <a:r>
              <a:rPr lang="fr-FR" sz="3600" dirty="0" err="1" smtClean="0"/>
              <a:t>download</a:t>
            </a:r>
            <a:r>
              <a:rPr lang="fr-FR" sz="3600" dirty="0" smtClean="0"/>
              <a:t>: </a:t>
            </a:r>
            <a:r>
              <a:rPr lang="fr-FR" sz="3600" b="1" dirty="0" smtClean="0"/>
              <a:t>http://</a:t>
            </a:r>
            <a:r>
              <a:rPr lang="fr-FR" sz="3600" b="1" dirty="0" err="1" smtClean="0"/>
              <a:t>joelleproust.org</a:t>
            </a:r>
            <a:endParaRPr lang="fr-FR" sz="3600" b="1" dirty="0"/>
          </a:p>
        </p:txBody>
      </p:sp>
      <p:pic>
        <p:nvPicPr>
          <p:cNvPr id="5" name="Image 4"/>
          <p:cNvPicPr>
            <a:picLocks noChangeAspect="1"/>
          </p:cNvPicPr>
          <p:nvPr/>
        </p:nvPicPr>
        <p:blipFill>
          <a:blip r:embed="rId2"/>
          <a:stretch>
            <a:fillRect/>
          </a:stretch>
        </p:blipFill>
        <p:spPr>
          <a:xfrm>
            <a:off x="5148064" y="1412776"/>
            <a:ext cx="3492500" cy="2324100"/>
          </a:xfrm>
          <a:prstGeom prst="rect">
            <a:avLst/>
          </a:prstGeom>
        </p:spPr>
      </p:pic>
    </p:spTree>
    <p:extLst>
      <p:ext uri="{BB962C8B-B14F-4D97-AF65-F5344CB8AC3E}">
        <p14:creationId xmlns:p14="http://schemas.microsoft.com/office/powerpoint/2010/main" val="834619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Dual-store </a:t>
            </a:r>
            <a:r>
              <a:rPr lang="fr-FR" dirty="0" err="1" smtClean="0"/>
              <a:t>view</a:t>
            </a:r>
            <a:r>
              <a:rPr lang="fr-FR" dirty="0" smtClean="0"/>
              <a:t> of MC</a:t>
            </a:r>
            <a:endParaRPr lang="fr-FR" dirty="0"/>
          </a:p>
        </p:txBody>
      </p:sp>
      <p:sp>
        <p:nvSpPr>
          <p:cNvPr id="3" name="Espace réservé du contenu 2"/>
          <p:cNvSpPr>
            <a:spLocks noGrp="1"/>
          </p:cNvSpPr>
          <p:nvPr>
            <p:ph idx="1"/>
          </p:nvPr>
        </p:nvSpPr>
        <p:spPr/>
        <p:txBody>
          <a:bodyPr/>
          <a:lstStyle/>
          <a:p>
            <a:pPr marL="0" indent="0">
              <a:buNone/>
            </a:pPr>
            <a:r>
              <a:rPr lang="fr-FR" b="1" dirty="0" err="1" smtClean="0"/>
              <a:t>Developmental</a:t>
            </a:r>
            <a:r>
              <a:rPr lang="fr-FR" b="1" dirty="0" smtClean="0"/>
              <a:t> and </a:t>
            </a:r>
            <a:r>
              <a:rPr lang="fr-FR" b="1" dirty="0" err="1" smtClean="0"/>
              <a:t>phylogenetic</a:t>
            </a:r>
            <a:r>
              <a:rPr lang="fr-FR" b="1" dirty="0" smtClean="0"/>
              <a:t> dissociations </a:t>
            </a:r>
          </a:p>
          <a:p>
            <a:r>
              <a:rPr lang="fr-FR" dirty="0" smtClean="0"/>
              <a:t>One system has </a:t>
            </a:r>
            <a:r>
              <a:rPr lang="fr-FR" dirty="0" smtClean="0">
                <a:solidFill>
                  <a:srgbClr val="FAC090"/>
                </a:solidFill>
              </a:rPr>
              <a:t>the </a:t>
            </a:r>
            <a:r>
              <a:rPr lang="fr-FR" dirty="0" err="1" smtClean="0">
                <a:solidFill>
                  <a:srgbClr val="FAC090"/>
                </a:solidFill>
              </a:rPr>
              <a:t>function</a:t>
            </a:r>
            <a:r>
              <a:rPr lang="fr-FR" dirty="0" smtClean="0">
                <a:solidFill>
                  <a:srgbClr val="FAC090"/>
                </a:solidFill>
              </a:rPr>
              <a:t> of </a:t>
            </a:r>
            <a:r>
              <a:rPr lang="fr-FR" dirty="0" err="1" smtClean="0">
                <a:solidFill>
                  <a:srgbClr val="FAC090"/>
                </a:solidFill>
              </a:rPr>
              <a:t>expressing</a:t>
            </a:r>
            <a:r>
              <a:rPr lang="fr-FR" dirty="0" smtClean="0">
                <a:solidFill>
                  <a:srgbClr val="FAC090"/>
                </a:solidFill>
              </a:rPr>
              <a:t> and </a:t>
            </a:r>
            <a:r>
              <a:rPr lang="fr-FR" dirty="0" err="1" smtClean="0">
                <a:solidFill>
                  <a:srgbClr val="FAC090"/>
                </a:solidFill>
              </a:rPr>
              <a:t>reporting</a:t>
            </a:r>
            <a:r>
              <a:rPr lang="fr-FR" dirty="0" smtClean="0">
                <a:solidFill>
                  <a:srgbClr val="FAC090"/>
                </a:solidFill>
              </a:rPr>
              <a:t> </a:t>
            </a:r>
            <a:r>
              <a:rPr lang="fr-FR" dirty="0" err="1" smtClean="0">
                <a:solidFill>
                  <a:srgbClr val="FAC090"/>
                </a:solidFill>
              </a:rPr>
              <a:t>propositional</a:t>
            </a:r>
            <a:r>
              <a:rPr lang="fr-FR" dirty="0" smtClean="0">
                <a:solidFill>
                  <a:srgbClr val="FAC090"/>
                </a:solidFill>
              </a:rPr>
              <a:t> attitudes</a:t>
            </a:r>
            <a:r>
              <a:rPr lang="fr-FR" dirty="0" smtClean="0"/>
              <a:t>, </a:t>
            </a:r>
            <a:r>
              <a:rPr lang="fr-FR" dirty="0" err="1" smtClean="0"/>
              <a:t>ie</a:t>
            </a:r>
            <a:r>
              <a:rPr lang="fr-FR" dirty="0" smtClean="0"/>
              <a:t> </a:t>
            </a:r>
            <a:r>
              <a:rPr lang="fr-FR" dirty="0" err="1" smtClean="0"/>
              <a:t>justifying</a:t>
            </a:r>
            <a:r>
              <a:rPr lang="fr-FR" dirty="0" smtClean="0"/>
              <a:t> </a:t>
            </a:r>
            <a:r>
              <a:rPr lang="fr-FR" dirty="0" err="1" smtClean="0"/>
              <a:t>one’s</a:t>
            </a:r>
            <a:r>
              <a:rPr lang="fr-FR" dirty="0" smtClean="0"/>
              <a:t> </a:t>
            </a:r>
            <a:r>
              <a:rPr lang="fr-FR" dirty="0" err="1" smtClean="0"/>
              <a:t>decisions</a:t>
            </a:r>
            <a:r>
              <a:rPr lang="fr-FR" dirty="0" smtClean="0"/>
              <a:t>. (&lt;</a:t>
            </a:r>
            <a:r>
              <a:rPr lang="fr-FR" dirty="0" err="1" smtClean="0"/>
              <a:t>humans</a:t>
            </a:r>
            <a:r>
              <a:rPr lang="fr-FR" dirty="0" smtClean="0"/>
              <a:t> </a:t>
            </a:r>
            <a:r>
              <a:rPr lang="fr-FR" dirty="0" err="1" smtClean="0"/>
              <a:t>only</a:t>
            </a:r>
            <a:r>
              <a:rPr lang="fr-FR" dirty="0" smtClean="0"/>
              <a:t>)</a:t>
            </a:r>
          </a:p>
          <a:p>
            <a:r>
              <a:rPr lang="fr-FR" dirty="0" err="1" smtClean="0"/>
              <a:t>Another</a:t>
            </a:r>
            <a:r>
              <a:rPr lang="fr-FR" dirty="0" smtClean="0"/>
              <a:t> has the </a:t>
            </a:r>
            <a:r>
              <a:rPr lang="fr-FR" dirty="0" err="1" smtClean="0"/>
              <a:t>function</a:t>
            </a:r>
            <a:r>
              <a:rPr lang="fr-FR" dirty="0" smtClean="0"/>
              <a:t> </a:t>
            </a:r>
            <a:r>
              <a:rPr lang="fr-FR" dirty="0" smtClean="0">
                <a:solidFill>
                  <a:srgbClr val="FAC090"/>
                </a:solidFill>
              </a:rPr>
              <a:t>of </a:t>
            </a:r>
            <a:r>
              <a:rPr lang="fr-FR" dirty="0" err="1" smtClean="0">
                <a:solidFill>
                  <a:srgbClr val="FAC090"/>
                </a:solidFill>
              </a:rPr>
              <a:t>expressing</a:t>
            </a:r>
            <a:r>
              <a:rPr lang="fr-FR" dirty="0" smtClean="0">
                <a:solidFill>
                  <a:srgbClr val="FAC090"/>
                </a:solidFill>
              </a:rPr>
              <a:t> (not </a:t>
            </a:r>
            <a:r>
              <a:rPr lang="fr-FR" dirty="0" err="1" smtClean="0">
                <a:solidFill>
                  <a:srgbClr val="FAC090"/>
                </a:solidFill>
              </a:rPr>
              <a:t>reporting</a:t>
            </a:r>
            <a:r>
              <a:rPr lang="fr-FR" dirty="0" smtClean="0">
                <a:solidFill>
                  <a:srgbClr val="FAC090"/>
                </a:solidFill>
              </a:rPr>
              <a:t>) </a:t>
            </a:r>
            <a:r>
              <a:rPr lang="fr-FR" dirty="0" err="1" smtClean="0">
                <a:solidFill>
                  <a:srgbClr val="FAC090"/>
                </a:solidFill>
              </a:rPr>
              <a:t>evaluative</a:t>
            </a:r>
            <a:r>
              <a:rPr lang="fr-FR" dirty="0" smtClean="0">
                <a:solidFill>
                  <a:srgbClr val="FAC090"/>
                </a:solidFill>
              </a:rPr>
              <a:t> attitudes </a:t>
            </a:r>
            <a:r>
              <a:rPr lang="fr-FR" dirty="0" smtClean="0"/>
              <a:t>(&lt;</a:t>
            </a:r>
            <a:r>
              <a:rPr lang="fr-FR" dirty="0" err="1" smtClean="0"/>
              <a:t>Humans</a:t>
            </a:r>
            <a:r>
              <a:rPr lang="fr-FR" dirty="0" smtClean="0"/>
              <a:t> and </a:t>
            </a:r>
            <a:r>
              <a:rPr lang="fr-FR" dirty="0" err="1" smtClean="0"/>
              <a:t>nonhumans</a:t>
            </a:r>
            <a:r>
              <a:rPr lang="fr-FR" dirty="0" smtClean="0"/>
              <a:t>)</a:t>
            </a:r>
            <a:endParaRPr lang="fr-FR" dirty="0"/>
          </a:p>
        </p:txBody>
      </p:sp>
    </p:spTree>
    <p:extLst>
      <p:ext uri="{BB962C8B-B14F-4D97-AF65-F5344CB8AC3E}">
        <p14:creationId xmlns:p14="http://schemas.microsoft.com/office/powerpoint/2010/main" val="16314547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fr-FR" sz="3600">
                <a:latin typeface="Arial" charset="0"/>
                <a:ea typeface="ＭＳ Ｐゴシック" charset="0"/>
                <a:cs typeface="ＭＳ Ｐゴシック" charset="0"/>
              </a:rPr>
              <a:t>4 possible ways of interpreting a response in a context of uncertainty:</a:t>
            </a:r>
            <a:endParaRPr lang="fr-FR">
              <a:latin typeface="Arial" charset="0"/>
              <a:ea typeface="ＭＳ Ｐゴシック" charset="0"/>
              <a:cs typeface="ＭＳ Ｐゴシック" charset="0"/>
            </a:endParaRPr>
          </a:p>
        </p:txBody>
      </p:sp>
      <p:sp>
        <p:nvSpPr>
          <p:cNvPr id="14339" name="Rectangle 3"/>
          <p:cNvSpPr>
            <a:spLocks noGrp="1" noChangeArrowheads="1"/>
          </p:cNvSpPr>
          <p:nvPr>
            <p:ph type="body" idx="1"/>
          </p:nvPr>
        </p:nvSpPr>
        <p:spPr/>
        <p:txBody>
          <a:bodyPr/>
          <a:lstStyle/>
          <a:p>
            <a:pPr>
              <a:lnSpc>
                <a:spcPct val="80000"/>
              </a:lnSpc>
              <a:buFont typeface="Wingdings 2" charset="0"/>
              <a:buNone/>
            </a:pPr>
            <a:r>
              <a:rPr lang="fr-FR" sz="2600" dirty="0" err="1">
                <a:latin typeface="Arial" charset="0"/>
                <a:ea typeface="ＭＳ Ｐゴシック" charset="0"/>
                <a:cs typeface="ＭＳ Ｐゴシック" charset="0"/>
              </a:rPr>
              <a:t>Property</a:t>
            </a:r>
            <a:r>
              <a:rPr lang="fr-FR" sz="2600" dirty="0">
                <a:latin typeface="Arial" charset="0"/>
                <a:ea typeface="ＭＳ Ｐゴシック" charset="0"/>
                <a:cs typeface="ＭＳ Ｐゴシック" charset="0"/>
              </a:rPr>
              <a:t> of the stimulus relative to  the </a:t>
            </a:r>
            <a:r>
              <a:rPr lang="fr-FR" sz="2600" dirty="0" err="1">
                <a:latin typeface="Arial" charset="0"/>
                <a:ea typeface="ＭＳ Ｐゴシック" charset="0"/>
                <a:cs typeface="ＭＳ Ｐゴシック" charset="0"/>
              </a:rPr>
              <a:t>frequency</a:t>
            </a:r>
            <a:r>
              <a:rPr lang="fr-FR" sz="2600" dirty="0">
                <a:latin typeface="Arial" charset="0"/>
                <a:ea typeface="ＭＳ Ｐゴシック" charset="0"/>
                <a:cs typeface="ＭＳ Ｐゴシック" charset="0"/>
              </a:rPr>
              <a:t> range of the stimulus class:</a:t>
            </a:r>
          </a:p>
          <a:p>
            <a:pPr marL="514350" indent="-514350">
              <a:lnSpc>
                <a:spcPct val="80000"/>
              </a:lnSpc>
              <a:buFont typeface="+mj-lt"/>
              <a:buAutoNum type="arabicPeriod"/>
            </a:pPr>
            <a:r>
              <a:rPr lang="fr-FR" sz="2600" dirty="0">
                <a:solidFill>
                  <a:srgbClr val="FF82EB"/>
                </a:solidFill>
                <a:latin typeface="Arial" charset="0"/>
                <a:ea typeface="ＭＳ Ｐゴシック" charset="0"/>
                <a:cs typeface="ＭＳ Ｐゴシック" charset="0"/>
              </a:rPr>
              <a:t>Middle range </a:t>
            </a:r>
            <a:r>
              <a:rPr lang="fr-FR" sz="2600" dirty="0" err="1">
                <a:solidFill>
                  <a:srgbClr val="FF82EB"/>
                </a:solidFill>
                <a:latin typeface="Arial" charset="0"/>
                <a:ea typeface="ＭＳ Ｐゴシック" charset="0"/>
                <a:cs typeface="ＭＳ Ｐゴシック" charset="0"/>
              </a:rPr>
              <a:t>is</a:t>
            </a:r>
            <a:r>
              <a:rPr lang="fr-FR" sz="2600" dirty="0">
                <a:solidFill>
                  <a:srgbClr val="FF82EB"/>
                </a:solidFill>
                <a:latin typeface="Arial" charset="0"/>
                <a:ea typeface="ＭＳ Ｐゴシック" charset="0"/>
                <a:cs typeface="ＭＳ Ｐゴシック" charset="0"/>
              </a:rPr>
              <a:t> </a:t>
            </a:r>
            <a:r>
              <a:rPr lang="fr-FR" sz="2600" b="1" dirty="0" err="1">
                <a:solidFill>
                  <a:srgbClr val="FF82EB"/>
                </a:solidFill>
                <a:latin typeface="Arial" charset="0"/>
                <a:ea typeface="ＭＳ Ｐゴシック" charset="0"/>
                <a:cs typeface="ＭＳ Ｐゴシック" charset="0"/>
              </a:rPr>
              <a:t>objectively</a:t>
            </a:r>
            <a:r>
              <a:rPr lang="fr-FR" sz="2600" b="1" dirty="0">
                <a:solidFill>
                  <a:srgbClr val="FF82EB"/>
                </a:solidFill>
                <a:latin typeface="Arial" charset="0"/>
                <a:ea typeface="ＭＳ Ｐゴシック" charset="0"/>
                <a:cs typeface="ＭＳ Ｐゴシック" charset="0"/>
              </a:rPr>
              <a:t> </a:t>
            </a:r>
            <a:r>
              <a:rPr lang="fr-FR" sz="2600" b="1" dirty="0" err="1">
                <a:solidFill>
                  <a:srgbClr val="FF82EB"/>
                </a:solidFill>
                <a:latin typeface="Arial" charset="0"/>
                <a:ea typeface="ＭＳ Ｐゴシック" charset="0"/>
                <a:cs typeface="ＭＳ Ｐゴシック" charset="0"/>
              </a:rPr>
              <a:t>uncertain</a:t>
            </a:r>
            <a:endParaRPr lang="fr-FR" sz="2600" dirty="0">
              <a:latin typeface="Arial" charset="0"/>
              <a:ea typeface="ＭＳ Ｐゴシック" charset="0"/>
              <a:cs typeface="ＭＳ Ｐゴシック" charset="0"/>
            </a:endParaRPr>
          </a:p>
          <a:p>
            <a:pPr marL="514350" indent="-514350">
              <a:lnSpc>
                <a:spcPct val="80000"/>
              </a:lnSpc>
              <a:buFont typeface="+mj-lt"/>
              <a:buAutoNum type="arabicPeriod"/>
            </a:pPr>
            <a:r>
              <a:rPr lang="fr-FR" sz="2600" dirty="0">
                <a:solidFill>
                  <a:schemeClr val="folHlink"/>
                </a:solidFill>
                <a:latin typeface="Arial" charset="0"/>
                <a:ea typeface="ＭＳ Ｐゴシック" charset="0"/>
                <a:cs typeface="ＭＳ Ｐゴシック" charset="0"/>
              </a:rPr>
              <a:t>middle range </a:t>
            </a:r>
            <a:r>
              <a:rPr lang="fr-FR" sz="2600" dirty="0" err="1">
                <a:solidFill>
                  <a:schemeClr val="folHlink"/>
                </a:solidFill>
                <a:latin typeface="Arial" charset="0"/>
                <a:ea typeface="ＭＳ Ｐゴシック" charset="0"/>
                <a:cs typeface="ＭＳ Ｐゴシック" charset="0"/>
              </a:rPr>
              <a:t>responses</a:t>
            </a:r>
            <a:r>
              <a:rPr lang="fr-FR" sz="2600" dirty="0">
                <a:solidFill>
                  <a:schemeClr val="folHlink"/>
                </a:solidFill>
                <a:latin typeface="Arial" charset="0"/>
                <a:ea typeface="ＭＳ Ｐゴシック" charset="0"/>
                <a:cs typeface="ＭＳ Ｐゴシック" charset="0"/>
              </a:rPr>
              <a:t> are </a:t>
            </a:r>
            <a:r>
              <a:rPr lang="fr-FR" sz="2600" dirty="0" err="1">
                <a:solidFill>
                  <a:schemeClr val="folHlink"/>
                </a:solidFill>
                <a:latin typeface="Arial" charset="0"/>
                <a:ea typeface="ＭＳ Ｐゴシック" charset="0"/>
                <a:cs typeface="ＭＳ Ｐゴシック" charset="0"/>
              </a:rPr>
              <a:t>directly</a:t>
            </a:r>
            <a:r>
              <a:rPr lang="fr-FR" sz="2600" dirty="0">
                <a:solidFill>
                  <a:schemeClr val="folHlink"/>
                </a:solidFill>
                <a:latin typeface="Arial" charset="0"/>
                <a:ea typeface="ＭＳ Ｐゴシック" charset="0"/>
                <a:cs typeface="ＭＳ Ｐゴシック" charset="0"/>
              </a:rPr>
              <a:t> </a:t>
            </a:r>
            <a:r>
              <a:rPr lang="fr-FR" sz="2600" dirty="0" err="1">
                <a:solidFill>
                  <a:schemeClr val="folHlink"/>
                </a:solidFill>
                <a:latin typeface="Arial" charset="0"/>
                <a:ea typeface="ＭＳ Ｐゴシック" charset="0"/>
                <a:cs typeface="ＭＳ Ｐゴシック" charset="0"/>
              </a:rPr>
              <a:t>rewarded</a:t>
            </a:r>
            <a:r>
              <a:rPr lang="fr-FR" sz="2600" dirty="0">
                <a:solidFill>
                  <a:schemeClr val="folHlink"/>
                </a:solidFill>
                <a:latin typeface="Arial" charset="0"/>
                <a:ea typeface="ＭＳ Ｐゴシック" charset="0"/>
                <a:cs typeface="ＭＳ Ｐゴシック" charset="0"/>
              </a:rPr>
              <a:t> (+ </a:t>
            </a:r>
            <a:r>
              <a:rPr lang="fr-FR" sz="2600" dirty="0" err="1">
                <a:solidFill>
                  <a:schemeClr val="folHlink"/>
                </a:solidFill>
                <a:latin typeface="Arial" charset="0"/>
                <a:ea typeface="ＭＳ Ｐゴシック" charset="0"/>
                <a:cs typeface="ＭＳ Ｐゴシック" charset="0"/>
              </a:rPr>
              <a:t>cond</a:t>
            </a:r>
            <a:r>
              <a:rPr lang="fr-FR" sz="2600" dirty="0">
                <a:solidFill>
                  <a:schemeClr val="folHlink"/>
                </a:solidFill>
                <a:latin typeface="Arial" charset="0"/>
                <a:ea typeface="ＭＳ Ｐゴシック" charset="0"/>
                <a:cs typeface="ＭＳ Ｐゴシック" charset="0"/>
              </a:rPr>
              <a:t>.)</a:t>
            </a:r>
          </a:p>
          <a:p>
            <a:pPr marL="514350" indent="-514350">
              <a:lnSpc>
                <a:spcPct val="80000"/>
              </a:lnSpc>
              <a:buFont typeface="+mj-lt"/>
              <a:buAutoNum type="arabicPeriod"/>
            </a:pPr>
            <a:r>
              <a:rPr lang="fr-FR" sz="2600" dirty="0">
                <a:solidFill>
                  <a:schemeClr val="folHlink"/>
                </a:solidFill>
                <a:latin typeface="Arial" charset="0"/>
                <a:ea typeface="ＭＳ Ｐゴシック" charset="0"/>
                <a:cs typeface="ＭＳ Ｐゴシック" charset="0"/>
              </a:rPr>
              <a:t>middle range </a:t>
            </a:r>
            <a:r>
              <a:rPr lang="fr-FR" sz="2600" dirty="0" err="1">
                <a:solidFill>
                  <a:schemeClr val="folHlink"/>
                </a:solidFill>
                <a:latin typeface="Arial" charset="0"/>
                <a:ea typeface="ＭＳ Ｐゴシック" charset="0"/>
                <a:cs typeface="ＭＳ Ｐゴシック" charset="0"/>
              </a:rPr>
              <a:t>responses</a:t>
            </a:r>
            <a:r>
              <a:rPr lang="fr-FR" sz="2600" dirty="0">
                <a:solidFill>
                  <a:schemeClr val="folHlink"/>
                </a:solidFill>
                <a:latin typeface="Arial" charset="0"/>
                <a:ea typeface="ＭＳ Ｐゴシック" charset="0"/>
                <a:cs typeface="ＭＳ Ｐゴシック" charset="0"/>
              </a:rPr>
              <a:t> are </a:t>
            </a:r>
            <a:r>
              <a:rPr lang="fr-FR" sz="2600" dirty="0" err="1">
                <a:solidFill>
                  <a:schemeClr val="folHlink"/>
                </a:solidFill>
                <a:latin typeface="Arial" charset="0"/>
                <a:ea typeface="ＭＳ Ｐゴシック" charset="0"/>
                <a:cs typeface="ＭＳ Ｐゴシック" charset="0"/>
              </a:rPr>
              <a:t>directly</a:t>
            </a:r>
            <a:r>
              <a:rPr lang="fr-FR" sz="2600" dirty="0">
                <a:solidFill>
                  <a:schemeClr val="folHlink"/>
                </a:solidFill>
                <a:latin typeface="Arial" charset="0"/>
                <a:ea typeface="ＭＳ Ｐゴシック" charset="0"/>
                <a:cs typeface="ＭＳ Ｐゴシック" charset="0"/>
              </a:rPr>
              <a:t> </a:t>
            </a:r>
            <a:r>
              <a:rPr lang="fr-FR" sz="2600" dirty="0" err="1">
                <a:solidFill>
                  <a:schemeClr val="folHlink"/>
                </a:solidFill>
                <a:latin typeface="Arial" charset="0"/>
                <a:ea typeface="ＭＳ Ｐゴシック" charset="0"/>
                <a:cs typeface="ＭＳ Ｐゴシック" charset="0"/>
              </a:rPr>
              <a:t>punished</a:t>
            </a:r>
            <a:r>
              <a:rPr lang="fr-FR" sz="2600" dirty="0">
                <a:solidFill>
                  <a:schemeClr val="folHlink"/>
                </a:solidFill>
                <a:latin typeface="Arial" charset="0"/>
                <a:ea typeface="ＭＳ Ｐゴシック" charset="0"/>
                <a:cs typeface="ＭＳ Ｐゴシック" charset="0"/>
              </a:rPr>
              <a:t> (- </a:t>
            </a:r>
            <a:r>
              <a:rPr lang="fr-FR" sz="2600" dirty="0" err="1">
                <a:solidFill>
                  <a:schemeClr val="folHlink"/>
                </a:solidFill>
                <a:latin typeface="Arial" charset="0"/>
                <a:ea typeface="ＭＳ Ｐゴシック" charset="0"/>
                <a:cs typeface="ＭＳ Ｐゴシック" charset="0"/>
              </a:rPr>
              <a:t>cond</a:t>
            </a:r>
            <a:r>
              <a:rPr lang="fr-FR" sz="2600" dirty="0">
                <a:solidFill>
                  <a:schemeClr val="folHlink"/>
                </a:solidFill>
                <a:latin typeface="Arial" charset="0"/>
                <a:ea typeface="ＭＳ Ｐゴシック" charset="0"/>
                <a:cs typeface="ＭＳ Ｐゴシック" charset="0"/>
              </a:rPr>
              <a:t>)</a:t>
            </a:r>
          </a:p>
          <a:p>
            <a:pPr marL="514350" indent="-514350">
              <a:lnSpc>
                <a:spcPct val="80000"/>
              </a:lnSpc>
              <a:buFont typeface="+mj-lt"/>
              <a:buAutoNum type="arabicPeriod"/>
            </a:pPr>
            <a:r>
              <a:rPr lang="fr-FR" sz="2600" dirty="0">
                <a:solidFill>
                  <a:srgbClr val="FF82EB"/>
                </a:solidFill>
                <a:latin typeface="Arial" charset="0"/>
                <a:ea typeface="ＭＳ Ｐゴシック" charset="0"/>
                <a:cs typeface="ＭＳ Ｐゴシック" charset="0"/>
              </a:rPr>
              <a:t>Middle range </a:t>
            </a:r>
            <a:r>
              <a:rPr lang="fr-FR" sz="2600" dirty="0" err="1">
                <a:solidFill>
                  <a:srgbClr val="FF82EB"/>
                </a:solidFill>
                <a:latin typeface="Arial" charset="0"/>
                <a:ea typeface="ＭＳ Ｐゴシック" charset="0"/>
                <a:cs typeface="ＭＳ Ｐゴシック" charset="0"/>
              </a:rPr>
              <a:t>is</a:t>
            </a:r>
            <a:r>
              <a:rPr lang="fr-FR" sz="2600" dirty="0">
                <a:solidFill>
                  <a:srgbClr val="FF82EB"/>
                </a:solidFill>
                <a:latin typeface="Arial" charset="0"/>
                <a:ea typeface="ＭＳ Ｐゴシック" charset="0"/>
                <a:cs typeface="ＭＳ Ｐゴシック" charset="0"/>
              </a:rPr>
              <a:t> </a:t>
            </a:r>
            <a:r>
              <a:rPr lang="fr-FR" sz="2600" b="1" dirty="0" err="1">
                <a:solidFill>
                  <a:srgbClr val="FF82EB"/>
                </a:solidFill>
                <a:latin typeface="Arial" charset="0"/>
                <a:ea typeface="ＭＳ Ｐゴシック" charset="0"/>
                <a:cs typeface="ＭＳ Ｐゴシック" charset="0"/>
              </a:rPr>
              <a:t>subjectively</a:t>
            </a:r>
            <a:r>
              <a:rPr lang="fr-FR" sz="2600" b="1" dirty="0">
                <a:solidFill>
                  <a:srgbClr val="FF82EB"/>
                </a:solidFill>
                <a:latin typeface="Arial" charset="0"/>
                <a:ea typeface="ＭＳ Ｐゴシック" charset="0"/>
                <a:cs typeface="ＭＳ Ｐゴシック" charset="0"/>
              </a:rPr>
              <a:t> </a:t>
            </a:r>
            <a:r>
              <a:rPr lang="fr-FR" sz="2600" b="1" dirty="0" err="1">
                <a:solidFill>
                  <a:srgbClr val="FF82EB"/>
                </a:solidFill>
                <a:latin typeface="Arial" charset="0"/>
                <a:ea typeface="ＭＳ Ｐゴシック" charset="0"/>
                <a:cs typeface="ＭＳ Ｐゴシック" charset="0"/>
              </a:rPr>
              <a:t>uncertain</a:t>
            </a:r>
            <a:r>
              <a:rPr lang="fr-FR" sz="2600" dirty="0">
                <a:solidFill>
                  <a:srgbClr val="FF82EB"/>
                </a:solidFill>
                <a:latin typeface="Arial" charset="0"/>
                <a:ea typeface="ＭＳ Ｐゴシック" charset="0"/>
                <a:cs typeface="ＭＳ Ｐゴシック" charset="0"/>
              </a:rPr>
              <a:t>: </a:t>
            </a:r>
            <a:r>
              <a:rPr lang="fr-FR" sz="2600" dirty="0" err="1">
                <a:solidFill>
                  <a:srgbClr val="FF82EB"/>
                </a:solidFill>
                <a:latin typeface="Arial" charset="0"/>
                <a:ea typeface="ＭＳ Ｐゴシック" charset="0"/>
                <a:cs typeface="ＭＳ Ｐゴシック" charset="0"/>
              </a:rPr>
              <a:t>ie</a:t>
            </a:r>
            <a:r>
              <a:rPr lang="fr-FR" sz="2600" dirty="0">
                <a:solidFill>
                  <a:srgbClr val="FF82EB"/>
                </a:solidFill>
                <a:latin typeface="Arial" charset="0"/>
                <a:ea typeface="ＭＳ Ｐゴシック" charset="0"/>
                <a:cs typeface="ＭＳ Ｐゴシック" charset="0"/>
              </a:rPr>
              <a:t> </a:t>
            </a:r>
            <a:r>
              <a:rPr lang="fr-FR" sz="2600" dirty="0">
                <a:solidFill>
                  <a:srgbClr val="FFAF03"/>
                </a:solidFill>
                <a:latin typeface="Arial" charset="0"/>
                <a:ea typeface="ＭＳ Ｐゴシック" charset="0"/>
                <a:cs typeface="ＭＳ Ｐゴシック" charset="0"/>
              </a:rPr>
              <a:t>not </a:t>
            </a:r>
            <a:r>
              <a:rPr lang="fr-FR" sz="2600" dirty="0" err="1">
                <a:solidFill>
                  <a:srgbClr val="FFAF03"/>
                </a:solidFill>
                <a:latin typeface="Arial" charset="0"/>
                <a:ea typeface="ＭＳ Ｐゴシック" charset="0"/>
                <a:cs typeface="ＭＳ Ｐゴシック" charset="0"/>
              </a:rPr>
              <a:t>bound</a:t>
            </a:r>
            <a:r>
              <a:rPr lang="fr-FR" sz="2600" dirty="0">
                <a:solidFill>
                  <a:srgbClr val="FFAF03"/>
                </a:solidFill>
                <a:latin typeface="Arial" charset="0"/>
                <a:ea typeface="ＭＳ Ｐゴシック" charset="0"/>
                <a:cs typeface="ＭＳ Ｐゴシック" charset="0"/>
              </a:rPr>
              <a:t> to stimulus or to R-</a:t>
            </a:r>
            <a:r>
              <a:rPr lang="fr-FR" sz="2600" dirty="0" err="1">
                <a:solidFill>
                  <a:srgbClr val="FFAF03"/>
                </a:solidFill>
                <a:latin typeface="Arial" charset="0"/>
                <a:ea typeface="ＭＳ Ｐゴシック" charset="0"/>
                <a:cs typeface="ＭＳ Ｐゴシック" charset="0"/>
              </a:rPr>
              <a:t>conditioning</a:t>
            </a:r>
            <a:endParaRPr lang="fr-FR" sz="2600" dirty="0">
              <a:solidFill>
                <a:srgbClr val="FFAF03"/>
              </a:solidFill>
              <a:latin typeface="Arial" charset="0"/>
              <a:ea typeface="ＭＳ Ｐゴシック" charset="0"/>
              <a:cs typeface="ＭＳ Ｐゴシック" charset="0"/>
            </a:endParaRPr>
          </a:p>
        </p:txBody>
      </p:sp>
      <p:sp>
        <p:nvSpPr>
          <p:cNvPr id="2" name="Espace réservé du pied de page 1"/>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32213323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fr-FR" sz="3600" dirty="0" smtClean="0">
                <a:latin typeface="Arial" charset="0"/>
                <a:ea typeface="ＭＳ Ｐゴシック" charset="0"/>
                <a:cs typeface="ＭＳ Ｐゴシック" charset="0"/>
              </a:rPr>
              <a:t>In </a:t>
            </a:r>
            <a:r>
              <a:rPr lang="fr-FR" sz="3600" dirty="0" err="1" smtClean="0">
                <a:latin typeface="Arial" charset="0"/>
                <a:ea typeface="ＭＳ Ｐゴシック" charset="0"/>
                <a:cs typeface="ＭＳ Ｐゴシック" charset="0"/>
              </a:rPr>
              <a:t>favor</a:t>
            </a:r>
            <a:r>
              <a:rPr lang="fr-FR" sz="3600" dirty="0" smtClean="0">
                <a:latin typeface="Arial" charset="0"/>
                <a:ea typeface="ＭＳ Ｐゴシック" charset="0"/>
                <a:cs typeface="ＭＳ Ｐゴシック" charset="0"/>
              </a:rPr>
              <a:t> of </a:t>
            </a:r>
            <a:r>
              <a:rPr lang="fr-FR" sz="3600" dirty="0" err="1" smtClean="0">
                <a:latin typeface="Arial" charset="0"/>
                <a:ea typeface="ＭＳ Ｐゴシック" charset="0"/>
                <a:cs typeface="ＭＳ Ｐゴシック" charset="0"/>
              </a:rPr>
              <a:t>interpretation</a:t>
            </a:r>
            <a:r>
              <a:rPr lang="fr-FR" sz="3600" dirty="0" smtClean="0">
                <a:latin typeface="Arial" charset="0"/>
                <a:ea typeface="ＭＳ Ｐゴシック" charset="0"/>
                <a:cs typeface="ＭＳ Ｐゴシック" charset="0"/>
              </a:rPr>
              <a:t> 4</a:t>
            </a:r>
            <a:endParaRPr lang="fr-FR" sz="3600" dirty="0">
              <a:latin typeface="Arial" charset="0"/>
              <a:ea typeface="ＭＳ Ｐゴシック" charset="0"/>
              <a:cs typeface="ＭＳ Ｐゴシック" charset="0"/>
            </a:endParaRPr>
          </a:p>
        </p:txBody>
      </p:sp>
      <p:sp>
        <p:nvSpPr>
          <p:cNvPr id="80899" name="Rectangle 3"/>
          <p:cNvSpPr>
            <a:spLocks noGrp="1" noChangeArrowheads="1"/>
          </p:cNvSpPr>
          <p:nvPr>
            <p:ph type="body" idx="1"/>
          </p:nvPr>
        </p:nvSpPr>
        <p:spPr/>
        <p:txBody>
          <a:bodyPr>
            <a:normAutofit fontScale="92500" lnSpcReduction="10000"/>
          </a:bodyPr>
          <a:lstStyle/>
          <a:p>
            <a:pPr marL="0" indent="0">
              <a:lnSpc>
                <a:spcPct val="90000"/>
              </a:lnSpc>
              <a:buNone/>
            </a:pPr>
            <a:r>
              <a:rPr lang="fr-FR" sz="2800" dirty="0" smtClean="0">
                <a:latin typeface="Arial" charset="0"/>
                <a:ea typeface="ＭＳ Ｐゴシック" charset="0"/>
                <a:cs typeface="ＭＳ Ｐゴシック" charset="0"/>
              </a:rPr>
              <a:t>The </a:t>
            </a:r>
            <a:r>
              <a:rPr lang="fr-FR" sz="2800" dirty="0" err="1" smtClean="0">
                <a:latin typeface="Arial" charset="0"/>
                <a:ea typeface="ＭＳ Ｐゴシック" charset="0"/>
                <a:cs typeface="ＭＳ Ｐゴシック" charset="0"/>
              </a:rPr>
              <a:t>properties</a:t>
            </a:r>
            <a:r>
              <a:rPr lang="fr-FR" sz="2800" dirty="0" smtClean="0">
                <a:latin typeface="Arial" charset="0"/>
                <a:ea typeface="ＭＳ Ｐゴシック" charset="0"/>
                <a:cs typeface="ＭＳ Ｐゴシック" charset="0"/>
              </a:rPr>
              <a:t> </a:t>
            </a:r>
            <a:r>
              <a:rPr lang="fr-FR" sz="2800" dirty="0">
                <a:latin typeface="Arial" charset="0"/>
                <a:ea typeface="ＭＳ Ｐゴシック" charset="0"/>
                <a:cs typeface="ＭＳ Ｐゴシック" charset="0"/>
              </a:rPr>
              <a:t>of the </a:t>
            </a:r>
            <a:r>
              <a:rPr lang="fr-FR" sz="2800" dirty="0" err="1">
                <a:latin typeface="Arial" charset="0"/>
                <a:ea typeface="ＭＳ Ｐゴシック" charset="0"/>
                <a:cs typeface="ＭＳ Ｐゴシック" charset="0"/>
              </a:rPr>
              <a:t>observed</a:t>
            </a:r>
            <a:r>
              <a:rPr lang="fr-FR" sz="2800" dirty="0">
                <a:latin typeface="Arial" charset="0"/>
                <a:ea typeface="ＭＳ Ｐゴシック" charset="0"/>
                <a:cs typeface="ＭＳ Ｐゴシック" charset="0"/>
              </a:rPr>
              <a:t> </a:t>
            </a:r>
            <a:r>
              <a:rPr lang="fr-FR" sz="2800" dirty="0" err="1" smtClean="0">
                <a:latin typeface="Arial" charset="0"/>
                <a:ea typeface="ＭＳ Ｐゴシック" charset="0"/>
                <a:cs typeface="ＭＳ Ｐゴシック" charset="0"/>
              </a:rPr>
              <a:t>responses</a:t>
            </a:r>
            <a:endParaRPr lang="fr-FR" sz="2800" dirty="0" smtClean="0">
              <a:latin typeface="Arial" charset="0"/>
              <a:ea typeface="ＭＳ Ｐゴシック" charset="0"/>
              <a:cs typeface="ＭＳ Ｐゴシック" charset="0"/>
            </a:endParaRPr>
          </a:p>
          <a:p>
            <a:pPr>
              <a:lnSpc>
                <a:spcPct val="90000"/>
              </a:lnSpc>
            </a:pPr>
            <a:r>
              <a:rPr lang="fr-FR" sz="2800" dirty="0" smtClean="0">
                <a:latin typeface="Arial" charset="0"/>
                <a:ea typeface="ＭＳ Ｐゴシック" charset="0"/>
                <a:cs typeface="ＭＳ Ｐゴシック" charset="0"/>
              </a:rPr>
              <a:t>Are not </a:t>
            </a:r>
            <a:r>
              <a:rPr lang="fr-FR" sz="2800" dirty="0" err="1">
                <a:solidFill>
                  <a:srgbClr val="FFDC20"/>
                </a:solidFill>
                <a:latin typeface="Arial" charset="0"/>
                <a:ea typeface="ＭＳ Ｐゴシック" charset="0"/>
                <a:cs typeface="ＭＳ Ｐゴシック" charset="0"/>
              </a:rPr>
              <a:t>just</a:t>
            </a:r>
            <a:r>
              <a:rPr lang="fr-FR" sz="2800" dirty="0">
                <a:solidFill>
                  <a:srgbClr val="FFDC20"/>
                </a:solidFill>
                <a:latin typeface="Arial" charset="0"/>
                <a:ea typeface="ＭＳ Ｐゴシック" charset="0"/>
                <a:cs typeface="ＭＳ Ｐゴシック" charset="0"/>
              </a:rPr>
              <a:t> cognitive</a:t>
            </a:r>
            <a:r>
              <a:rPr lang="fr-FR" sz="2800" dirty="0">
                <a:latin typeface="Arial" charset="0"/>
                <a:ea typeface="ＭＳ Ｐゴシック" charset="0"/>
                <a:cs typeface="ＭＳ Ｐゴシック" charset="0"/>
              </a:rPr>
              <a:t>, </a:t>
            </a:r>
            <a:r>
              <a:rPr lang="fr-FR" sz="2800" dirty="0" err="1">
                <a:latin typeface="Arial" charset="0"/>
                <a:ea typeface="ＭＳ Ｐゴシック" charset="0"/>
                <a:cs typeface="ＭＳ Ｐゴシック" charset="0"/>
              </a:rPr>
              <a:t>ie</a:t>
            </a:r>
            <a:r>
              <a:rPr lang="fr-FR" sz="2800" dirty="0">
                <a:latin typeface="Arial" charset="0"/>
                <a:ea typeface="ＭＳ Ｐゴシック" charset="0"/>
                <a:cs typeface="ＭＳ Ｐゴシック" charset="0"/>
              </a:rPr>
              <a:t>. not stimulus-</a:t>
            </a:r>
            <a:r>
              <a:rPr lang="fr-FR" sz="2800" dirty="0" err="1">
                <a:latin typeface="Arial" charset="0"/>
                <a:ea typeface="ＭＳ Ｐゴシック" charset="0"/>
                <a:cs typeface="ＭＳ Ｐゴシック" charset="0"/>
              </a:rPr>
              <a:t>bound</a:t>
            </a:r>
            <a:endParaRPr lang="fr-FR" sz="2800" dirty="0">
              <a:latin typeface="Arial" charset="0"/>
              <a:ea typeface="ＭＳ Ｐゴシック" charset="0"/>
              <a:cs typeface="ＭＳ Ｐゴシック" charset="0"/>
            </a:endParaRPr>
          </a:p>
          <a:p>
            <a:pPr>
              <a:lnSpc>
                <a:spcPct val="90000"/>
              </a:lnSpc>
            </a:pPr>
            <a:r>
              <a:rPr lang="fr-FR" sz="2800" dirty="0" err="1">
                <a:latin typeface="Arial" charset="0"/>
                <a:ea typeface="ＭＳ Ｐゴシック" charset="0"/>
                <a:cs typeface="ＭＳ Ｐゴシック" charset="0"/>
              </a:rPr>
              <a:t>They</a:t>
            </a:r>
            <a:r>
              <a:rPr lang="fr-FR" sz="2800" dirty="0">
                <a:latin typeface="Arial" charset="0"/>
                <a:ea typeface="ＭＳ Ｐゴシック" charset="0"/>
                <a:cs typeface="ＭＳ Ｐゴシック" charset="0"/>
              </a:rPr>
              <a:t> </a:t>
            </a:r>
            <a:r>
              <a:rPr lang="fr-FR" sz="2800" dirty="0" err="1">
                <a:solidFill>
                  <a:srgbClr val="FFDC20"/>
                </a:solidFill>
                <a:latin typeface="Arial" charset="0"/>
                <a:ea typeface="ＭＳ Ｐゴシック" charset="0"/>
                <a:cs typeface="ＭＳ Ｐゴシック" charset="0"/>
              </a:rPr>
              <a:t>generalize</a:t>
            </a:r>
            <a:r>
              <a:rPr lang="fr-FR" sz="2800" dirty="0">
                <a:latin typeface="Arial" charset="0"/>
                <a:ea typeface="ＭＳ Ｐゴシック" charset="0"/>
                <a:cs typeface="ＭＳ Ｐゴシック" charset="0"/>
              </a:rPr>
              <a:t> to new stimuli and new </a:t>
            </a:r>
            <a:r>
              <a:rPr lang="fr-FR" sz="2800" dirty="0" err="1">
                <a:latin typeface="Arial" charset="0"/>
                <a:ea typeface="ＭＳ Ｐゴシック" charset="0"/>
                <a:cs typeface="ＭＳ Ｐゴシック" charset="0"/>
              </a:rPr>
              <a:t>tasks</a:t>
            </a:r>
            <a:r>
              <a:rPr lang="fr-FR" sz="2800" dirty="0">
                <a:latin typeface="Arial" charset="0"/>
                <a:ea typeface="ＭＳ Ｐゴシック" charset="0"/>
                <a:cs typeface="ＭＳ Ｐゴシック" charset="0"/>
              </a:rPr>
              <a:t> </a:t>
            </a:r>
            <a:r>
              <a:rPr lang="fr-FR" sz="2800" dirty="0" err="1">
                <a:solidFill>
                  <a:schemeClr val="folHlink"/>
                </a:solidFill>
                <a:latin typeface="Arial" charset="0"/>
                <a:ea typeface="ＭＳ Ｐゴシック" charset="0"/>
                <a:cs typeface="ＭＳ Ｐゴシック" charset="0"/>
              </a:rPr>
              <a:t>without</a:t>
            </a:r>
            <a:r>
              <a:rPr lang="fr-FR" sz="2800" dirty="0">
                <a:latin typeface="Arial" charset="0"/>
                <a:ea typeface="ＭＳ Ｐゴシック" charset="0"/>
                <a:cs typeface="ＭＳ Ｐゴシック" charset="0"/>
              </a:rPr>
              <a:t> new </a:t>
            </a:r>
            <a:r>
              <a:rPr lang="fr-FR" sz="2800" dirty="0" err="1">
                <a:latin typeface="Arial" charset="0"/>
                <a:ea typeface="ＭＳ Ｐゴシック" charset="0"/>
                <a:cs typeface="ＭＳ Ｐゴシック" charset="0"/>
              </a:rPr>
              <a:t>learning</a:t>
            </a:r>
            <a:r>
              <a:rPr lang="fr-FR" sz="2800" dirty="0">
                <a:latin typeface="Arial" charset="0"/>
                <a:ea typeface="ＭＳ Ｐゴシック" charset="0"/>
                <a:cs typeface="ＭＳ Ｐゴシック" charset="0"/>
              </a:rPr>
              <a:t> (</a:t>
            </a:r>
            <a:r>
              <a:rPr lang="fr-FR" sz="2800" dirty="0" err="1">
                <a:latin typeface="Arial" charset="0"/>
                <a:ea typeface="ＭＳ Ｐゴシック" charset="0"/>
                <a:cs typeface="ＭＳ Ｐゴシック" charset="0"/>
              </a:rPr>
              <a:t>Kornell</a:t>
            </a:r>
            <a:r>
              <a:rPr lang="fr-FR" sz="2800" dirty="0">
                <a:latin typeface="Arial" charset="0"/>
                <a:ea typeface="ＭＳ Ｐゴシック" charset="0"/>
                <a:cs typeface="ＭＳ Ｐゴシック" charset="0"/>
              </a:rPr>
              <a:t> </a:t>
            </a:r>
            <a:r>
              <a:rPr lang="fr-FR" sz="2800" dirty="0" smtClean="0">
                <a:latin typeface="Arial" charset="0"/>
                <a:ea typeface="ＭＳ Ｐゴシック" charset="0"/>
                <a:cs typeface="ＭＳ Ｐゴシック" charset="0"/>
              </a:rPr>
              <a:t>&amp; al</a:t>
            </a:r>
            <a:r>
              <a:rPr lang="fr-FR" sz="2800" dirty="0">
                <a:latin typeface="Arial" charset="0"/>
                <a:ea typeface="ＭＳ Ｐゴシック" charset="0"/>
                <a:cs typeface="ＭＳ Ｐゴシック" charset="0"/>
              </a:rPr>
              <a:t>, 2007)</a:t>
            </a:r>
          </a:p>
          <a:p>
            <a:pPr>
              <a:lnSpc>
                <a:spcPct val="90000"/>
              </a:lnSpc>
            </a:pPr>
            <a:r>
              <a:rPr lang="fr-FR" sz="2800" dirty="0">
                <a:solidFill>
                  <a:srgbClr val="FFDC20"/>
                </a:solidFill>
                <a:latin typeface="Arial" charset="0"/>
                <a:ea typeface="ＭＳ Ｐゴシック" charset="0"/>
                <a:cs typeface="ＭＳ Ｐゴシック" charset="0"/>
              </a:rPr>
              <a:t>Distinctive pattern</a:t>
            </a:r>
            <a:r>
              <a:rPr lang="fr-FR" sz="2800" dirty="0">
                <a:latin typeface="Arial" charset="0"/>
                <a:ea typeface="ＭＳ Ｐゴシック" charset="0"/>
                <a:cs typeface="ＭＳ Ｐゴシック" charset="0"/>
              </a:rPr>
              <a:t>: « fragile &amp; changeable », </a:t>
            </a:r>
            <a:r>
              <a:rPr lang="fr-FR" sz="2800" dirty="0" err="1">
                <a:latin typeface="Arial" charset="0"/>
                <a:ea typeface="ＭＳ Ｐゴシック" charset="0"/>
                <a:cs typeface="ＭＳ Ｐゴシック" charset="0"/>
              </a:rPr>
              <a:t>also</a:t>
            </a:r>
            <a:r>
              <a:rPr lang="fr-FR" sz="2800" dirty="0">
                <a:latin typeface="Arial" charset="0"/>
                <a:ea typeface="ＭＳ Ｐゴシック" charset="0"/>
                <a:cs typeface="ＭＳ Ｐゴシック" charset="0"/>
              </a:rPr>
              <a:t> in </a:t>
            </a:r>
            <a:r>
              <a:rPr lang="fr-FR" sz="2800" dirty="0" err="1">
                <a:latin typeface="Arial" charset="0"/>
                <a:ea typeface="ＭＳ Ｐゴシック" charset="0"/>
                <a:cs typeface="ＭＳ Ｐゴシック" charset="0"/>
              </a:rPr>
              <a:t>humans</a:t>
            </a:r>
            <a:r>
              <a:rPr lang="fr-FR" sz="2800" dirty="0">
                <a:latin typeface="Arial" charset="0"/>
                <a:ea typeface="ＭＳ Ｐゴシック" charset="0"/>
                <a:cs typeface="ＭＳ Ｐゴシック" charset="0"/>
              </a:rPr>
              <a:t>.</a:t>
            </a:r>
          </a:p>
          <a:p>
            <a:pPr>
              <a:lnSpc>
                <a:spcPct val="90000"/>
              </a:lnSpc>
            </a:pPr>
            <a:r>
              <a:rPr lang="fr-FR" sz="2800" dirty="0" err="1">
                <a:latin typeface="Arial" charset="0"/>
                <a:ea typeface="ＭＳ Ｐゴシック" charset="0"/>
                <a:cs typeface="ＭＳ Ｐゴシック" charset="0"/>
              </a:rPr>
              <a:t>They</a:t>
            </a:r>
            <a:r>
              <a:rPr lang="fr-FR" sz="2800" dirty="0">
                <a:latin typeface="Arial" charset="0"/>
                <a:ea typeface="ＭＳ Ｐゴシック" charset="0"/>
                <a:cs typeface="ＭＳ Ｐゴシック" charset="0"/>
              </a:rPr>
              <a:t> suppose </a:t>
            </a:r>
            <a:r>
              <a:rPr lang="fr-FR" sz="2800" dirty="0" err="1">
                <a:latin typeface="Arial" charset="0"/>
                <a:ea typeface="ＭＳ Ｐゴシック" charset="0"/>
                <a:cs typeface="ＭＳ Ｐゴシック" charset="0"/>
              </a:rPr>
              <a:t>access</a:t>
            </a:r>
            <a:r>
              <a:rPr lang="fr-FR" sz="2800" dirty="0">
                <a:latin typeface="Arial" charset="0"/>
                <a:ea typeface="ＭＳ Ｐゴシック" charset="0"/>
                <a:cs typeface="ＭＳ Ｐゴシック" charset="0"/>
              </a:rPr>
              <a:t> to a  </a:t>
            </a:r>
            <a:r>
              <a:rPr lang="fr-FR" sz="2800" dirty="0" err="1">
                <a:latin typeface="Arial" charset="0"/>
                <a:ea typeface="ＭＳ Ｐゴシック" charset="0"/>
                <a:cs typeface="ＭＳ Ｐゴシック" charset="0"/>
              </a:rPr>
              <a:t>metacognitive</a:t>
            </a:r>
            <a:r>
              <a:rPr lang="fr-FR" sz="2800" dirty="0">
                <a:latin typeface="Arial" charset="0"/>
                <a:ea typeface="ＭＳ Ｐゴシック" charset="0"/>
                <a:cs typeface="ＭＳ Ｐゴシック" charset="0"/>
              </a:rPr>
              <a:t> feeling - </a:t>
            </a:r>
            <a:r>
              <a:rPr lang="fr-FR" sz="2800" dirty="0" err="1">
                <a:latin typeface="Arial" charset="0"/>
                <a:ea typeface="ＭＳ Ｐゴシック" charset="0"/>
                <a:cs typeface="ＭＳ Ｐゴシック" charset="0"/>
              </a:rPr>
              <a:t>e.g</a:t>
            </a:r>
            <a:r>
              <a:rPr lang="fr-FR" sz="2800" dirty="0">
                <a:latin typeface="Arial" charset="0"/>
                <a:ea typeface="ＭＳ Ｐゴシック" charset="0"/>
                <a:cs typeface="ＭＳ Ｐゴシック" charset="0"/>
              </a:rPr>
              <a:t>. </a:t>
            </a:r>
            <a:r>
              <a:rPr lang="fr-FR" sz="2800" dirty="0">
                <a:solidFill>
                  <a:srgbClr val="FFDC20"/>
                </a:solidFill>
                <a:latin typeface="Arial" charset="0"/>
                <a:ea typeface="ＭＳ Ｐゴシック" charset="0"/>
                <a:cs typeface="ＭＳ Ｐゴシック" charset="0"/>
              </a:rPr>
              <a:t>a feeling of </a:t>
            </a:r>
            <a:r>
              <a:rPr lang="fr-FR" sz="2800" dirty="0" err="1">
                <a:solidFill>
                  <a:srgbClr val="FFDC20"/>
                </a:solidFill>
                <a:latin typeface="Arial" charset="0"/>
                <a:ea typeface="ＭＳ Ｐゴシック" charset="0"/>
                <a:cs typeface="ＭＳ Ｐゴシック" charset="0"/>
              </a:rPr>
              <a:t>uncertainty</a:t>
            </a:r>
            <a:endParaRPr lang="fr-FR" sz="2400" dirty="0">
              <a:solidFill>
                <a:srgbClr val="FFDC20"/>
              </a:solidFill>
              <a:latin typeface="Arial" charset="0"/>
              <a:ea typeface="ＭＳ Ｐゴシック" charset="0"/>
              <a:cs typeface="ＭＳ Ｐゴシック" charset="0"/>
            </a:endParaRPr>
          </a:p>
          <a:p>
            <a:pPr>
              <a:lnSpc>
                <a:spcPct val="90000"/>
              </a:lnSpc>
            </a:pPr>
            <a:endParaRPr lang="fr-FR" sz="2400" dirty="0">
              <a:solidFill>
                <a:srgbClr val="FFDC20"/>
              </a:solidFill>
              <a:latin typeface="Arial" charset="0"/>
              <a:ea typeface="ＭＳ Ｐゴシック" charset="0"/>
              <a:cs typeface="ＭＳ Ｐゴシック" charset="0"/>
            </a:endParaRPr>
          </a:p>
        </p:txBody>
      </p:sp>
      <p:sp>
        <p:nvSpPr>
          <p:cNvPr id="2" name="Espace réservé du pied de page 1"/>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22421558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noProof="1">
                <a:latin typeface="Arial" charset="0"/>
                <a:ea typeface="ＭＳ Ｐゴシック" charset="0"/>
                <a:cs typeface="ＭＳ Ｐゴシック" charset="0"/>
              </a:rPr>
              <a:t>Main recent findings </a:t>
            </a:r>
          </a:p>
        </p:txBody>
      </p:sp>
      <p:sp>
        <p:nvSpPr>
          <p:cNvPr id="20483" name="Rectangle 3"/>
          <p:cNvSpPr>
            <a:spLocks noGrp="1" noChangeArrowheads="1"/>
          </p:cNvSpPr>
          <p:nvPr>
            <p:ph type="body" idx="1"/>
          </p:nvPr>
        </p:nvSpPr>
        <p:spPr/>
        <p:txBody>
          <a:bodyPr/>
          <a:lstStyle/>
          <a:p>
            <a:pPr>
              <a:lnSpc>
                <a:spcPct val="70000"/>
              </a:lnSpc>
            </a:pPr>
            <a:r>
              <a:rPr sz="2600" noProof="1">
                <a:latin typeface="Arial" charset="0"/>
                <a:ea typeface="ＭＳ Ｐゴシック" charset="0"/>
                <a:cs typeface="ＭＳ Ｐゴシック" charset="0"/>
              </a:rPr>
              <a:t>New World monkeys (capuchins) learn middle responses when selectively rewarded but </a:t>
            </a:r>
            <a:r>
              <a:rPr sz="2600" noProof="1">
                <a:solidFill>
                  <a:srgbClr val="FFAF03"/>
                </a:solidFill>
                <a:latin typeface="Arial" charset="0"/>
                <a:ea typeface="ＭＳ Ｐゴシック" charset="0"/>
                <a:cs typeface="ＭＳ Ｐゴシック" charset="0"/>
              </a:rPr>
              <a:t>don’t produce metacognitive responses (ie, don’t use the “?” response) when given no feedback, in contrast with Old World monkeys </a:t>
            </a:r>
            <a:r>
              <a:rPr sz="2600" noProof="1" smtClean="0">
                <a:solidFill>
                  <a:srgbClr val="FFAF03"/>
                </a:solidFill>
                <a:latin typeface="Arial" charset="0"/>
                <a:ea typeface="ＭＳ Ｐゴシック" charset="0"/>
                <a:cs typeface="ＭＳ Ｐゴシック" charset="0"/>
              </a:rPr>
              <a:t>(</a:t>
            </a:r>
            <a:r>
              <a:rPr lang="fr-FR" sz="2600" noProof="1" smtClean="0">
                <a:solidFill>
                  <a:srgbClr val="FFAF03"/>
                </a:solidFill>
                <a:latin typeface="Arial" charset="0"/>
                <a:ea typeface="ＭＳ Ｐゴシック" charset="0"/>
                <a:cs typeface="ＭＳ Ｐゴシック" charset="0"/>
              </a:rPr>
              <a:t>rhesus monkeys</a:t>
            </a:r>
            <a:r>
              <a:rPr sz="2600" noProof="1" smtClean="0">
                <a:solidFill>
                  <a:srgbClr val="FFAF03"/>
                </a:solidFill>
                <a:latin typeface="Arial" charset="0"/>
                <a:ea typeface="ＭＳ Ｐゴシック" charset="0"/>
                <a:cs typeface="ＭＳ Ｐゴシック" charset="0"/>
              </a:rPr>
              <a:t>)</a:t>
            </a:r>
            <a:r>
              <a:rPr sz="2600" noProof="1">
                <a:solidFill>
                  <a:srgbClr val="FFAF03"/>
                </a:solidFill>
                <a:latin typeface="Arial" charset="0"/>
                <a:ea typeface="ＭＳ Ｐゴシック" charset="0"/>
                <a:cs typeface="ＭＳ Ｐゴシック" charset="0"/>
              </a:rPr>
              <a:t>.</a:t>
            </a:r>
          </a:p>
          <a:p>
            <a:pPr>
              <a:lnSpc>
                <a:spcPct val="70000"/>
              </a:lnSpc>
              <a:buFontTx/>
              <a:buNone/>
            </a:pPr>
            <a:endParaRPr lang="fr-FR" sz="2600" noProof="1" smtClean="0">
              <a:latin typeface="Arial" charset="0"/>
              <a:ea typeface="ＭＳ Ｐゴシック" charset="0"/>
              <a:cs typeface="ＭＳ Ｐゴシック" charset="0"/>
              <a:sym typeface="Monotype Sorts" charset="0"/>
            </a:endParaRPr>
          </a:p>
          <a:p>
            <a:pPr>
              <a:lnSpc>
                <a:spcPct val="70000"/>
              </a:lnSpc>
            </a:pPr>
            <a:r>
              <a:rPr sz="2600" noProof="1" smtClean="0">
                <a:latin typeface="Arial" charset="0"/>
                <a:ea typeface="ＭＳ Ｐゴシック" charset="0"/>
                <a:cs typeface="ＭＳ Ｐゴシック" charset="0"/>
              </a:rPr>
              <a:t>There </a:t>
            </a:r>
            <a:r>
              <a:rPr sz="2600" noProof="1">
                <a:latin typeface="Arial" charset="0"/>
                <a:ea typeface="ＭＳ Ｐゴシック" charset="0"/>
                <a:cs typeface="ＭＳ Ｐゴシック" charset="0"/>
              </a:rPr>
              <a:t>is a </a:t>
            </a:r>
            <a:r>
              <a:rPr sz="2600" noProof="1">
                <a:solidFill>
                  <a:schemeClr val="folHlink"/>
                </a:solidFill>
                <a:latin typeface="Arial" charset="0"/>
                <a:ea typeface="ＭＳ Ｐゴシック" charset="0"/>
                <a:cs typeface="ＭＳ Ｐゴシック" charset="0"/>
              </a:rPr>
              <a:t>dissociation</a:t>
            </a:r>
            <a:r>
              <a:rPr sz="2600" noProof="1">
                <a:latin typeface="Arial" charset="0"/>
                <a:ea typeface="ＭＳ Ｐゴシック" charset="0"/>
                <a:cs typeface="ＭＳ Ｐゴシック" charset="0"/>
              </a:rPr>
              <a:t> between the U-responses and the middle responses; they differ in motivational strength.</a:t>
            </a:r>
          </a:p>
        </p:txBody>
      </p:sp>
      <p:sp>
        <p:nvSpPr>
          <p:cNvPr id="2" name="Espace réservé du pied de page 1"/>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3125334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wipe(left)">
                                      <p:cBhvr>
                                        <p:cTn id="12"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0" y="582613"/>
            <a:ext cx="9036495" cy="788987"/>
          </a:xfrm>
        </p:spPr>
        <p:txBody>
          <a:bodyPr/>
          <a:lstStyle/>
          <a:p>
            <a:pPr algn="l" eaLnBrk="1" hangingPunct="1"/>
            <a:r>
              <a:rPr lang="fr-FR" sz="4000" noProof="1">
                <a:solidFill>
                  <a:schemeClr val="folHlink"/>
                </a:solidFill>
                <a:latin typeface="Arial" charset="0"/>
                <a:ea typeface="ＭＳ Ｐゴシック" charset="0"/>
                <a:cs typeface="ＭＳ Ｐゴシック" charset="0"/>
              </a:rPr>
              <a:t>  </a:t>
            </a:r>
            <a:r>
              <a:rPr lang="fr-FR" sz="3200" noProof="1" smtClean="0">
                <a:solidFill>
                  <a:schemeClr val="folHlink"/>
                </a:solidFill>
                <a:latin typeface="Arial" charset="0"/>
                <a:ea typeface="ＭＳ Ｐゴシック" charset="0"/>
                <a:cs typeface="ＭＳ Ｐゴシック" charset="0"/>
              </a:rPr>
              <a:t>Metarepresentation   </a:t>
            </a:r>
            <a:r>
              <a:rPr lang="fr-FR" sz="4000" noProof="1" smtClean="0">
                <a:solidFill>
                  <a:schemeClr val="folHlink"/>
                </a:solidFill>
                <a:latin typeface="Arial" charset="0"/>
                <a:ea typeface="ＭＳ Ｐゴシック" charset="0"/>
                <a:cs typeface="ＭＳ Ｐゴシック" charset="0"/>
              </a:rPr>
              <a:t>     </a:t>
            </a:r>
            <a:r>
              <a:rPr lang="fr-FR" sz="3600" noProof="1">
                <a:solidFill>
                  <a:schemeClr val="folHlink"/>
                </a:solidFill>
                <a:latin typeface="Arial" charset="0"/>
                <a:ea typeface="ＭＳ Ｐゴシック" charset="0"/>
                <a:cs typeface="ＭＳ Ｐゴシック" charset="0"/>
              </a:rPr>
              <a:t>Metacognition</a:t>
            </a:r>
            <a:r>
              <a:rPr lang="fr-FR" sz="3600" noProof="1" smtClean="0">
                <a:solidFill>
                  <a:schemeClr val="folHlink"/>
                </a:solidFill>
                <a:latin typeface="Arial" charset="0"/>
                <a:ea typeface="ＭＳ Ｐゴシック" charset="0"/>
                <a:cs typeface="ＭＳ Ｐゴシック" charset="0"/>
              </a:rPr>
              <a:t>  </a:t>
            </a:r>
            <a:r>
              <a:rPr lang="fr-FR" sz="4000" noProof="1" smtClean="0">
                <a:solidFill>
                  <a:schemeClr val="folHlink"/>
                </a:solidFill>
                <a:latin typeface="Arial" charset="0"/>
                <a:ea typeface="ＭＳ Ｐゴシック" charset="0"/>
                <a:cs typeface="ＭＳ Ｐゴシック" charset="0"/>
              </a:rPr>
              <a:t>                </a:t>
            </a:r>
            <a:br>
              <a:rPr lang="fr-FR" sz="4000" noProof="1" smtClean="0">
                <a:solidFill>
                  <a:schemeClr val="folHlink"/>
                </a:solidFill>
                <a:latin typeface="Arial" charset="0"/>
                <a:ea typeface="ＭＳ Ｐゴシック" charset="0"/>
                <a:cs typeface="ＭＳ Ｐゴシック" charset="0"/>
              </a:rPr>
            </a:br>
            <a:endParaRPr noProof="1">
              <a:latin typeface="Arial" charset="0"/>
              <a:ea typeface="ＭＳ Ｐゴシック" charset="0"/>
              <a:cs typeface="ＭＳ Ｐゴシック" charset="0"/>
            </a:endParaRPr>
          </a:p>
        </p:txBody>
      </p:sp>
      <p:sp>
        <p:nvSpPr>
          <p:cNvPr id="168963" name="Rectangle 3"/>
          <p:cNvSpPr>
            <a:spLocks noGrp="1" noChangeArrowheads="1"/>
          </p:cNvSpPr>
          <p:nvPr>
            <p:ph sz="half" idx="1"/>
          </p:nvPr>
        </p:nvSpPr>
        <p:spPr>
          <a:xfrm>
            <a:off x="631825" y="2057400"/>
            <a:ext cx="3863975" cy="4068763"/>
          </a:xfrm>
        </p:spPr>
        <p:txBody>
          <a:bodyPr/>
          <a:lstStyle/>
          <a:p>
            <a:pPr eaLnBrk="1" hangingPunct="1">
              <a:lnSpc>
                <a:spcPct val="70000"/>
              </a:lnSpc>
            </a:pPr>
            <a:r>
              <a:rPr sz="2200" noProof="1">
                <a:solidFill>
                  <a:schemeClr val="tx2"/>
                </a:solidFill>
                <a:latin typeface="Arial" charset="0"/>
                <a:ea typeface="ＭＳ Ｐゴシック" charset="0"/>
                <a:cs typeface="ＭＳ Ｐゴシック" charset="0"/>
              </a:rPr>
              <a:t>EssentiallyReflexive  </a:t>
            </a:r>
          </a:p>
          <a:p>
            <a:pPr eaLnBrk="1" hangingPunct="1">
              <a:lnSpc>
                <a:spcPct val="70000"/>
              </a:lnSpc>
            </a:pPr>
            <a:r>
              <a:rPr sz="2200" noProof="1">
                <a:solidFill>
                  <a:schemeClr val="tx2"/>
                </a:solidFill>
                <a:latin typeface="Arial" charset="0"/>
                <a:ea typeface="ＭＳ Ｐゴシック" charset="0"/>
                <a:cs typeface="ＭＳ Ｐゴシック" charset="0"/>
              </a:rPr>
              <a:t>Engaged processing (simulation)</a:t>
            </a:r>
          </a:p>
          <a:p>
            <a:pPr eaLnBrk="1" hangingPunct="1">
              <a:lnSpc>
                <a:spcPct val="70000"/>
              </a:lnSpc>
            </a:pPr>
            <a:r>
              <a:rPr sz="2200" noProof="1">
                <a:solidFill>
                  <a:schemeClr val="tx2"/>
                </a:solidFill>
                <a:latin typeface="Arial" charset="0"/>
                <a:ea typeface="ＭＳ Ｐゴシック" charset="0"/>
                <a:cs typeface="ＭＳ Ｐゴシック" charset="0"/>
              </a:rPr>
              <a:t>Poorly recursive</a:t>
            </a:r>
          </a:p>
          <a:p>
            <a:pPr eaLnBrk="1" hangingPunct="1">
              <a:lnSpc>
                <a:spcPct val="70000"/>
              </a:lnSpc>
            </a:pPr>
            <a:r>
              <a:rPr sz="2200" noProof="1">
                <a:solidFill>
                  <a:schemeClr val="tx2"/>
                </a:solidFill>
                <a:latin typeface="Arial" charset="0"/>
                <a:ea typeface="ＭＳ Ｐゴシック" charset="0"/>
                <a:cs typeface="ＭＳ Ｐゴシック" charset="0"/>
              </a:rPr>
              <a:t>No decoupling</a:t>
            </a:r>
          </a:p>
          <a:p>
            <a:pPr eaLnBrk="1" hangingPunct="1">
              <a:lnSpc>
                <a:spcPct val="70000"/>
              </a:lnSpc>
            </a:pPr>
            <a:r>
              <a:rPr sz="2200" noProof="1">
                <a:solidFill>
                  <a:schemeClr val="tx2"/>
                </a:solidFill>
                <a:latin typeface="Arial" charset="0"/>
                <a:ea typeface="ＭＳ Ｐゴシック" charset="0"/>
                <a:cs typeface="ＭＳ Ｐゴシック" charset="0"/>
              </a:rPr>
              <a:t>Representational promiscuity</a:t>
            </a:r>
          </a:p>
          <a:p>
            <a:pPr eaLnBrk="1" hangingPunct="1">
              <a:lnSpc>
                <a:spcPct val="70000"/>
              </a:lnSpc>
            </a:pPr>
            <a:r>
              <a:rPr sz="2200" noProof="1">
                <a:solidFill>
                  <a:schemeClr val="tx2"/>
                </a:solidFill>
                <a:latin typeface="Arial" charset="0"/>
                <a:ea typeface="ＭＳ Ｐゴシック" charset="0"/>
                <a:cs typeface="ＭＳ Ｐゴシック" charset="0"/>
              </a:rPr>
              <a:t>No inferential promiscuity</a:t>
            </a:r>
          </a:p>
          <a:p>
            <a:pPr eaLnBrk="1" hangingPunct="1">
              <a:lnSpc>
                <a:spcPct val="70000"/>
              </a:lnSpc>
            </a:pPr>
            <a:r>
              <a:rPr sz="2200" noProof="1">
                <a:solidFill>
                  <a:schemeClr val="tx2"/>
                </a:solidFill>
                <a:latin typeface="Arial" charset="0"/>
                <a:ea typeface="ＭＳ Ｐゴシック" charset="0"/>
                <a:cs typeface="ＭＳ Ｐゴシック" charset="0"/>
              </a:rPr>
              <a:t>Predictive-evaluative function</a:t>
            </a:r>
            <a:endParaRPr sz="1900" noProof="1">
              <a:solidFill>
                <a:schemeClr val="tx2"/>
              </a:solidFill>
              <a:latin typeface="Arial" charset="0"/>
              <a:ea typeface="ＭＳ Ｐゴシック" charset="0"/>
              <a:cs typeface="ＭＳ Ｐゴシック" charset="0"/>
            </a:endParaRPr>
          </a:p>
        </p:txBody>
      </p:sp>
      <p:sp>
        <p:nvSpPr>
          <p:cNvPr id="168964" name="Rectangle 4"/>
          <p:cNvSpPr>
            <a:spLocks noGrp="1" noChangeArrowheads="1"/>
          </p:cNvSpPr>
          <p:nvPr>
            <p:ph sz="half" idx="2"/>
          </p:nvPr>
        </p:nvSpPr>
        <p:spPr>
          <a:xfrm>
            <a:off x="4660900" y="2057400"/>
            <a:ext cx="3868738" cy="4068763"/>
          </a:xfrm>
        </p:spPr>
        <p:txBody>
          <a:bodyPr/>
          <a:lstStyle/>
          <a:p>
            <a:pPr eaLnBrk="1" hangingPunct="1">
              <a:lnSpc>
                <a:spcPct val="70000"/>
              </a:lnSpc>
            </a:pPr>
            <a:r>
              <a:rPr sz="2200" noProof="1">
                <a:solidFill>
                  <a:srgbClr val="FF82EB"/>
                </a:solidFill>
                <a:latin typeface="Arial" charset="0"/>
                <a:ea typeface="ＭＳ Ｐゴシック" charset="0"/>
                <a:cs typeface="ＭＳ Ｐゴシック" charset="0"/>
              </a:rPr>
              <a:t>No essential reflexivity</a:t>
            </a:r>
          </a:p>
          <a:p>
            <a:pPr eaLnBrk="1" hangingPunct="1">
              <a:lnSpc>
                <a:spcPct val="70000"/>
              </a:lnSpc>
            </a:pPr>
            <a:r>
              <a:rPr sz="2200" noProof="1">
                <a:solidFill>
                  <a:srgbClr val="FF82EB"/>
                </a:solidFill>
                <a:latin typeface="Arial" charset="0"/>
                <a:ea typeface="ＭＳ Ｐゴシック" charset="0"/>
                <a:cs typeface="ＭＳ Ｐゴシック" charset="0"/>
              </a:rPr>
              <a:t>Disengaged processing (shallowness possible)</a:t>
            </a:r>
          </a:p>
          <a:p>
            <a:pPr eaLnBrk="1" hangingPunct="1">
              <a:lnSpc>
                <a:spcPct val="70000"/>
              </a:lnSpc>
            </a:pPr>
            <a:r>
              <a:rPr sz="2200" noProof="1">
                <a:solidFill>
                  <a:srgbClr val="FF82EB"/>
                </a:solidFill>
                <a:latin typeface="Arial" charset="0"/>
                <a:ea typeface="ＭＳ Ｐゴシック" charset="0"/>
                <a:cs typeface="ＭＳ Ｐゴシック" charset="0"/>
              </a:rPr>
              <a:t>Fully recursive </a:t>
            </a:r>
          </a:p>
          <a:p>
            <a:pPr eaLnBrk="1" hangingPunct="1">
              <a:lnSpc>
                <a:spcPct val="70000"/>
              </a:lnSpc>
            </a:pPr>
            <a:r>
              <a:rPr sz="2200" noProof="1">
                <a:solidFill>
                  <a:srgbClr val="FF82EB"/>
                </a:solidFill>
                <a:latin typeface="Arial" charset="0"/>
                <a:ea typeface="ＭＳ Ｐゴシック" charset="0"/>
                <a:cs typeface="ＭＳ Ｐゴシック" charset="0"/>
              </a:rPr>
              <a:t>Decoupling involved</a:t>
            </a:r>
          </a:p>
          <a:p>
            <a:pPr eaLnBrk="1" hangingPunct="1">
              <a:lnSpc>
                <a:spcPct val="70000"/>
              </a:lnSpc>
            </a:pPr>
            <a:r>
              <a:rPr sz="2200" noProof="1">
                <a:solidFill>
                  <a:srgbClr val="FF82EB"/>
                </a:solidFill>
                <a:latin typeface="Arial" charset="0"/>
                <a:ea typeface="ＭＳ Ｐゴシック" charset="0"/>
                <a:cs typeface="ＭＳ Ｐゴシック" charset="0"/>
              </a:rPr>
              <a:t>No representational promiscuity</a:t>
            </a:r>
          </a:p>
          <a:p>
            <a:pPr eaLnBrk="1" hangingPunct="1">
              <a:lnSpc>
                <a:spcPct val="70000"/>
              </a:lnSpc>
            </a:pPr>
            <a:r>
              <a:rPr sz="2200" noProof="1">
                <a:solidFill>
                  <a:srgbClr val="FF82EB"/>
                </a:solidFill>
                <a:latin typeface="Arial" charset="0"/>
                <a:ea typeface="ＭＳ Ｐゴシック" charset="0"/>
                <a:cs typeface="ＭＳ Ｐゴシック" charset="0"/>
              </a:rPr>
              <a:t>Inferential promiscuity</a:t>
            </a:r>
          </a:p>
          <a:p>
            <a:pPr eaLnBrk="1" hangingPunct="1">
              <a:lnSpc>
                <a:spcPct val="70000"/>
              </a:lnSpc>
            </a:pPr>
            <a:r>
              <a:rPr sz="2200" noProof="1">
                <a:solidFill>
                  <a:srgbClr val="FF82EB"/>
                </a:solidFill>
                <a:latin typeface="Arial" charset="0"/>
                <a:ea typeface="ＭＳ Ｐゴシック" charset="0"/>
                <a:cs typeface="ＭＳ Ｐゴシック" charset="0"/>
              </a:rPr>
              <a:t>Predictive-attributive function</a:t>
            </a:r>
          </a:p>
        </p:txBody>
      </p:sp>
      <p:sp>
        <p:nvSpPr>
          <p:cNvPr id="2" name="Espace réservé du pied de page 1"/>
          <p:cNvSpPr>
            <a:spLocks noGrp="1"/>
          </p:cNvSpPr>
          <p:nvPr>
            <p:ph type="ftr" sz="quarter" idx="11"/>
          </p:nvPr>
        </p:nvSpPr>
        <p:spPr/>
        <p:txBody>
          <a:bodyPr/>
          <a:lstStyle/>
          <a:p>
            <a:pPr>
              <a:defRPr/>
            </a:pP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eaLnBrk="1" hangingPunct="1"/>
            <a:r>
              <a:rPr lang="en-US" dirty="0">
                <a:latin typeface="Arial" charset="0"/>
                <a:ea typeface="ＭＳ Ｐゴシック" charset="0"/>
                <a:cs typeface="ＭＳ Ｐゴシック" charset="0"/>
              </a:rPr>
              <a:t>Not a </a:t>
            </a:r>
            <a:r>
              <a:rPr lang="en-US" dirty="0" smtClean="0">
                <a:latin typeface="Arial" charset="0"/>
                <a:ea typeface="ＭＳ Ｐゴシック" charset="0"/>
                <a:cs typeface="ＭＳ Ｐゴシック" charset="0"/>
              </a:rPr>
              <a:t>terminological </a:t>
            </a:r>
            <a:r>
              <a:rPr lang="en-US" dirty="0">
                <a:latin typeface="Arial" charset="0"/>
                <a:ea typeface="ＭＳ Ｐゴシック" charset="0"/>
                <a:cs typeface="ＭＳ Ｐゴシック" charset="0"/>
              </a:rPr>
              <a:t>matter </a:t>
            </a:r>
          </a:p>
        </p:txBody>
      </p:sp>
      <p:sp>
        <p:nvSpPr>
          <p:cNvPr id="22531" name="Espace réservé du contenu 2"/>
          <p:cNvSpPr>
            <a:spLocks noGrp="1"/>
          </p:cNvSpPr>
          <p:nvPr>
            <p:ph idx="1"/>
          </p:nvPr>
        </p:nvSpPr>
        <p:spPr/>
        <p:txBody>
          <a:bodyPr>
            <a:normAutofit/>
          </a:bodyPr>
          <a:lstStyle/>
          <a:p>
            <a:pPr marL="0" indent="0" eaLnBrk="1" hangingPunct="1">
              <a:buNone/>
            </a:pPr>
            <a:r>
              <a:rPr lang="en-US" dirty="0" smtClean="0">
                <a:latin typeface="Arial" charset="0"/>
                <a:ea typeface="ＭＳ Ｐゴシック" charset="0"/>
                <a:cs typeface="ＭＳ Ｐゴシック" charset="0"/>
              </a:rPr>
              <a:t>Also a philosophical issue:</a:t>
            </a:r>
            <a:endParaRPr lang="en-US" dirty="0">
              <a:latin typeface="Arial" charset="0"/>
              <a:ea typeface="ＭＳ Ｐゴシック" charset="0"/>
              <a:cs typeface="ＭＳ Ｐゴシック" charset="0"/>
            </a:endParaRPr>
          </a:p>
          <a:p>
            <a:pPr lvl="1" eaLnBrk="1" hangingPunct="1">
              <a:buFont typeface="Wingdings" charset="0"/>
              <a:buChar char="§"/>
            </a:pPr>
            <a:endParaRPr lang="en-US" dirty="0" smtClean="0">
              <a:latin typeface="Arial" charset="0"/>
              <a:ea typeface="ＭＳ Ｐゴシック" charset="0"/>
            </a:endParaRPr>
          </a:p>
          <a:p>
            <a:pPr lvl="1" eaLnBrk="1" hangingPunct="1">
              <a:buFont typeface="Wingdings" charset="0"/>
              <a:buChar char="§"/>
            </a:pPr>
            <a:r>
              <a:rPr lang="en-US" dirty="0" smtClean="0">
                <a:latin typeface="Arial" charset="0"/>
                <a:ea typeface="ＭＳ Ｐゴシック" charset="0"/>
              </a:rPr>
              <a:t> </a:t>
            </a:r>
            <a:r>
              <a:rPr lang="en-US" dirty="0">
                <a:latin typeface="Arial" charset="0"/>
                <a:ea typeface="ＭＳ Ｐゴシック" charset="0"/>
              </a:rPr>
              <a:t>is self-knowledge primarily of a “theoretical” kind ?</a:t>
            </a:r>
          </a:p>
          <a:p>
            <a:pPr lvl="1" eaLnBrk="1" hangingPunct="1">
              <a:buFont typeface="Wingdings" charset="2"/>
              <a:buChar char="§"/>
            </a:pPr>
            <a:endParaRPr lang="fr-FR" dirty="0" smtClean="0">
              <a:latin typeface="Arial" charset="0"/>
              <a:ea typeface="ＭＳ Ｐゴシック" charset="0"/>
            </a:endParaRPr>
          </a:p>
          <a:p>
            <a:pPr lvl="1" eaLnBrk="1" hangingPunct="1">
              <a:buFont typeface="Wingdings" charset="2"/>
              <a:buChar char="§"/>
            </a:pPr>
            <a:r>
              <a:rPr lang="en-US" dirty="0" smtClean="0">
                <a:latin typeface="Arial" charset="0"/>
                <a:ea typeface="ＭＳ Ｐゴシック" charset="0"/>
              </a:rPr>
              <a:t>Does  </a:t>
            </a:r>
            <a:r>
              <a:rPr lang="en-US" dirty="0">
                <a:latin typeface="Arial" charset="0"/>
                <a:ea typeface="ＭＳ Ｐゴシック" charset="0"/>
              </a:rPr>
              <a:t>self-knowledge </a:t>
            </a:r>
            <a:r>
              <a:rPr lang="en-US" dirty="0" smtClean="0">
                <a:latin typeface="Arial" charset="0"/>
                <a:ea typeface="ＭＳ Ｐゴシック" charset="0"/>
              </a:rPr>
              <a:t>depend in part </a:t>
            </a:r>
            <a:r>
              <a:rPr lang="en-US" dirty="0">
                <a:latin typeface="Arial" charset="0"/>
                <a:ea typeface="ＭＳ Ｐゴシック" charset="0"/>
              </a:rPr>
              <a:t>on non-conceptual </a:t>
            </a:r>
            <a:r>
              <a:rPr lang="en-US" dirty="0" smtClean="0">
                <a:latin typeface="Arial" charset="0"/>
                <a:ea typeface="ＭＳ Ｐゴシック" charset="0"/>
              </a:rPr>
              <a:t>content?</a:t>
            </a:r>
          </a:p>
          <a:p>
            <a:pPr lvl="1" eaLnBrk="1" hangingPunct="1">
              <a:buFont typeface="Wingdings" charset="2"/>
              <a:buChar char="§"/>
            </a:pPr>
            <a:endParaRPr lang="en-US" dirty="0" smtClean="0">
              <a:latin typeface="Arial" charset="0"/>
              <a:ea typeface="ＭＳ Ｐゴシック" charset="0"/>
            </a:endParaRPr>
          </a:p>
          <a:p>
            <a:pPr lvl="1" eaLnBrk="1" hangingPunct="1">
              <a:buFont typeface="Wingdings" charset="2"/>
              <a:buChar char="§"/>
            </a:pPr>
            <a:r>
              <a:rPr lang="en-US" dirty="0" smtClean="0">
                <a:latin typeface="Arial" charset="0"/>
                <a:ea typeface="ＭＳ Ｐゴシック" charset="0"/>
              </a:rPr>
              <a:t>Has epistemic sensitivity primarily to do with mental action or with self-attribution?</a:t>
            </a:r>
            <a:endParaRPr lang="en-US" dirty="0">
              <a:latin typeface="Arial" charset="0"/>
              <a:ea typeface="ＭＳ Ｐゴシック" charset="0"/>
            </a:endParaRPr>
          </a:p>
          <a:p>
            <a:pPr lvl="1" eaLnBrk="1" hangingPunct="1">
              <a:buFont typeface="Wingdings" charset="2"/>
              <a:buChar char="§"/>
            </a:pPr>
            <a:endParaRPr lang="en-US" dirty="0">
              <a:latin typeface="Arial" charset="0"/>
              <a:ea typeface="ＭＳ Ｐゴシック" charset="0"/>
            </a:endParaRPr>
          </a:p>
        </p:txBody>
      </p:sp>
      <p:sp>
        <p:nvSpPr>
          <p:cNvPr id="2" name="Espace réservé du pied de page 1"/>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2319128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2775" y="1"/>
            <a:ext cx="7918450" cy="1371600"/>
          </a:xfrm>
        </p:spPr>
        <p:txBody>
          <a:bodyPr/>
          <a:lstStyle/>
          <a:p>
            <a:pPr eaLnBrk="1" hangingPunct="1"/>
            <a:r>
              <a:rPr noProof="1">
                <a:solidFill>
                  <a:srgbClr val="CCFFCC"/>
                </a:solidFill>
                <a:latin typeface="Arial" charset="0"/>
                <a:ea typeface="ＭＳ Ｐゴシック" charset="0"/>
                <a:cs typeface="ＭＳ Ｐゴシック" charset="0"/>
              </a:rPr>
              <a:t>Outline</a:t>
            </a:r>
          </a:p>
        </p:txBody>
      </p:sp>
      <p:sp>
        <p:nvSpPr>
          <p:cNvPr id="101379" name="Rectangle 3"/>
          <p:cNvSpPr>
            <a:spLocks noGrp="1" noChangeArrowheads="1"/>
          </p:cNvSpPr>
          <p:nvPr>
            <p:ph idx="1"/>
          </p:nvPr>
        </p:nvSpPr>
        <p:spPr>
          <a:xfrm>
            <a:off x="990600" y="1196752"/>
            <a:ext cx="7165975" cy="4942111"/>
          </a:xfrm>
        </p:spPr>
        <p:txBody>
          <a:bodyPr>
            <a:normAutofit/>
          </a:bodyPr>
          <a:lstStyle/>
          <a:p>
            <a:pPr marL="514350" indent="-514350" eaLnBrk="1" hangingPunct="1">
              <a:lnSpc>
                <a:spcPct val="90000"/>
              </a:lnSpc>
              <a:buClr>
                <a:schemeClr val="tx1"/>
              </a:buClr>
              <a:buFont typeface="+mj-lt"/>
              <a:buAutoNum type="arabicPeriod"/>
            </a:pPr>
            <a:r>
              <a:rPr lang="en-GB" sz="2600" dirty="0" smtClean="0">
                <a:latin typeface="Arial" charset="0"/>
                <a:ea typeface="ＭＳ Ｐゴシック" charset="0"/>
                <a:cs typeface="ＭＳ Ｐゴシック" charset="0"/>
              </a:rPr>
              <a:t>Experimental evidence for non-human metacognition</a:t>
            </a:r>
          </a:p>
          <a:p>
            <a:pPr marL="514350" indent="-514350" eaLnBrk="1" hangingPunct="1">
              <a:lnSpc>
                <a:spcPct val="90000"/>
              </a:lnSpc>
              <a:buClr>
                <a:schemeClr val="tx1"/>
              </a:buClr>
              <a:buFont typeface="+mj-lt"/>
              <a:buAutoNum type="arabicPeriod"/>
            </a:pPr>
            <a:r>
              <a:rPr lang="en-GB" sz="2600" dirty="0" smtClean="0">
                <a:latin typeface="Arial" charset="0"/>
                <a:ea typeface="ＭＳ Ｐゴシック" charset="0"/>
                <a:cs typeface="ＭＳ Ｐゴシック" charset="0"/>
              </a:rPr>
              <a:t>Hypothesis 1: metacognition as meta-knowledge</a:t>
            </a:r>
            <a:endParaRPr lang="en-GB" sz="2600" dirty="0">
              <a:latin typeface="Arial" charset="0"/>
              <a:ea typeface="ＭＳ Ｐゴシック" charset="0"/>
              <a:cs typeface="ＭＳ Ｐゴシック" charset="0"/>
            </a:endParaRPr>
          </a:p>
          <a:p>
            <a:pPr marL="514350" indent="-514350" eaLnBrk="1" hangingPunct="1">
              <a:lnSpc>
                <a:spcPct val="90000"/>
              </a:lnSpc>
              <a:buClr>
                <a:schemeClr val="tx1"/>
              </a:buClr>
              <a:buFont typeface="+mj-lt"/>
              <a:buAutoNum type="arabicPeriod"/>
            </a:pPr>
            <a:r>
              <a:rPr lang="en-GB" sz="2600" dirty="0" smtClean="0">
                <a:latin typeface="Arial" charset="0"/>
                <a:ea typeface="ＭＳ Ｐゴシック" charset="0"/>
                <a:cs typeface="ＭＳ Ｐゴシック" charset="0"/>
              </a:rPr>
              <a:t>Hypothesis 2: no metacognition</a:t>
            </a:r>
          </a:p>
          <a:p>
            <a:pPr marL="514350" indent="-514350" eaLnBrk="1" hangingPunct="1">
              <a:lnSpc>
                <a:spcPct val="90000"/>
              </a:lnSpc>
              <a:buClr>
                <a:schemeClr val="tx1"/>
              </a:buClr>
              <a:buFont typeface="+mj-lt"/>
              <a:buAutoNum type="arabicPeriod"/>
            </a:pPr>
            <a:r>
              <a:rPr lang="en-GB" sz="2600" dirty="0">
                <a:latin typeface="Arial" charset="0"/>
                <a:ea typeface="ＭＳ Ｐゴシック" charset="0"/>
                <a:cs typeface="ＭＳ Ｐゴシック" charset="0"/>
              </a:rPr>
              <a:t>Hypothesis </a:t>
            </a:r>
            <a:r>
              <a:rPr lang="en-GB" sz="2600" dirty="0" smtClean="0">
                <a:latin typeface="Arial" charset="0"/>
                <a:ea typeface="ＭＳ Ｐゴシック" charset="0"/>
                <a:cs typeface="ＭＳ Ｐゴシック" charset="0"/>
              </a:rPr>
              <a:t>3: </a:t>
            </a:r>
            <a:r>
              <a:rPr lang="en-GB" sz="2600" dirty="0">
                <a:latin typeface="Arial" charset="0"/>
                <a:ea typeface="ＭＳ Ｐゴシック" charset="0"/>
                <a:cs typeface="ＭＳ Ｐゴシック" charset="0"/>
              </a:rPr>
              <a:t>Metacognition </a:t>
            </a:r>
            <a:r>
              <a:rPr lang="en-GB" sz="2600" dirty="0" smtClean="0">
                <a:latin typeface="Arial" charset="0"/>
                <a:ea typeface="ＭＳ Ｐゴシック" charset="0"/>
                <a:cs typeface="ＭＳ Ｐゴシック" charset="0"/>
              </a:rPr>
              <a:t>as activity-based evaluation</a:t>
            </a:r>
            <a:endParaRPr lang="en-GB" sz="2600" dirty="0">
              <a:latin typeface="Arial" charset="0"/>
              <a:ea typeface="ＭＳ Ｐゴシック" charset="0"/>
              <a:cs typeface="ＭＳ Ｐゴシック" charset="0"/>
            </a:endParaRPr>
          </a:p>
          <a:p>
            <a:pPr marL="514350" indent="-514350" eaLnBrk="1" hangingPunct="1">
              <a:lnSpc>
                <a:spcPct val="90000"/>
              </a:lnSpc>
              <a:buClr>
                <a:schemeClr val="tx1"/>
              </a:buClr>
              <a:buFont typeface="+mj-lt"/>
              <a:buAutoNum type="arabicPeriod"/>
            </a:pPr>
            <a:r>
              <a:rPr lang="en-GB" sz="2600" dirty="0" smtClean="0">
                <a:latin typeface="Arial" charset="0"/>
                <a:ea typeface="ＭＳ Ｐゴシック" charset="0"/>
                <a:cs typeface="ＭＳ Ｐゴシック" charset="0"/>
              </a:rPr>
              <a:t>Conclusion</a:t>
            </a:r>
            <a:endParaRPr lang="en-GB" sz="2600" dirty="0">
              <a:latin typeface="Arial" charset="0"/>
              <a:ea typeface="ＭＳ Ｐゴシック" charset="0"/>
              <a:cs typeface="ＭＳ Ｐゴシック" charset="0"/>
            </a:endParaRPr>
          </a:p>
        </p:txBody>
      </p:sp>
      <p:sp>
        <p:nvSpPr>
          <p:cNvPr id="2" name="Espace réservé du pied de page 1"/>
          <p:cNvSpPr>
            <a:spLocks noGrp="1"/>
          </p:cNvSpPr>
          <p:nvPr>
            <p:ph type="ftr" sz="quarter" idx="11"/>
          </p:nvPr>
        </p:nvSpPr>
        <p:spPr/>
        <p:txBody>
          <a:bodyPr/>
          <a:lstStyle/>
          <a:p>
            <a:pP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wipe(left)">
                                      <p:cBhvr>
                                        <p:cTn id="7" dur="5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wipe(left)">
                                      <p:cBhvr>
                                        <p:cTn id="12" dur="500"/>
                                        <p:tgtEl>
                                          <p:spTgt spid="101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wipe(left)">
                                      <p:cBhvr>
                                        <p:cTn id="17" dur="500"/>
                                        <p:tgtEl>
                                          <p:spTgt spid="101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wipe(left)">
                                      <p:cBhvr>
                                        <p:cTn id="22" dur="500"/>
                                        <p:tgtEl>
                                          <p:spTgt spid="1013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Effect transition="in" filter="wipe(left)">
                                      <p:cBhvr>
                                        <p:cTn id="27" dur="500"/>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3200" dirty="0">
                <a:latin typeface="Arial" charset="0"/>
                <a:ea typeface="ＭＳ Ｐゴシック" charset="0"/>
                <a:cs typeface="ＭＳ Ｐゴシック" charset="0"/>
              </a:rPr>
              <a:t>Experimental evidence for non-human metacognition</a:t>
            </a:r>
            <a:r>
              <a:rPr lang="en-GB" sz="4400" dirty="0">
                <a:latin typeface="Arial" charset="0"/>
                <a:ea typeface="ＭＳ Ｐゴシック" charset="0"/>
                <a:cs typeface="ＭＳ Ｐゴシック" charset="0"/>
              </a:rPr>
              <a:t/>
            </a:r>
            <a:br>
              <a:rPr lang="en-GB" sz="4400" dirty="0">
                <a:latin typeface="Arial" charset="0"/>
                <a:ea typeface="ＭＳ Ｐゴシック" charset="0"/>
                <a:cs typeface="ＭＳ Ｐゴシック" charset="0"/>
              </a:rPr>
            </a:br>
            <a:endParaRPr lang="fr-FR" dirty="0"/>
          </a:p>
        </p:txBody>
      </p:sp>
      <p:sp>
        <p:nvSpPr>
          <p:cNvPr id="3" name="Espace réservé du contenu 2"/>
          <p:cNvSpPr>
            <a:spLocks noGrp="1"/>
          </p:cNvSpPr>
          <p:nvPr>
            <p:ph idx="1"/>
          </p:nvPr>
        </p:nvSpPr>
        <p:spPr/>
        <p:txBody>
          <a:bodyPr>
            <a:normAutofit fontScale="92500"/>
          </a:bodyPr>
          <a:lstStyle/>
          <a:p>
            <a:pPr marL="0" indent="0">
              <a:buNone/>
            </a:pPr>
            <a:r>
              <a:rPr lang="fr-FR" dirty="0" smtClean="0"/>
              <a:t>3 main </a:t>
            </a:r>
            <a:r>
              <a:rPr lang="fr-FR" dirty="0" err="1" smtClean="0"/>
              <a:t>experimental</a:t>
            </a:r>
            <a:r>
              <a:rPr lang="fr-FR" dirty="0" smtClean="0"/>
              <a:t> </a:t>
            </a:r>
            <a:r>
              <a:rPr lang="fr-FR" dirty="0" err="1" smtClean="0"/>
              <a:t>paradigms</a:t>
            </a:r>
            <a:r>
              <a:rPr lang="fr-FR" dirty="0" smtClean="0"/>
              <a:t> (</a:t>
            </a:r>
            <a:r>
              <a:rPr lang="fr-FR" dirty="0" err="1" smtClean="0"/>
              <a:t>behavior</a:t>
            </a:r>
            <a:r>
              <a:rPr lang="fr-FR" dirty="0" smtClean="0"/>
              <a:t>/</a:t>
            </a:r>
            <a:r>
              <a:rPr lang="fr-FR" dirty="0" err="1" smtClean="0"/>
              <a:t>brain</a:t>
            </a:r>
            <a:r>
              <a:rPr lang="fr-FR" dirty="0" smtClean="0"/>
              <a:t>)</a:t>
            </a:r>
          </a:p>
          <a:p>
            <a:pPr marL="457200" indent="-457200">
              <a:buFont typeface="+mj-lt"/>
              <a:buAutoNum type="arabicPeriod"/>
            </a:pPr>
            <a:r>
              <a:rPr lang="fr-FR" dirty="0" err="1">
                <a:solidFill>
                  <a:srgbClr val="FFC000"/>
                </a:solidFill>
              </a:rPr>
              <a:t>S</a:t>
            </a:r>
            <a:r>
              <a:rPr lang="fr-FR" dirty="0" err="1" smtClean="0">
                <a:solidFill>
                  <a:srgbClr val="FFC000"/>
                </a:solidFill>
              </a:rPr>
              <a:t>eek</a:t>
            </a:r>
            <a:r>
              <a:rPr lang="fr-FR" dirty="0" smtClean="0">
                <a:solidFill>
                  <a:srgbClr val="FFC000"/>
                </a:solidFill>
              </a:rPr>
              <a:t> information </a:t>
            </a:r>
            <a:r>
              <a:rPr lang="fr-FR" dirty="0" err="1" smtClean="0"/>
              <a:t>before</a:t>
            </a:r>
            <a:r>
              <a:rPr lang="fr-FR" dirty="0" smtClean="0"/>
              <a:t> acting? (Call 2010) or </a:t>
            </a:r>
            <a:r>
              <a:rPr lang="fr-FR" dirty="0" err="1" smtClean="0"/>
              <a:t>obtain</a:t>
            </a:r>
            <a:r>
              <a:rPr lang="fr-FR" dirty="0" smtClean="0"/>
              <a:t> </a:t>
            </a:r>
            <a:r>
              <a:rPr lang="fr-FR" dirty="0" err="1" smtClean="0"/>
              <a:t>it</a:t>
            </a:r>
            <a:r>
              <a:rPr lang="fr-FR" dirty="0" smtClean="0"/>
              <a:t> </a:t>
            </a:r>
            <a:r>
              <a:rPr lang="fr-FR" dirty="0" err="1" smtClean="0"/>
              <a:t>from</a:t>
            </a:r>
            <a:r>
              <a:rPr lang="fr-FR" dirty="0" smtClean="0"/>
              <a:t> a </a:t>
            </a:r>
            <a:r>
              <a:rPr lang="fr-FR" dirty="0" err="1" smtClean="0"/>
              <a:t>helper</a:t>
            </a:r>
            <a:r>
              <a:rPr lang="fr-FR" dirty="0" smtClean="0"/>
              <a:t> at a </a:t>
            </a:r>
            <a:r>
              <a:rPr lang="fr-FR" dirty="0" err="1" smtClean="0"/>
              <a:t>cost</a:t>
            </a:r>
            <a:r>
              <a:rPr lang="fr-FR" dirty="0" smtClean="0"/>
              <a:t>? (Hampton, 2009)</a:t>
            </a:r>
          </a:p>
          <a:p>
            <a:pPr marL="457200" indent="-457200">
              <a:buFont typeface="+mj-lt"/>
              <a:buAutoNum type="arabicPeriod"/>
            </a:pPr>
            <a:r>
              <a:rPr lang="fr-FR" dirty="0" err="1" smtClean="0">
                <a:solidFill>
                  <a:srgbClr val="FFC000"/>
                </a:solidFill>
              </a:rPr>
              <a:t>Choose</a:t>
            </a:r>
            <a:r>
              <a:rPr lang="fr-FR" dirty="0" smtClean="0">
                <a:solidFill>
                  <a:srgbClr val="FFC000"/>
                </a:solidFill>
              </a:rPr>
              <a:t>/</a:t>
            </a:r>
            <a:r>
              <a:rPr lang="fr-FR" dirty="0" err="1" smtClean="0">
                <a:solidFill>
                  <a:srgbClr val="FFC000"/>
                </a:solidFill>
              </a:rPr>
              <a:t>decline</a:t>
            </a:r>
            <a:r>
              <a:rPr lang="fr-FR" dirty="0" smtClean="0">
                <a:solidFill>
                  <a:srgbClr val="FFC000"/>
                </a:solidFill>
              </a:rPr>
              <a:t> to </a:t>
            </a:r>
            <a:r>
              <a:rPr lang="fr-FR" dirty="0" err="1" smtClean="0">
                <a:solidFill>
                  <a:srgbClr val="FFC000"/>
                </a:solidFill>
              </a:rPr>
              <a:t>perform</a:t>
            </a:r>
            <a:r>
              <a:rPr lang="fr-FR" dirty="0" smtClean="0">
                <a:solidFill>
                  <a:srgbClr val="FFC000"/>
                </a:solidFill>
              </a:rPr>
              <a:t> </a:t>
            </a:r>
            <a:r>
              <a:rPr lang="fr-FR" dirty="0" smtClean="0"/>
              <a:t>a </a:t>
            </a:r>
            <a:r>
              <a:rPr lang="fr-FR" dirty="0" err="1" smtClean="0"/>
              <a:t>task</a:t>
            </a:r>
            <a:r>
              <a:rPr lang="fr-FR" dirty="0" smtClean="0"/>
              <a:t> of </a:t>
            </a:r>
            <a:r>
              <a:rPr lang="fr-FR" dirty="0" err="1" smtClean="0"/>
              <a:t>various</a:t>
            </a:r>
            <a:r>
              <a:rPr lang="fr-FR" dirty="0" smtClean="0"/>
              <a:t> </a:t>
            </a:r>
            <a:r>
              <a:rPr lang="fr-FR" dirty="0" err="1" smtClean="0"/>
              <a:t>difficulty</a:t>
            </a:r>
            <a:r>
              <a:rPr lang="fr-FR" dirty="0" smtClean="0"/>
              <a:t>? </a:t>
            </a:r>
          </a:p>
          <a:p>
            <a:pPr lvl="1" indent="-342900">
              <a:buFont typeface="Arial" charset="0"/>
              <a:buChar char="•"/>
            </a:pPr>
            <a:r>
              <a:rPr lang="fr-FR" dirty="0" smtClean="0"/>
              <a:t>Smith et al 2008: </a:t>
            </a:r>
            <a:r>
              <a:rPr lang="fr-FR" dirty="0" err="1" smtClean="0"/>
              <a:t>visual</a:t>
            </a:r>
            <a:r>
              <a:rPr lang="fr-FR" dirty="0" smtClean="0"/>
              <a:t> discrimination</a:t>
            </a:r>
          </a:p>
          <a:p>
            <a:pPr lvl="1" indent="-342900">
              <a:buFont typeface="Arial" charset="0"/>
              <a:buChar char="•"/>
            </a:pPr>
            <a:r>
              <a:rPr lang="fr-FR" dirty="0" err="1" smtClean="0"/>
              <a:t>Kepecs</a:t>
            </a:r>
            <a:r>
              <a:rPr lang="fr-FR" dirty="0" smtClean="0"/>
              <a:t> et al. 2008, 2012): </a:t>
            </a:r>
            <a:r>
              <a:rPr lang="fr-FR" dirty="0" err="1" smtClean="0"/>
              <a:t>olfactory</a:t>
            </a:r>
            <a:r>
              <a:rPr lang="fr-FR" dirty="0" smtClean="0"/>
              <a:t> discrimination</a:t>
            </a:r>
          </a:p>
          <a:p>
            <a:pPr lvl="1" indent="-342900">
              <a:buFont typeface="Arial" charset="0"/>
              <a:buChar char="•"/>
            </a:pPr>
            <a:r>
              <a:rPr lang="fr-FR" dirty="0" smtClean="0"/>
              <a:t>Hampton 2001: memory </a:t>
            </a:r>
            <a:r>
              <a:rPr lang="fr-FR" dirty="0" err="1" smtClean="0"/>
              <a:t>retrieval</a:t>
            </a:r>
            <a:r>
              <a:rPr lang="fr-FR" dirty="0" smtClean="0"/>
              <a:t> of </a:t>
            </a:r>
            <a:r>
              <a:rPr lang="fr-FR" dirty="0" err="1" smtClean="0"/>
              <a:t>paired</a:t>
            </a:r>
            <a:r>
              <a:rPr lang="fr-FR" dirty="0" smtClean="0"/>
              <a:t> items</a:t>
            </a:r>
          </a:p>
          <a:p>
            <a:pPr marL="457200" indent="-457200">
              <a:buFont typeface="+mj-lt"/>
              <a:buAutoNum type="arabicPeriod"/>
            </a:pPr>
            <a:r>
              <a:rPr lang="fr-FR" dirty="0" err="1" smtClean="0">
                <a:solidFill>
                  <a:srgbClr val="FFC000"/>
                </a:solidFill>
              </a:rPr>
              <a:t>Wager</a:t>
            </a:r>
            <a:r>
              <a:rPr lang="fr-FR" dirty="0" smtClean="0"/>
              <a:t> on </a:t>
            </a:r>
            <a:r>
              <a:rPr lang="fr-FR" dirty="0" err="1" smtClean="0"/>
              <a:t>previous</a:t>
            </a:r>
            <a:r>
              <a:rPr lang="fr-FR" dirty="0" smtClean="0"/>
              <a:t> cognitive </a:t>
            </a:r>
            <a:r>
              <a:rPr lang="fr-FR" dirty="0" err="1" smtClean="0"/>
              <a:t>decision</a:t>
            </a:r>
            <a:r>
              <a:rPr lang="fr-FR" dirty="0" smtClean="0"/>
              <a:t>? (</a:t>
            </a:r>
            <a:r>
              <a:rPr lang="fr-FR" dirty="0" err="1" smtClean="0"/>
              <a:t>Kornell</a:t>
            </a:r>
            <a:r>
              <a:rPr lang="fr-FR" dirty="0" smtClean="0"/>
              <a:t> et al. 2007).</a:t>
            </a:r>
            <a:endParaRPr lang="fr-FR"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167238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3950" y="3167063"/>
            <a:ext cx="3692525" cy="3051175"/>
          </a:xfrm>
          <a:noFill/>
        </p:spPr>
      </p:pic>
      <p:sp>
        <p:nvSpPr>
          <p:cNvPr id="52227" name="Rectangle 3"/>
          <p:cNvSpPr>
            <a:spLocks noChangeArrowheads="1"/>
          </p:cNvSpPr>
          <p:nvPr/>
        </p:nvSpPr>
        <p:spPr bwMode="auto">
          <a:xfrm>
            <a:off x="2760663" y="249238"/>
            <a:ext cx="36957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a:solidFill>
                  <a:schemeClr val="tx2"/>
                </a:solidFill>
              </a:rPr>
              <a:t/>
            </a:r>
            <a:br>
              <a:rPr lang="en-US">
                <a:solidFill>
                  <a:schemeClr val="tx2"/>
                </a:solidFill>
              </a:rPr>
            </a:br>
            <a:endParaRPr lang="en-US">
              <a:solidFill>
                <a:schemeClr val="tx2"/>
              </a:solidFill>
            </a:endParaRPr>
          </a:p>
        </p:txBody>
      </p:sp>
      <p:pic>
        <p:nvPicPr>
          <p:cNvPr id="52228" name="Picture 4" descr="588859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228600"/>
            <a:ext cx="2276475" cy="3167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fld id="{D3F2DA11-4CC8-E548-A00A-69FB32CDD851}" type="slidenum">
              <a:rPr lang="en-US" smtClean="0"/>
              <a:pPr>
                <a:defRPr/>
              </a:pPr>
              <a:t>9</a:t>
            </a:fld>
            <a:endParaRPr lang="en-US"/>
          </a:p>
        </p:txBody>
      </p:sp>
    </p:spTree>
    <p:extLst>
      <p:ext uri="{BB962C8B-B14F-4D97-AF65-F5344CB8AC3E}">
        <p14:creationId xmlns:p14="http://schemas.microsoft.com/office/powerpoint/2010/main" val="1657445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répuscule">
  <a:themeElements>
    <a:clrScheme name="Crépuscule">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Crépuscule">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Crépuscule">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Orbite.thmx</Template>
  <TotalTime>16007</TotalTime>
  <Words>3241</Words>
  <Application>Microsoft Macintosh PowerPoint</Application>
  <PresentationFormat>Présentation à l'écran (4:3)</PresentationFormat>
  <Paragraphs>394</Paragraphs>
  <Slides>56</Slides>
  <Notes>15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56</vt:i4>
      </vt:variant>
    </vt:vector>
  </HeadingPairs>
  <TitlesOfParts>
    <vt:vector size="68" baseType="lpstr">
      <vt:lpstr>Century Gothic</vt:lpstr>
      <vt:lpstr>Corbel</vt:lpstr>
      <vt:lpstr>Courier New</vt:lpstr>
      <vt:lpstr>Monotype Sorts</vt:lpstr>
      <vt:lpstr>ＭＳ Ｐゴシック</vt:lpstr>
      <vt:lpstr>Times</vt:lpstr>
      <vt:lpstr>Wingdings 2</vt:lpstr>
      <vt:lpstr>Arial</vt:lpstr>
      <vt:lpstr>Arial Black</vt:lpstr>
      <vt:lpstr>Calibri</vt:lpstr>
      <vt:lpstr>Wingdings</vt:lpstr>
      <vt:lpstr>Crépuscule</vt:lpstr>
      <vt:lpstr> From self-evaluation to metarepresentation: two  representational systems?   Joëlle Proust http://joelleproust.org          </vt:lpstr>
      <vt:lpstr>A Puzzle</vt:lpstr>
      <vt:lpstr>Central examples of animal or human metacognition</vt:lpstr>
      <vt:lpstr>Problem made more difficult by disunified terminology</vt:lpstr>
      <vt:lpstr>Not a terminological matter </vt:lpstr>
      <vt:lpstr>Not a terminological matter </vt:lpstr>
      <vt:lpstr>Outline</vt:lpstr>
      <vt:lpstr>Experimental evidence for non-human metacognition </vt:lpstr>
      <vt:lpstr>Présentation PowerPoint</vt:lpstr>
      <vt:lpstr>Smith and/or coll. on metacognition in monkeys</vt:lpstr>
      <vt:lpstr>Présentation PowerPoint</vt:lpstr>
      <vt:lpstr>Metacognition in Phylogeny: Yes                                   No</vt:lpstr>
      <vt:lpstr>Hypothesis 1</vt:lpstr>
      <vt:lpstr>Hypothesis 1 from comparatists</vt:lpstr>
      <vt:lpstr>Présentation PowerPoint</vt:lpstr>
      <vt:lpstr>Three main arguments </vt:lpstr>
      <vt:lpstr>Three main arguments </vt:lpstr>
      <vt:lpstr>Four questions &amp; answers</vt:lpstr>
      <vt:lpstr>Objections to Argument 1</vt:lpstr>
      <vt:lpstr>Objections to Argument 2</vt:lpstr>
      <vt:lpstr>Objections to Argument 3</vt:lpstr>
      <vt:lpstr>Objections to Argument 3</vt:lpstr>
      <vt:lpstr>Hypothesis 2</vt:lpstr>
      <vt:lpstr>Présentation PowerPoint</vt:lpstr>
      <vt:lpstr>Associative accounts</vt:lpstr>
      <vt:lpstr>Présentation PowerPoint</vt:lpstr>
      <vt:lpstr>4 difficulties</vt:lpstr>
      <vt:lpstr>4 difficulties</vt:lpstr>
      <vt:lpstr>Présentation PowerPoint</vt:lpstr>
      <vt:lpstr>Présentation PowerPoint</vt:lpstr>
      <vt:lpstr>Alternative: Executive accounts</vt:lpstr>
      <vt:lpstr>Executive accounts</vt:lpstr>
      <vt:lpstr>Is MC an executive, goal-driven ability?</vt:lpstr>
      <vt:lpstr>MC is also data-driven</vt:lpstr>
      <vt:lpstr>Hypothesis 3</vt:lpstr>
      <vt:lpstr>In yellow: crucial differences between</vt:lpstr>
      <vt:lpstr> This proposal is an elaboration of Asher Koriat’s theory of human metacognition (Koriat &amp; Levy-Sadot, 1999)</vt:lpstr>
      <vt:lpstr>An animal ‘experience-based’ evaluation?</vt:lpstr>
      <vt:lpstr>Présentation PowerPoint</vt:lpstr>
      <vt:lpstr>Commonalities of these proposals</vt:lpstr>
      <vt:lpstr>The semantic structure of evaluative attitudes (affordance sensings)</vt:lpstr>
      <vt:lpstr>Evaluative vs propositional attitudes</vt:lpstr>
      <vt:lpstr>Noetic feelings express cognitive affordance sensings </vt:lpstr>
      <vt:lpstr>How does it work?</vt:lpstr>
      <vt:lpstr>In summary: noetic feelings</vt:lpstr>
      <vt:lpstr>Présentation PowerPoint</vt:lpstr>
      <vt:lpstr>Evolutionary relevance</vt:lpstr>
      <vt:lpstr>Philosophical relevance</vt:lpstr>
      <vt:lpstr>A Dual-System view of MC</vt:lpstr>
      <vt:lpstr>Présentation PowerPoint</vt:lpstr>
      <vt:lpstr>Présentation PowerPoint</vt:lpstr>
      <vt:lpstr>A Dual-store view of MC</vt:lpstr>
      <vt:lpstr>4 possible ways of interpreting a response in a context of uncertainty:</vt:lpstr>
      <vt:lpstr>In favor of interpretation 4</vt:lpstr>
      <vt:lpstr>Main recent findings </vt:lpstr>
      <vt:lpstr>  Metarepresentation        Metacognition                   </vt:lpstr>
    </vt:vector>
  </TitlesOfParts>
  <Company>CNRS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Metacognition and metarepresentation</dc:title>
  <dc:creator>Joëlle Proust</dc:creator>
  <cp:lastModifiedBy>Utilisateur de Microsoft Office</cp:lastModifiedBy>
  <cp:revision>231</cp:revision>
  <cp:lastPrinted>2007-04-18T09:15:18Z</cp:lastPrinted>
  <dcterms:created xsi:type="dcterms:W3CDTF">2010-11-20T19:00:21Z</dcterms:created>
  <dcterms:modified xsi:type="dcterms:W3CDTF">2016-10-13T14:08:47Z</dcterms:modified>
</cp:coreProperties>
</file>